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2F3D85"/>
    <a:srgbClr val="2E4D8A"/>
    <a:srgbClr val="33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E62C2B-F34B-485F-9A19-02CB06E95EDE}" type="datetimeFigureOut">
              <a:rPr lang="ru-RU" smtClean="0"/>
              <a:pPr/>
              <a:t>27.07.2022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51D3FE3-7E1E-4816-AB99-2507B936DA8B}" type="slidenum">
              <a:rPr lang="ru-RU" smtClean="0"/>
              <a:pPr/>
              <a:t>‹#›</a:t>
            </a:fld>
            <a:endParaRPr lang="ru-RU"/>
          </a:p>
        </p:txBody>
      </p:sp>
    </p:spTree>
    <p:extLst>
      <p:ext uri="{BB962C8B-B14F-4D97-AF65-F5344CB8AC3E}">
        <p14:creationId xmlns:p14="http://schemas.microsoft.com/office/powerpoint/2010/main" val="2430704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51D3FE3-7E1E-4816-AB99-2507B936DA8B}" type="slidenum">
              <a:rPr lang="ru-RU" smtClean="0"/>
              <a:pPr/>
              <a:t>1</a:t>
            </a:fld>
            <a:endParaRPr lang="ru-RU"/>
          </a:p>
        </p:txBody>
      </p:sp>
    </p:spTree>
    <p:extLst>
      <p:ext uri="{BB962C8B-B14F-4D97-AF65-F5344CB8AC3E}">
        <p14:creationId xmlns:p14="http://schemas.microsoft.com/office/powerpoint/2010/main" val="189045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CFEA73-B011-4E79-B787-27F85039B796}" type="datetimeFigureOut">
              <a:rPr lang="ru-RU" smtClean="0"/>
              <a:pPr/>
              <a:t>27.07.2022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7C1237-221F-4E6D-9571-54EBD9E1B52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FEA73-B011-4E79-B787-27F85039B796}" type="datetimeFigureOut">
              <a:rPr lang="ru-RU" smtClean="0"/>
              <a:pPr/>
              <a:t>27.07.2022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C1237-221F-4E6D-9571-54EBD9E1B52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8"/>
          <p:cNvCxnSpPr>
            <a:cxnSpLocks noChangeShapeType="1"/>
          </p:cNvCxnSpPr>
          <p:nvPr/>
        </p:nvCxnSpPr>
        <p:spPr bwMode="auto">
          <a:xfrm>
            <a:off x="215901" y="332656"/>
            <a:ext cx="8507413" cy="1587"/>
          </a:xfrm>
          <a:prstGeom prst="line">
            <a:avLst/>
          </a:prstGeom>
          <a:noFill/>
          <a:ln w="19050" algn="ctr">
            <a:solidFill>
              <a:srgbClr val="002060"/>
            </a:solidFill>
            <a:round/>
            <a:headEnd/>
            <a:tailEnd type="none" w="lg" len="lg"/>
          </a:ln>
        </p:spPr>
      </p:cxnSp>
      <p:sp>
        <p:nvSpPr>
          <p:cNvPr id="5" name="Text Box 132"/>
          <p:cNvSpPr txBox="1">
            <a:spLocks noChangeArrowheads="1"/>
          </p:cNvSpPr>
          <p:nvPr/>
        </p:nvSpPr>
        <p:spPr bwMode="auto">
          <a:xfrm>
            <a:off x="251520" y="44624"/>
            <a:ext cx="8712968" cy="307766"/>
          </a:xfrm>
          <a:prstGeom prst="rect">
            <a:avLst/>
          </a:prstGeom>
          <a:noFill/>
          <a:ln w="9525">
            <a:noFill/>
            <a:miter lim="800000"/>
            <a:headEnd/>
            <a:tailEnd/>
          </a:ln>
        </p:spPr>
        <p:txBody>
          <a:bodyPr wrap="square" lIns="91430" tIns="45715" rIns="91430" bIns="45715">
            <a:spAutoFit/>
          </a:bodyPr>
          <a:lstStyle/>
          <a:p>
            <a:pPr algn="ctr"/>
            <a:r>
              <a:rPr lang="ru-RU" sz="1400" b="1" dirty="0" smtClean="0"/>
              <a:t>ТЕРРИТОРИЯ ОПЕРЕЖАЮЩЕГО СОЦИАЛЬНО-ЭКОНОМИЧЕСКОГО РАЗВИТИЯ «УСОЛЬЕ-СИБИРСКОЕ»</a:t>
            </a:r>
            <a:endParaRPr lang="ru-RU" sz="1400" b="1" dirty="0"/>
          </a:p>
        </p:txBody>
      </p:sp>
      <p:sp>
        <p:nvSpPr>
          <p:cNvPr id="33" name="Прямоугольник 32"/>
          <p:cNvSpPr/>
          <p:nvPr/>
        </p:nvSpPr>
        <p:spPr>
          <a:xfrm>
            <a:off x="3809116" y="672903"/>
            <a:ext cx="5184576" cy="6286336"/>
          </a:xfrm>
          <a:prstGeom prst="rect">
            <a:avLst/>
          </a:prstGeom>
        </p:spPr>
        <p:txBody>
          <a:bodyPr wrap="square">
            <a:spAutoFit/>
          </a:bodyPr>
          <a:lstStyle/>
          <a:p>
            <a:pPr lvl="0"/>
            <a:r>
              <a:rPr lang="ru-RU" sz="1150" dirty="0"/>
              <a:t>01. Растениеводство и животноводство, охота и предоставление соответствующих услуг в этих областях</a:t>
            </a:r>
          </a:p>
          <a:p>
            <a:pPr lvl="0"/>
            <a:r>
              <a:rPr lang="ru-RU" sz="1150" dirty="0"/>
              <a:t>03. Рыболовство и рыбоводство</a:t>
            </a:r>
          </a:p>
          <a:p>
            <a:pPr lvl="0"/>
            <a:r>
              <a:rPr lang="ru-RU" sz="1150" dirty="0"/>
              <a:t>08. Добыча прочих полезных ископаемых</a:t>
            </a:r>
          </a:p>
          <a:p>
            <a:pPr lvl="0"/>
            <a:r>
              <a:rPr lang="ru-RU" sz="1150" dirty="0"/>
              <a:t>10. Производство пищевых продуктов</a:t>
            </a:r>
          </a:p>
          <a:p>
            <a:pPr lvl="0"/>
            <a:r>
              <a:rPr lang="ru-RU" sz="1150" dirty="0"/>
              <a:t>11.07. Производство безалкогольных напитков; производство минеральных вод и прочих питьевых вод в бутылках</a:t>
            </a:r>
          </a:p>
          <a:p>
            <a:pPr lvl="0"/>
            <a:r>
              <a:rPr lang="ru-RU" sz="1150" dirty="0"/>
              <a:t>16. Обработка древесины и производство изделий из дерева и пробки, кроме мебели, производство изделий из соломки и материалов для плетения</a:t>
            </a:r>
          </a:p>
          <a:p>
            <a:pPr lvl="0"/>
            <a:r>
              <a:rPr lang="ru-RU" sz="1150" dirty="0"/>
              <a:t>17. Производство бумаги и бумажных изделий</a:t>
            </a:r>
          </a:p>
          <a:p>
            <a:pPr lvl="0"/>
            <a:r>
              <a:rPr lang="ru-RU" sz="1150" dirty="0"/>
              <a:t>20. Производство химических веществ и химических продуктов</a:t>
            </a:r>
          </a:p>
          <a:p>
            <a:pPr lvl="0"/>
            <a:r>
              <a:rPr lang="ru-RU" sz="1150" dirty="0"/>
              <a:t>21. Производство лекарственных средств и материалов, применяемых в медицинских целях</a:t>
            </a:r>
          </a:p>
          <a:p>
            <a:pPr lvl="0"/>
            <a:r>
              <a:rPr lang="ru-RU" sz="1150" dirty="0"/>
              <a:t>22. Производство резиновых и пластмассовых изделий</a:t>
            </a:r>
          </a:p>
          <a:p>
            <a:pPr lvl="0"/>
            <a:r>
              <a:rPr lang="ru-RU" sz="1150" dirty="0"/>
              <a:t>23. Производство прочей неметаллической минеральной продукции</a:t>
            </a:r>
          </a:p>
          <a:p>
            <a:pPr lvl="0"/>
            <a:r>
              <a:rPr lang="ru-RU" sz="1150" dirty="0"/>
              <a:t>24. Производство металлургическое</a:t>
            </a:r>
          </a:p>
          <a:p>
            <a:pPr lvl="0"/>
            <a:r>
              <a:rPr lang="ru-RU" sz="1150" dirty="0"/>
              <a:t>25. Производство готовых металлических изделий, кроме машин и оборудования</a:t>
            </a:r>
          </a:p>
          <a:p>
            <a:pPr lvl="0"/>
            <a:r>
              <a:rPr lang="ru-RU" sz="1150" dirty="0"/>
              <a:t>27. Производство электрического оборудования</a:t>
            </a:r>
          </a:p>
          <a:p>
            <a:pPr lvl="0"/>
            <a:r>
              <a:rPr lang="ru-RU" sz="1150" dirty="0"/>
              <a:t>28. Производство машин и оборудования, не включенных в другие группировки</a:t>
            </a:r>
          </a:p>
          <a:p>
            <a:pPr lvl="0"/>
            <a:r>
              <a:rPr lang="ru-RU" sz="1150" dirty="0"/>
              <a:t>31. Производство мебели</a:t>
            </a:r>
          </a:p>
          <a:p>
            <a:pPr lvl="0"/>
            <a:r>
              <a:rPr lang="ru-RU" sz="1150" dirty="0"/>
              <a:t>36. Забор, очистка и распределение воды</a:t>
            </a:r>
          </a:p>
          <a:p>
            <a:pPr lvl="0"/>
            <a:r>
              <a:rPr lang="ru-RU" sz="1150" dirty="0"/>
              <a:t>38. Сбор, обработка и утилизация отходов; обработка вторичного сырья</a:t>
            </a:r>
          </a:p>
          <a:p>
            <a:pPr lvl="0"/>
            <a:r>
              <a:rPr lang="ru-RU" sz="1150" dirty="0"/>
              <a:t>63. Деятельность в области информационных технологий</a:t>
            </a:r>
          </a:p>
          <a:p>
            <a:pPr lvl="0"/>
            <a:r>
              <a:rPr lang="ru-RU" sz="1150" dirty="0"/>
              <a:t>86. Деятельность в области здравоохранения</a:t>
            </a:r>
          </a:p>
          <a:p>
            <a:pPr lvl="0"/>
            <a:r>
              <a:rPr lang="ru-RU" sz="1150" dirty="0"/>
              <a:t>93. Деятельность в области спорта, отдыха и развлечений</a:t>
            </a:r>
          </a:p>
          <a:p>
            <a:pPr lvl="0"/>
            <a:r>
              <a:rPr lang="ru-RU" sz="1150" dirty="0"/>
              <a:t>13. Производство текстильных изделий</a:t>
            </a:r>
          </a:p>
          <a:p>
            <a:pPr lvl="0"/>
            <a:r>
              <a:rPr lang="ru-RU" sz="1150" dirty="0"/>
              <a:t>14. Производство одежды</a:t>
            </a:r>
          </a:p>
          <a:p>
            <a:pPr lvl="0"/>
            <a:r>
              <a:rPr lang="ru-RU" sz="1150" dirty="0"/>
              <a:t>26. Производство компьютеров, электронных и оптических изделий</a:t>
            </a:r>
          </a:p>
          <a:p>
            <a:pPr lvl="0"/>
            <a:r>
              <a:rPr lang="ru-RU" sz="1150" dirty="0"/>
              <a:t>32. Производство прочих готовых изделий</a:t>
            </a:r>
          </a:p>
          <a:p>
            <a:pPr lvl="0"/>
            <a:r>
              <a:rPr lang="ru-RU" sz="1150" dirty="0"/>
              <a:t>33. Ремонт и монтаж машин и оборудования</a:t>
            </a:r>
          </a:p>
          <a:p>
            <a:pPr lvl="0"/>
            <a:r>
              <a:rPr lang="ru-RU" sz="1150" dirty="0"/>
              <a:t>45.20. Техническое обслуживание и ремонт автотранспортных средств</a:t>
            </a:r>
          </a:p>
          <a:p>
            <a:pPr lvl="0"/>
            <a:r>
              <a:rPr lang="ru-RU" sz="1150" dirty="0"/>
              <a:t>96. Деятельность по предоставлению прочих персональных услуг</a:t>
            </a:r>
          </a:p>
          <a:p>
            <a:pPr marL="171450" indent="-171450" algn="just">
              <a:buClr>
                <a:schemeClr val="tx2">
                  <a:lumMod val="75000"/>
                </a:schemeClr>
              </a:buClr>
              <a:buFont typeface="Wingdings" pitchFamily="2" charset="2"/>
              <a:buChar char="ü"/>
            </a:pPr>
            <a:endParaRPr lang="ru-RU" sz="1150" dirty="0"/>
          </a:p>
        </p:txBody>
      </p:sp>
      <p:sp>
        <p:nvSpPr>
          <p:cNvPr id="35" name="Прямоугольник 34"/>
          <p:cNvSpPr/>
          <p:nvPr/>
        </p:nvSpPr>
        <p:spPr>
          <a:xfrm>
            <a:off x="242243" y="2027412"/>
            <a:ext cx="3384376" cy="461665"/>
          </a:xfrm>
          <a:prstGeom prst="rect">
            <a:avLst/>
          </a:prstGeom>
        </p:spPr>
        <p:txBody>
          <a:bodyPr wrap="square">
            <a:spAutoFit/>
          </a:bodyPr>
          <a:lstStyle/>
          <a:p>
            <a:pPr algn="just">
              <a:buClr>
                <a:schemeClr val="tx2">
                  <a:lumMod val="75000"/>
                </a:schemeClr>
              </a:buClr>
              <a:buFont typeface="Wingdings" pitchFamily="2" charset="2"/>
              <a:buChar char="ü"/>
            </a:pPr>
            <a:r>
              <a:rPr lang="ru-RU" sz="1200" dirty="0" smtClean="0"/>
              <a:t> </a:t>
            </a:r>
            <a:r>
              <a:rPr lang="en-US" sz="1200" b="1" dirty="0" smtClean="0"/>
              <a:t>min</a:t>
            </a:r>
            <a:r>
              <a:rPr lang="ru-RU" sz="1200" dirty="0" smtClean="0"/>
              <a:t> </a:t>
            </a:r>
            <a:r>
              <a:rPr lang="ru-RU" sz="1200" dirty="0"/>
              <a:t>объем капитальных вложений резидента </a:t>
            </a:r>
            <a:r>
              <a:rPr lang="ru-RU" sz="1200" dirty="0" smtClean="0"/>
              <a:t>ТОСЭР по проекту в первый год – </a:t>
            </a:r>
            <a:r>
              <a:rPr lang="ru-RU" sz="1200" b="1" dirty="0" smtClean="0"/>
              <a:t>2,5 млн. руб.</a:t>
            </a:r>
            <a:endParaRPr lang="ru-RU" sz="1200" b="1" dirty="0"/>
          </a:p>
        </p:txBody>
      </p:sp>
      <p:sp>
        <p:nvSpPr>
          <p:cNvPr id="36" name="Прямоугольник 35"/>
          <p:cNvSpPr/>
          <p:nvPr/>
        </p:nvSpPr>
        <p:spPr>
          <a:xfrm>
            <a:off x="242243" y="2465976"/>
            <a:ext cx="3456384" cy="830997"/>
          </a:xfrm>
          <a:prstGeom prst="rect">
            <a:avLst/>
          </a:prstGeom>
        </p:spPr>
        <p:txBody>
          <a:bodyPr wrap="square">
            <a:spAutoFit/>
          </a:bodyPr>
          <a:lstStyle/>
          <a:p>
            <a:pPr algn="just">
              <a:buClr>
                <a:schemeClr val="tx2">
                  <a:lumMod val="75000"/>
                </a:schemeClr>
              </a:buClr>
              <a:buFont typeface="Wingdings" pitchFamily="2" charset="2"/>
              <a:buChar char="ü"/>
            </a:pPr>
            <a:r>
              <a:rPr lang="ru-RU" sz="1200" b="1" dirty="0" smtClean="0"/>
              <a:t> </a:t>
            </a:r>
            <a:r>
              <a:rPr lang="en-US" sz="1200" b="1" dirty="0" smtClean="0"/>
              <a:t>min </a:t>
            </a:r>
            <a:r>
              <a:rPr lang="ru-RU" sz="1200" dirty="0" smtClean="0"/>
              <a:t>количество новых постоянных рабочих мест в первый год - </a:t>
            </a:r>
            <a:r>
              <a:rPr lang="ru-RU" sz="1200" b="1" dirty="0"/>
              <a:t>1</a:t>
            </a:r>
            <a:r>
              <a:rPr lang="ru-RU" sz="1200" b="1" dirty="0" smtClean="0"/>
              <a:t>0 ед. </a:t>
            </a:r>
            <a:r>
              <a:rPr lang="ru-RU" sz="1200" dirty="0" smtClean="0"/>
              <a:t>(для действующих предприятий – не менее среднесписочной численности за последние 3 года)</a:t>
            </a:r>
            <a:endParaRPr lang="ru-RU" sz="1200" dirty="0"/>
          </a:p>
        </p:txBody>
      </p:sp>
      <p:sp>
        <p:nvSpPr>
          <p:cNvPr id="19" name="Text Box 9"/>
          <p:cNvSpPr txBox="1">
            <a:spLocks noChangeArrowheads="1"/>
          </p:cNvSpPr>
          <p:nvPr/>
        </p:nvSpPr>
        <p:spPr bwMode="auto">
          <a:xfrm rot="10800000">
            <a:off x="3809116" y="478097"/>
            <a:ext cx="5256584"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Виды деятельности, которые можно осуществлять в рамках ТОСЭР </a:t>
            </a:r>
          </a:p>
        </p:txBody>
      </p:sp>
      <p:sp>
        <p:nvSpPr>
          <p:cNvPr id="23" name="Text Box 9"/>
          <p:cNvSpPr txBox="1">
            <a:spLocks noChangeArrowheads="1"/>
          </p:cNvSpPr>
          <p:nvPr/>
        </p:nvSpPr>
        <p:spPr bwMode="auto">
          <a:xfrm rot="10800000">
            <a:off x="251520" y="3259905"/>
            <a:ext cx="3312368"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200" b="1" dirty="0" smtClean="0">
                <a:solidFill>
                  <a:schemeClr val="bg1"/>
                </a:solidFill>
              </a:rPr>
              <a:t>Льготы</a:t>
            </a:r>
          </a:p>
        </p:txBody>
      </p:sp>
      <p:sp>
        <p:nvSpPr>
          <p:cNvPr id="25" name="Text Box 9"/>
          <p:cNvSpPr txBox="1">
            <a:spLocks noChangeArrowheads="1"/>
          </p:cNvSpPr>
          <p:nvPr/>
        </p:nvSpPr>
        <p:spPr bwMode="auto">
          <a:xfrm rot="10800000">
            <a:off x="251520" y="1626127"/>
            <a:ext cx="3312368" cy="360040"/>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squar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Требования к </a:t>
            </a:r>
            <a:r>
              <a:rPr lang="ru-RU" altLang="ru-RU" sz="1100" b="1" dirty="0" err="1" smtClean="0">
                <a:solidFill>
                  <a:schemeClr val="bg1"/>
                </a:solidFill>
              </a:rPr>
              <a:t>инвестпроектам</a:t>
            </a:r>
            <a:endParaRPr lang="ru-RU" altLang="ru-RU" sz="1100" b="1" dirty="0" smtClean="0">
              <a:solidFill>
                <a:schemeClr val="bg1"/>
              </a:solidFill>
            </a:endParaRPr>
          </a:p>
        </p:txBody>
      </p:sp>
      <p:sp>
        <p:nvSpPr>
          <p:cNvPr id="41" name="Прямоугольник 40"/>
          <p:cNvSpPr/>
          <p:nvPr/>
        </p:nvSpPr>
        <p:spPr>
          <a:xfrm>
            <a:off x="179512" y="476672"/>
            <a:ext cx="1944216" cy="1107996"/>
          </a:xfrm>
          <a:prstGeom prst="rect">
            <a:avLst/>
          </a:prstGeom>
        </p:spPr>
        <p:txBody>
          <a:bodyPr wrap="square" lIns="36000" rIns="36000">
            <a:spAutoFit/>
          </a:bodyPr>
          <a:lstStyle/>
          <a:p>
            <a:pPr algn="ctr">
              <a:buClr>
                <a:srgbClr val="265A99"/>
              </a:buClr>
            </a:pPr>
            <a:r>
              <a:rPr lang="ru-RU" sz="1100" dirty="0" smtClean="0"/>
              <a:t>уполномоченный орган </a:t>
            </a:r>
            <a:r>
              <a:rPr lang="ru-RU" sz="1100" dirty="0"/>
              <a:t>на осуществление взаимодействия с </a:t>
            </a:r>
            <a:r>
              <a:rPr lang="ru-RU" sz="1100" dirty="0" smtClean="0"/>
              <a:t>Минэкономразвития России по </a:t>
            </a:r>
            <a:r>
              <a:rPr lang="ru-RU" sz="1100" dirty="0"/>
              <a:t>ведению реестра резидентов ТОСЭР</a:t>
            </a:r>
            <a:endParaRPr lang="ru-RU" altLang="ru-RU" sz="1100" dirty="0" smtClean="0">
              <a:latin typeface="Calibri" pitchFamily="34" charset="0"/>
            </a:endParaRPr>
          </a:p>
        </p:txBody>
      </p:sp>
      <p:sp>
        <p:nvSpPr>
          <p:cNvPr id="42" name="Нашивка 38"/>
          <p:cNvSpPr>
            <a:spLocks noChangeArrowheads="1"/>
          </p:cNvSpPr>
          <p:nvPr/>
        </p:nvSpPr>
        <p:spPr bwMode="auto">
          <a:xfrm>
            <a:off x="2051720" y="548680"/>
            <a:ext cx="288032" cy="936104"/>
          </a:xfrm>
          <a:prstGeom prst="chevron">
            <a:avLst>
              <a:gd name="adj" fmla="val 50000"/>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square" anchor="ctr"/>
          <a:lstStyle/>
          <a:p>
            <a:pPr algn="ctr">
              <a:defRPr/>
            </a:pPr>
            <a:endParaRPr lang="ru-RU" altLang="ru-RU" sz="1100" b="1">
              <a:solidFill>
                <a:schemeClr val="bg1"/>
              </a:solidFill>
              <a:latin typeface="Arial" charset="0"/>
            </a:endParaRPr>
          </a:p>
        </p:txBody>
      </p:sp>
      <p:sp>
        <p:nvSpPr>
          <p:cNvPr id="43" name="Прямоугольник 42"/>
          <p:cNvSpPr/>
          <p:nvPr/>
        </p:nvSpPr>
        <p:spPr>
          <a:xfrm>
            <a:off x="2411760" y="620688"/>
            <a:ext cx="1296144" cy="769441"/>
          </a:xfrm>
          <a:prstGeom prst="rect">
            <a:avLst/>
          </a:prstGeom>
        </p:spPr>
        <p:txBody>
          <a:bodyPr wrap="square" lIns="36000" rIns="36000">
            <a:spAutoFit/>
          </a:bodyPr>
          <a:lstStyle/>
          <a:p>
            <a:pPr algn="ctr">
              <a:buClr>
                <a:srgbClr val="265A99"/>
              </a:buClr>
            </a:pPr>
            <a:r>
              <a:rPr lang="ru-RU" sz="1100" dirty="0" smtClean="0">
                <a:latin typeface="Calibri" pitchFamily="34" charset="0"/>
              </a:rPr>
              <a:t>Министерство экономического развития Иркутской области</a:t>
            </a:r>
            <a:endParaRPr lang="ru-RU" altLang="ru-RU" sz="1100" dirty="0" smtClean="0">
              <a:latin typeface="Calibri" pitchFamily="34" charset="0"/>
            </a:endParaRPr>
          </a:p>
        </p:txBody>
      </p:sp>
      <p:sp>
        <p:nvSpPr>
          <p:cNvPr id="26" name="Прямоугольник 25"/>
          <p:cNvSpPr/>
          <p:nvPr/>
        </p:nvSpPr>
        <p:spPr>
          <a:xfrm>
            <a:off x="1702565" y="3497241"/>
            <a:ext cx="1944216" cy="938719"/>
          </a:xfrm>
          <a:prstGeom prst="rect">
            <a:avLst/>
          </a:prstGeom>
        </p:spPr>
        <p:txBody>
          <a:bodyPr wrap="square" lIns="36000" rIns="36000">
            <a:spAutoFit/>
          </a:bodyPr>
          <a:lstStyle/>
          <a:p>
            <a:pPr algn="just">
              <a:buClr>
                <a:srgbClr val="265A99"/>
              </a:buClr>
            </a:pPr>
            <a:r>
              <a:rPr lang="ru-RU" sz="1100" b="1" dirty="0" smtClean="0">
                <a:latin typeface="Calibri" pitchFamily="34" charset="0"/>
              </a:rPr>
              <a:t>ФБ: </a:t>
            </a:r>
            <a:r>
              <a:rPr lang="ru-RU" sz="1100" dirty="0" smtClean="0">
                <a:latin typeface="Calibri" pitchFamily="34" charset="0"/>
              </a:rPr>
              <a:t>0% ставка налога в течение </a:t>
            </a:r>
            <a:br>
              <a:rPr lang="ru-RU" sz="1100" dirty="0" smtClean="0">
                <a:latin typeface="Calibri" pitchFamily="34" charset="0"/>
              </a:rPr>
            </a:br>
            <a:r>
              <a:rPr lang="ru-RU" sz="1100" dirty="0" smtClean="0">
                <a:latin typeface="Calibri" pitchFamily="34" charset="0"/>
              </a:rPr>
              <a:t>5 лет</a:t>
            </a:r>
          </a:p>
          <a:p>
            <a:pPr algn="just">
              <a:buClr>
                <a:srgbClr val="265A99"/>
              </a:buClr>
            </a:pPr>
            <a:r>
              <a:rPr lang="ru-RU" altLang="ru-RU" sz="1100" b="1" dirty="0" smtClean="0">
                <a:latin typeface="Calibri" pitchFamily="34" charset="0"/>
              </a:rPr>
              <a:t>ОБ:</a:t>
            </a:r>
            <a:r>
              <a:rPr lang="ru-RU" sz="1100" b="1" dirty="0" smtClean="0">
                <a:latin typeface="Calibri" pitchFamily="34" charset="0"/>
              </a:rPr>
              <a:t> </a:t>
            </a:r>
            <a:r>
              <a:rPr lang="ru-RU" sz="1100" dirty="0" smtClean="0">
                <a:latin typeface="Calibri" pitchFamily="34" charset="0"/>
              </a:rPr>
              <a:t>0% ставка налога на первые 5 лет, 10% - на следующих 5 лет</a:t>
            </a:r>
            <a:endParaRPr lang="ru-RU" altLang="ru-RU" sz="1100" dirty="0" smtClean="0">
              <a:latin typeface="Calibri" pitchFamily="34" charset="0"/>
            </a:endParaRPr>
          </a:p>
        </p:txBody>
      </p:sp>
      <p:sp>
        <p:nvSpPr>
          <p:cNvPr id="30" name="Нашивка 38"/>
          <p:cNvSpPr>
            <a:spLocks noChangeArrowheads="1"/>
          </p:cNvSpPr>
          <p:nvPr/>
        </p:nvSpPr>
        <p:spPr bwMode="auto">
          <a:xfrm>
            <a:off x="1414533" y="3571864"/>
            <a:ext cx="216024" cy="792088"/>
          </a:xfrm>
          <a:prstGeom prst="chevron">
            <a:avLst>
              <a:gd name="adj" fmla="val 50000"/>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square" anchor="ctr"/>
          <a:lstStyle/>
          <a:p>
            <a:pPr algn="ctr">
              <a:defRPr/>
            </a:pPr>
            <a:endParaRPr lang="ru-RU" altLang="ru-RU" sz="1100" b="1">
              <a:solidFill>
                <a:schemeClr val="bg1"/>
              </a:solidFill>
              <a:latin typeface="Arial" charset="0"/>
            </a:endParaRPr>
          </a:p>
        </p:txBody>
      </p:sp>
      <p:sp>
        <p:nvSpPr>
          <p:cNvPr id="38" name="Прямоугольник 37"/>
          <p:cNvSpPr/>
          <p:nvPr/>
        </p:nvSpPr>
        <p:spPr>
          <a:xfrm>
            <a:off x="512594" y="5106442"/>
            <a:ext cx="3168352" cy="261610"/>
          </a:xfrm>
          <a:prstGeom prst="rect">
            <a:avLst/>
          </a:prstGeom>
        </p:spPr>
        <p:txBody>
          <a:bodyPr wrap="square" lIns="36000" rIns="36000">
            <a:spAutoFit/>
          </a:bodyPr>
          <a:lstStyle/>
          <a:p>
            <a:pPr algn="just"/>
            <a:r>
              <a:rPr lang="ru-RU" sz="1100" b="1" dirty="0" smtClean="0">
                <a:latin typeface="Calibri" pitchFamily="34" charset="0"/>
              </a:rPr>
              <a:t>0% ставки </a:t>
            </a:r>
            <a:r>
              <a:rPr lang="ru-RU" sz="1100" dirty="0" smtClean="0">
                <a:latin typeface="Calibri" pitchFamily="34" charset="0"/>
              </a:rPr>
              <a:t>по земельному налогу в течение </a:t>
            </a:r>
            <a:r>
              <a:rPr lang="ru-RU" sz="1100" dirty="0">
                <a:latin typeface="Calibri" pitchFamily="34" charset="0"/>
              </a:rPr>
              <a:t>5</a:t>
            </a:r>
            <a:r>
              <a:rPr lang="ru-RU" sz="1100" dirty="0" smtClean="0">
                <a:latin typeface="Calibri" pitchFamily="34" charset="0"/>
              </a:rPr>
              <a:t> лет</a:t>
            </a:r>
            <a:endParaRPr lang="ru-RU" sz="1100" dirty="0"/>
          </a:p>
        </p:txBody>
      </p:sp>
      <p:sp>
        <p:nvSpPr>
          <p:cNvPr id="39" name="Rectangle 55"/>
          <p:cNvSpPr>
            <a:spLocks noChangeArrowheads="1"/>
          </p:cNvSpPr>
          <p:nvPr/>
        </p:nvSpPr>
        <p:spPr bwMode="auto">
          <a:xfrm>
            <a:off x="262405" y="3715880"/>
            <a:ext cx="148977" cy="129109"/>
          </a:xfrm>
          <a:prstGeom prst="rect">
            <a:avLst/>
          </a:prstGeom>
          <a:solidFill>
            <a:srgbClr val="B9BED5"/>
          </a:solidFill>
          <a:ln w="9525">
            <a:noFill/>
            <a:miter lim="800000"/>
            <a:headEnd/>
            <a:tailEnd/>
          </a:ln>
        </p:spPr>
        <p:txBody>
          <a:bodyPr wrap="none" anchor="ctr"/>
          <a:lstStyle/>
          <a:p>
            <a:endParaRPr lang="ru-RU" altLang="ru-RU" sz="1500" dirty="0"/>
          </a:p>
        </p:txBody>
      </p:sp>
      <p:sp>
        <p:nvSpPr>
          <p:cNvPr id="46" name="Rectangle 55"/>
          <p:cNvSpPr>
            <a:spLocks noChangeArrowheads="1"/>
          </p:cNvSpPr>
          <p:nvPr/>
        </p:nvSpPr>
        <p:spPr bwMode="auto">
          <a:xfrm>
            <a:off x="262405" y="4632516"/>
            <a:ext cx="148977" cy="129109"/>
          </a:xfrm>
          <a:prstGeom prst="rect">
            <a:avLst/>
          </a:prstGeom>
          <a:solidFill>
            <a:srgbClr val="B9BED5"/>
          </a:solidFill>
          <a:ln w="9525">
            <a:noFill/>
            <a:miter lim="800000"/>
            <a:headEnd/>
            <a:tailEnd/>
          </a:ln>
        </p:spPr>
        <p:txBody>
          <a:bodyPr wrap="none" anchor="ctr"/>
          <a:lstStyle/>
          <a:p>
            <a:endParaRPr lang="ru-RU" altLang="ru-RU" sz="1500" dirty="0"/>
          </a:p>
        </p:txBody>
      </p:sp>
      <p:sp>
        <p:nvSpPr>
          <p:cNvPr id="59" name="Rectangle 55"/>
          <p:cNvSpPr>
            <a:spLocks noChangeArrowheads="1"/>
          </p:cNvSpPr>
          <p:nvPr/>
        </p:nvSpPr>
        <p:spPr bwMode="auto">
          <a:xfrm>
            <a:off x="262405" y="5183524"/>
            <a:ext cx="148977" cy="129109"/>
          </a:xfrm>
          <a:prstGeom prst="rect">
            <a:avLst/>
          </a:prstGeom>
          <a:solidFill>
            <a:srgbClr val="B9BED5"/>
          </a:solidFill>
          <a:ln w="9525">
            <a:noFill/>
            <a:miter lim="800000"/>
            <a:headEnd/>
            <a:tailEnd/>
          </a:ln>
        </p:spPr>
        <p:txBody>
          <a:bodyPr wrap="none" anchor="ctr"/>
          <a:lstStyle/>
          <a:p>
            <a:endParaRPr lang="ru-RU" altLang="ru-RU" sz="1500" dirty="0"/>
          </a:p>
        </p:txBody>
      </p:sp>
      <p:sp>
        <p:nvSpPr>
          <p:cNvPr id="6" name="Прямоугольник 5"/>
          <p:cNvSpPr/>
          <p:nvPr/>
        </p:nvSpPr>
        <p:spPr>
          <a:xfrm>
            <a:off x="529940" y="4115064"/>
            <a:ext cx="797983" cy="477054"/>
          </a:xfrm>
          <a:prstGeom prst="rect">
            <a:avLst/>
          </a:prstGeom>
          <a:solidFill>
            <a:schemeClr val="bg1"/>
          </a:solidFill>
        </p:spPr>
        <p:txBody>
          <a:bodyPr wrap="square" lIns="91440" tIns="45720" rIns="91440" bIns="45720">
            <a:spAutoFit/>
          </a:bodyPr>
          <a:lstStyle/>
          <a:p>
            <a:pPr algn="ctr"/>
            <a:r>
              <a:rPr lang="ru-RU" sz="2500" b="1" strike="sngStrike" dirty="0" smtClean="0">
                <a:ln w="12700" cmpd="sng">
                  <a:solidFill>
                    <a:srgbClr val="336699"/>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20%</a:t>
            </a:r>
            <a:endParaRPr lang="ru-RU" sz="2500" b="1" cap="none" spc="0" dirty="0">
              <a:ln w="12700" cmpd="sng">
                <a:solidFill>
                  <a:srgbClr val="336699"/>
                </a:solidFill>
                <a:prstDash val="solid"/>
              </a:ln>
              <a:solidFill>
                <a:schemeClr val="accent2">
                  <a:lumMod val="40000"/>
                  <a:lumOff val="60000"/>
                </a:schemeClr>
              </a:solidFill>
              <a:effectLst/>
            </a:endParaRPr>
          </a:p>
        </p:txBody>
      </p:sp>
      <p:sp>
        <p:nvSpPr>
          <p:cNvPr id="32" name="Прямоугольник 31"/>
          <p:cNvSpPr/>
          <p:nvPr/>
        </p:nvSpPr>
        <p:spPr>
          <a:xfrm>
            <a:off x="1582329" y="4716780"/>
            <a:ext cx="884865" cy="477054"/>
          </a:xfrm>
          <a:prstGeom prst="rect">
            <a:avLst/>
          </a:prstGeom>
          <a:solidFill>
            <a:schemeClr val="bg1"/>
          </a:solidFill>
        </p:spPr>
        <p:txBody>
          <a:bodyPr wrap="square" lIns="91440" tIns="45720" rIns="91440" bIns="45720">
            <a:spAutoFit/>
          </a:bodyPr>
          <a:lstStyle/>
          <a:p>
            <a:pPr algn="ctr"/>
            <a:r>
              <a:rPr lang="ru-RU" sz="2500" b="1" strike="sngStrike" dirty="0">
                <a:ln w="12700" cmpd="sng">
                  <a:solidFill>
                    <a:srgbClr val="336699"/>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2,2%</a:t>
            </a:r>
          </a:p>
        </p:txBody>
      </p:sp>
      <p:sp>
        <p:nvSpPr>
          <p:cNvPr id="34" name="Прямоугольник 33"/>
          <p:cNvSpPr/>
          <p:nvPr/>
        </p:nvSpPr>
        <p:spPr>
          <a:xfrm>
            <a:off x="1582329" y="5345450"/>
            <a:ext cx="869991" cy="477054"/>
          </a:xfrm>
          <a:prstGeom prst="rect">
            <a:avLst/>
          </a:prstGeom>
          <a:solidFill>
            <a:schemeClr val="bg1"/>
          </a:solidFill>
        </p:spPr>
        <p:txBody>
          <a:bodyPr wrap="square" lIns="91440" tIns="45720" rIns="91440" bIns="45720">
            <a:spAutoFit/>
          </a:bodyPr>
          <a:lstStyle/>
          <a:p>
            <a:pPr algn="ctr"/>
            <a:r>
              <a:rPr lang="ru-RU" sz="2500" b="1" strike="sngStrike" dirty="0">
                <a:ln w="12700" cmpd="sng">
                  <a:solidFill>
                    <a:srgbClr val="336699"/>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1,5%</a:t>
            </a:r>
          </a:p>
        </p:txBody>
      </p:sp>
      <p:sp>
        <p:nvSpPr>
          <p:cNvPr id="27" name="Прямоугольник 26"/>
          <p:cNvSpPr/>
          <p:nvPr/>
        </p:nvSpPr>
        <p:spPr>
          <a:xfrm>
            <a:off x="379483" y="3619772"/>
            <a:ext cx="1107058" cy="600164"/>
          </a:xfrm>
          <a:prstGeom prst="rect">
            <a:avLst/>
          </a:prstGeom>
        </p:spPr>
        <p:txBody>
          <a:bodyPr wrap="square" lIns="36000" rIns="36000">
            <a:spAutoFit/>
          </a:bodyPr>
          <a:lstStyle/>
          <a:p>
            <a:pPr algn="ctr">
              <a:buClr>
                <a:srgbClr val="265A99"/>
              </a:buClr>
            </a:pPr>
            <a:r>
              <a:rPr lang="ru-RU" sz="1100" dirty="0" smtClean="0">
                <a:latin typeface="Calibri" pitchFamily="34" charset="0"/>
              </a:rPr>
              <a:t>пониженная ставка по налогу на прибыль</a:t>
            </a:r>
            <a:endParaRPr lang="ru-RU" altLang="ru-RU" sz="1100" dirty="0" smtClean="0">
              <a:latin typeface="Calibri" pitchFamily="34" charset="0"/>
            </a:endParaRPr>
          </a:p>
        </p:txBody>
      </p:sp>
      <p:sp>
        <p:nvSpPr>
          <p:cNvPr id="37" name="Прямоугольник 36"/>
          <p:cNvSpPr/>
          <p:nvPr/>
        </p:nvSpPr>
        <p:spPr>
          <a:xfrm>
            <a:off x="512594" y="4551777"/>
            <a:ext cx="3024336" cy="430887"/>
          </a:xfrm>
          <a:prstGeom prst="rect">
            <a:avLst/>
          </a:prstGeom>
        </p:spPr>
        <p:txBody>
          <a:bodyPr wrap="square" lIns="36000" rIns="36000">
            <a:spAutoFit/>
          </a:bodyPr>
          <a:lstStyle/>
          <a:p>
            <a:pPr algn="just"/>
            <a:r>
              <a:rPr lang="ru-RU" sz="1100" b="1" dirty="0" smtClean="0">
                <a:latin typeface="Calibri" pitchFamily="34" charset="0"/>
              </a:rPr>
              <a:t>0% ставки </a:t>
            </a:r>
            <a:r>
              <a:rPr lang="ru-RU" sz="1100" dirty="0" smtClean="0">
                <a:latin typeface="Calibri" pitchFamily="34" charset="0"/>
              </a:rPr>
              <a:t>по налогу на имущество в течение 5 лет</a:t>
            </a:r>
            <a:endParaRPr lang="ru-RU" sz="1100" dirty="0"/>
          </a:p>
        </p:txBody>
      </p:sp>
      <p:sp>
        <p:nvSpPr>
          <p:cNvPr id="28" name="Rectangle 55"/>
          <p:cNvSpPr>
            <a:spLocks noChangeArrowheads="1"/>
          </p:cNvSpPr>
          <p:nvPr/>
        </p:nvSpPr>
        <p:spPr bwMode="auto">
          <a:xfrm>
            <a:off x="262404" y="5822504"/>
            <a:ext cx="148977" cy="129109"/>
          </a:xfrm>
          <a:prstGeom prst="rect">
            <a:avLst/>
          </a:prstGeom>
          <a:solidFill>
            <a:srgbClr val="B9BED5"/>
          </a:solidFill>
          <a:ln w="9525">
            <a:noFill/>
            <a:miter lim="800000"/>
            <a:headEnd/>
            <a:tailEnd/>
          </a:ln>
        </p:spPr>
        <p:txBody>
          <a:bodyPr wrap="none" anchor="ctr"/>
          <a:lstStyle/>
          <a:p>
            <a:endParaRPr lang="ru-RU" altLang="ru-RU" sz="1500" dirty="0"/>
          </a:p>
        </p:txBody>
      </p:sp>
      <p:sp>
        <p:nvSpPr>
          <p:cNvPr id="40" name="Прямоугольник 39"/>
          <p:cNvSpPr/>
          <p:nvPr/>
        </p:nvSpPr>
        <p:spPr>
          <a:xfrm>
            <a:off x="504671" y="5758429"/>
            <a:ext cx="3168352" cy="600164"/>
          </a:xfrm>
          <a:prstGeom prst="rect">
            <a:avLst/>
          </a:prstGeom>
        </p:spPr>
        <p:txBody>
          <a:bodyPr wrap="square" lIns="36000" rIns="36000">
            <a:spAutoFit/>
          </a:bodyPr>
          <a:lstStyle/>
          <a:p>
            <a:pPr algn="just"/>
            <a:r>
              <a:rPr lang="ru-RU" sz="1100" b="1" dirty="0">
                <a:latin typeface="Calibri" pitchFamily="34" charset="0"/>
              </a:rPr>
              <a:t>5</a:t>
            </a:r>
            <a:r>
              <a:rPr lang="ru-RU" sz="1100" b="1" dirty="0" smtClean="0">
                <a:latin typeface="Calibri" pitchFamily="34" charset="0"/>
              </a:rPr>
              <a:t>% ставки </a:t>
            </a:r>
            <a:r>
              <a:rPr lang="ru-RU" sz="1100" dirty="0" smtClean="0">
                <a:latin typeface="Calibri" pitchFamily="34" charset="0"/>
              </a:rPr>
              <a:t>при применении УСН, </a:t>
            </a:r>
            <a:r>
              <a:rPr lang="ru-RU" sz="1100" dirty="0" smtClean="0"/>
              <a:t>если </a:t>
            </a:r>
            <a:r>
              <a:rPr lang="ru-RU" sz="1100" dirty="0"/>
              <a:t>объектом налогообложения являются доходы, уменьшенные на величину </a:t>
            </a:r>
            <a:r>
              <a:rPr lang="ru-RU" sz="1100" dirty="0" smtClean="0"/>
              <a:t>расходов, в течение 5 лет</a:t>
            </a:r>
            <a:endParaRPr lang="ru-RU" sz="1100" dirty="0"/>
          </a:p>
        </p:txBody>
      </p:sp>
      <p:sp>
        <p:nvSpPr>
          <p:cNvPr id="44" name="Прямоугольник 43"/>
          <p:cNvSpPr/>
          <p:nvPr/>
        </p:nvSpPr>
        <p:spPr>
          <a:xfrm>
            <a:off x="1522545" y="6326566"/>
            <a:ext cx="1030581" cy="477054"/>
          </a:xfrm>
          <a:prstGeom prst="rect">
            <a:avLst/>
          </a:prstGeom>
          <a:solidFill>
            <a:schemeClr val="bg1"/>
          </a:solidFill>
        </p:spPr>
        <p:txBody>
          <a:bodyPr wrap="square" lIns="91440" tIns="45720" rIns="91440" bIns="45720">
            <a:spAutoFit/>
          </a:bodyPr>
          <a:lstStyle/>
          <a:p>
            <a:pPr algn="ctr"/>
            <a:r>
              <a:rPr lang="ru-RU" sz="2500" b="1" strike="sngStrike" dirty="0" smtClean="0">
                <a:ln w="12700" cmpd="sng">
                  <a:solidFill>
                    <a:srgbClr val="336699"/>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15,0%</a:t>
            </a:r>
            <a:endParaRPr lang="ru-RU" sz="2500" b="1" strike="sngStrike" dirty="0">
              <a:ln w="12700" cmpd="sng">
                <a:solidFill>
                  <a:srgbClr val="336699"/>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8"/>
          <p:cNvCxnSpPr>
            <a:cxnSpLocks noChangeShapeType="1"/>
          </p:cNvCxnSpPr>
          <p:nvPr/>
        </p:nvCxnSpPr>
        <p:spPr bwMode="auto">
          <a:xfrm>
            <a:off x="215901" y="332656"/>
            <a:ext cx="8507413" cy="1587"/>
          </a:xfrm>
          <a:prstGeom prst="line">
            <a:avLst/>
          </a:prstGeom>
          <a:noFill/>
          <a:ln w="19050" algn="ctr">
            <a:solidFill>
              <a:srgbClr val="002060"/>
            </a:solidFill>
            <a:round/>
            <a:headEnd/>
            <a:tailEnd type="none" w="lg" len="lg"/>
          </a:ln>
        </p:spPr>
      </p:cxnSp>
      <p:sp>
        <p:nvSpPr>
          <p:cNvPr id="5" name="Text Box 132"/>
          <p:cNvSpPr txBox="1">
            <a:spLocks noChangeArrowheads="1"/>
          </p:cNvSpPr>
          <p:nvPr/>
        </p:nvSpPr>
        <p:spPr bwMode="auto">
          <a:xfrm>
            <a:off x="251520" y="44624"/>
            <a:ext cx="8712968" cy="307766"/>
          </a:xfrm>
          <a:prstGeom prst="rect">
            <a:avLst/>
          </a:prstGeom>
          <a:noFill/>
          <a:ln w="9525">
            <a:noFill/>
            <a:miter lim="800000"/>
            <a:headEnd/>
            <a:tailEnd/>
          </a:ln>
        </p:spPr>
        <p:txBody>
          <a:bodyPr wrap="square" lIns="91430" tIns="45715" rIns="91430" bIns="45715">
            <a:spAutoFit/>
          </a:bodyPr>
          <a:lstStyle/>
          <a:p>
            <a:pPr algn="ctr"/>
            <a:r>
              <a:rPr lang="ru-RU" sz="1400" b="1" dirty="0" smtClean="0"/>
              <a:t>ТЕРРИТОРИЯ ОПЕРЕЖАЮЩЕГО СОЦИАЛЬНО-ЭКОНОМИЧЕСКОГО РАЗВИТИЯ «УСОЛЬЕ-СИБИРСКОЕ»</a:t>
            </a:r>
            <a:endParaRPr lang="ru-RU" sz="1400" b="1" dirty="0"/>
          </a:p>
        </p:txBody>
      </p:sp>
      <p:sp>
        <p:nvSpPr>
          <p:cNvPr id="44" name="Text Box 9"/>
          <p:cNvSpPr txBox="1">
            <a:spLocks noChangeArrowheads="1"/>
          </p:cNvSpPr>
          <p:nvPr/>
        </p:nvSpPr>
        <p:spPr bwMode="auto">
          <a:xfrm rot="10800000">
            <a:off x="1691680" y="476673"/>
            <a:ext cx="5256584"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Порядок заключения соглашений</a:t>
            </a:r>
          </a:p>
        </p:txBody>
      </p:sp>
      <p:sp>
        <p:nvSpPr>
          <p:cNvPr id="45" name="Прямоугольник 44"/>
          <p:cNvSpPr/>
          <p:nvPr/>
        </p:nvSpPr>
        <p:spPr>
          <a:xfrm>
            <a:off x="-108520" y="1172652"/>
            <a:ext cx="1368152" cy="600164"/>
          </a:xfrm>
          <a:prstGeom prst="rect">
            <a:avLst/>
          </a:prstGeom>
        </p:spPr>
        <p:txBody>
          <a:bodyPr wrap="square" lIns="36000" rIns="36000">
            <a:spAutoFit/>
          </a:bodyPr>
          <a:lstStyle/>
          <a:p>
            <a:pPr algn="ctr">
              <a:buClr>
                <a:srgbClr val="265A99"/>
              </a:buClr>
            </a:pPr>
            <a:r>
              <a:rPr lang="ru-RU" altLang="ru-RU" sz="1100" b="1" dirty="0" smtClean="0">
                <a:latin typeface="Calibri" pitchFamily="34" charset="0"/>
              </a:rPr>
              <a:t>Заявка на заключение соглашения</a:t>
            </a:r>
            <a:endParaRPr lang="ru-RU" altLang="ru-RU" sz="1100" dirty="0" smtClean="0">
              <a:latin typeface="Calibri" pitchFamily="34" charset="0"/>
            </a:endParaRPr>
          </a:p>
        </p:txBody>
      </p:sp>
      <p:sp>
        <p:nvSpPr>
          <p:cNvPr id="47" name="Прямоугольник 46"/>
          <p:cNvSpPr/>
          <p:nvPr/>
        </p:nvSpPr>
        <p:spPr>
          <a:xfrm>
            <a:off x="1691680" y="980728"/>
            <a:ext cx="1296144" cy="707886"/>
          </a:xfrm>
          <a:prstGeom prst="rect">
            <a:avLst/>
          </a:prstGeom>
        </p:spPr>
        <p:txBody>
          <a:bodyPr wrap="square" lIns="36000" rIns="36000">
            <a:spAutoFit/>
          </a:bodyPr>
          <a:lstStyle/>
          <a:p>
            <a:pPr algn="ctr">
              <a:buClr>
                <a:srgbClr val="265A99"/>
              </a:buClr>
            </a:pPr>
            <a:r>
              <a:rPr lang="ru-RU" sz="1000" dirty="0" smtClean="0">
                <a:latin typeface="Calibri" pitchFamily="34" charset="0"/>
              </a:rPr>
              <a:t>Министерство экономического развития Иркутской области</a:t>
            </a:r>
            <a:endParaRPr lang="ru-RU" altLang="ru-RU" sz="1000" dirty="0" smtClean="0">
              <a:latin typeface="Calibri" pitchFamily="34" charset="0"/>
            </a:endParaRPr>
          </a:p>
        </p:txBody>
      </p:sp>
      <p:sp>
        <p:nvSpPr>
          <p:cNvPr id="48" name="AutoShape 2"/>
          <p:cNvSpPr>
            <a:spLocks noChangeArrowheads="1"/>
          </p:cNvSpPr>
          <p:nvPr/>
        </p:nvSpPr>
        <p:spPr bwMode="auto">
          <a:xfrm>
            <a:off x="1187624" y="908720"/>
            <a:ext cx="378073" cy="1260475"/>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49" name="Прямоугольник 48"/>
          <p:cNvSpPr/>
          <p:nvPr/>
        </p:nvSpPr>
        <p:spPr>
          <a:xfrm>
            <a:off x="1691680" y="1700808"/>
            <a:ext cx="1296144" cy="400110"/>
          </a:xfrm>
          <a:prstGeom prst="rect">
            <a:avLst/>
          </a:prstGeom>
          <a:ln>
            <a:solidFill>
              <a:schemeClr val="tx2">
                <a:lumMod val="75000"/>
              </a:schemeClr>
            </a:solidFill>
            <a:prstDash val="lgDash"/>
          </a:ln>
        </p:spPr>
        <p:txBody>
          <a:bodyPr wrap="square" lIns="36000" rIns="36000">
            <a:spAutoFit/>
          </a:bodyPr>
          <a:lstStyle/>
          <a:p>
            <a:pPr algn="ctr">
              <a:buClr>
                <a:srgbClr val="265A99"/>
              </a:buClr>
            </a:pPr>
            <a:r>
              <a:rPr lang="ru-RU" sz="1000" b="1" dirty="0" smtClean="0">
                <a:latin typeface="Calibri" pitchFamily="34" charset="0"/>
              </a:rPr>
              <a:t>СРОК рассмотрения </a:t>
            </a:r>
            <a:r>
              <a:rPr lang="ru-RU" sz="1000" dirty="0" smtClean="0">
                <a:latin typeface="Calibri" pitchFamily="34" charset="0"/>
              </a:rPr>
              <a:t>– </a:t>
            </a:r>
            <a:r>
              <a:rPr lang="ru-RU" sz="1000" b="1" dirty="0">
                <a:latin typeface="Calibri" pitchFamily="34" charset="0"/>
              </a:rPr>
              <a:t>5</a:t>
            </a:r>
            <a:r>
              <a:rPr lang="ru-RU" sz="1000" dirty="0" smtClean="0">
                <a:latin typeface="Calibri" pitchFamily="34" charset="0"/>
              </a:rPr>
              <a:t> рабочих дней</a:t>
            </a:r>
            <a:endParaRPr lang="ru-RU" altLang="ru-RU" sz="1000" dirty="0" smtClean="0">
              <a:latin typeface="Calibri" pitchFamily="34" charset="0"/>
            </a:endParaRPr>
          </a:p>
        </p:txBody>
      </p:sp>
      <p:sp>
        <p:nvSpPr>
          <p:cNvPr id="50" name="AutoShape 2"/>
          <p:cNvSpPr>
            <a:spLocks noChangeArrowheads="1"/>
          </p:cNvSpPr>
          <p:nvPr/>
        </p:nvSpPr>
        <p:spPr bwMode="auto">
          <a:xfrm>
            <a:off x="3203848" y="908720"/>
            <a:ext cx="378073" cy="1260475"/>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51" name="Прямоугольник 50"/>
          <p:cNvSpPr/>
          <p:nvPr/>
        </p:nvSpPr>
        <p:spPr>
          <a:xfrm>
            <a:off x="3563888" y="908720"/>
            <a:ext cx="1944216" cy="938719"/>
          </a:xfrm>
          <a:prstGeom prst="rect">
            <a:avLst/>
          </a:prstGeom>
        </p:spPr>
        <p:txBody>
          <a:bodyPr wrap="square">
            <a:spAutoFit/>
          </a:bodyPr>
          <a:lstStyle/>
          <a:p>
            <a:pPr algn="ctr"/>
            <a:r>
              <a:rPr lang="ru-RU" sz="1100" dirty="0" smtClean="0"/>
              <a:t>Комиссия </a:t>
            </a:r>
            <a:r>
              <a:rPr lang="ru-RU" sz="1100" dirty="0"/>
              <a:t>по отбору резидентов на территориях опережающего социально-экономического развития Иркутской области</a:t>
            </a:r>
          </a:p>
        </p:txBody>
      </p:sp>
      <p:sp>
        <p:nvSpPr>
          <p:cNvPr id="52" name="Прямоугольник 51"/>
          <p:cNvSpPr/>
          <p:nvPr/>
        </p:nvSpPr>
        <p:spPr>
          <a:xfrm>
            <a:off x="3851920" y="1844824"/>
            <a:ext cx="1296144" cy="400110"/>
          </a:xfrm>
          <a:prstGeom prst="rect">
            <a:avLst/>
          </a:prstGeom>
          <a:ln>
            <a:solidFill>
              <a:schemeClr val="tx2">
                <a:lumMod val="75000"/>
              </a:schemeClr>
            </a:solidFill>
            <a:prstDash val="lgDash"/>
          </a:ln>
        </p:spPr>
        <p:txBody>
          <a:bodyPr wrap="square" lIns="36000" rIns="36000">
            <a:spAutoFit/>
          </a:bodyPr>
          <a:lstStyle/>
          <a:p>
            <a:pPr algn="ctr">
              <a:buClr>
                <a:srgbClr val="265A99"/>
              </a:buClr>
            </a:pPr>
            <a:r>
              <a:rPr lang="ru-RU" sz="1000" b="1" dirty="0" smtClean="0">
                <a:latin typeface="Calibri" pitchFamily="34" charset="0"/>
              </a:rPr>
              <a:t>СРОК рассмотрения </a:t>
            </a:r>
            <a:r>
              <a:rPr lang="ru-RU" sz="1000" dirty="0" smtClean="0">
                <a:latin typeface="Calibri" pitchFamily="34" charset="0"/>
              </a:rPr>
              <a:t>– </a:t>
            </a:r>
            <a:r>
              <a:rPr lang="ru-RU" sz="1000" b="1" dirty="0">
                <a:latin typeface="Calibri" pitchFamily="34" charset="0"/>
              </a:rPr>
              <a:t>7</a:t>
            </a:r>
            <a:r>
              <a:rPr lang="ru-RU" sz="1000" dirty="0" smtClean="0">
                <a:latin typeface="Calibri" pitchFamily="34" charset="0"/>
              </a:rPr>
              <a:t> рабочих дней</a:t>
            </a:r>
            <a:endParaRPr lang="ru-RU" altLang="ru-RU" sz="1000" dirty="0" smtClean="0">
              <a:latin typeface="Calibri" pitchFamily="34" charset="0"/>
            </a:endParaRPr>
          </a:p>
        </p:txBody>
      </p:sp>
      <p:sp>
        <p:nvSpPr>
          <p:cNvPr id="53" name="AutoShape 2"/>
          <p:cNvSpPr>
            <a:spLocks noChangeArrowheads="1"/>
          </p:cNvSpPr>
          <p:nvPr/>
        </p:nvSpPr>
        <p:spPr bwMode="auto">
          <a:xfrm>
            <a:off x="5580112" y="872381"/>
            <a:ext cx="378073" cy="1260475"/>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54" name="Прямоугольник 53"/>
          <p:cNvSpPr/>
          <p:nvPr/>
        </p:nvSpPr>
        <p:spPr>
          <a:xfrm>
            <a:off x="7668344" y="836712"/>
            <a:ext cx="1152128" cy="707886"/>
          </a:xfrm>
          <a:prstGeom prst="rect">
            <a:avLst/>
          </a:prstGeom>
        </p:spPr>
        <p:txBody>
          <a:bodyPr wrap="square" lIns="36000" rIns="36000">
            <a:spAutoFit/>
          </a:bodyPr>
          <a:lstStyle/>
          <a:p>
            <a:pPr algn="ctr">
              <a:buClr>
                <a:srgbClr val="265A99"/>
              </a:buClr>
            </a:pPr>
            <a:r>
              <a:rPr lang="ru-RU" sz="1000" dirty="0" smtClean="0">
                <a:latin typeface="Calibri" pitchFamily="34" charset="0"/>
              </a:rPr>
              <a:t>включение в федеральный реестр резидентов ТОСЭР</a:t>
            </a:r>
            <a:endParaRPr lang="ru-RU" altLang="ru-RU" sz="1000" dirty="0" smtClean="0">
              <a:latin typeface="Calibri" pitchFamily="34" charset="0"/>
            </a:endParaRPr>
          </a:p>
        </p:txBody>
      </p:sp>
      <p:sp>
        <p:nvSpPr>
          <p:cNvPr id="1027" name="Rectangle 3"/>
          <p:cNvSpPr>
            <a:spLocks noChangeArrowheads="1"/>
          </p:cNvSpPr>
          <p:nvPr/>
        </p:nvSpPr>
        <p:spPr bwMode="auto">
          <a:xfrm>
            <a:off x="5868144" y="981889"/>
            <a:ext cx="136815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ea typeface="Times New Roman" pitchFamily="18" charset="0"/>
                <a:cs typeface="Times New Roman" pitchFamily="18" charset="0"/>
              </a:rPr>
              <a:t>заключение Соглашения</a:t>
            </a:r>
            <a:endParaRPr kumimoji="0" lang="ru-RU" sz="1100" b="0" i="0" u="none" strike="noStrike" cap="none" normalizeH="0" baseline="0" dirty="0" smtClean="0">
              <a:ln>
                <a:noFill/>
              </a:ln>
              <a:solidFill>
                <a:schemeClr val="tx1"/>
              </a:solidFill>
              <a:effectLst/>
              <a:cs typeface="Arial" pitchFamily="34" charset="0"/>
            </a:endParaRPr>
          </a:p>
        </p:txBody>
      </p:sp>
      <p:sp>
        <p:nvSpPr>
          <p:cNvPr id="55" name="Rectangle 3"/>
          <p:cNvSpPr>
            <a:spLocks noChangeArrowheads="1"/>
          </p:cNvSpPr>
          <p:nvPr/>
        </p:nvSpPr>
        <p:spPr bwMode="auto">
          <a:xfrm>
            <a:off x="5868144" y="1604700"/>
            <a:ext cx="129614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ea typeface="Times New Roman" pitchFamily="18" charset="0"/>
                <a:cs typeface="Times New Roman" pitchFamily="18" charset="0"/>
              </a:rPr>
              <a:t>отказ в заключении Соглашения</a:t>
            </a:r>
            <a:endParaRPr kumimoji="0" lang="ru-RU" sz="1100" b="0" i="0" u="none" strike="noStrike" cap="none" normalizeH="0" baseline="0" dirty="0" smtClean="0">
              <a:ln>
                <a:noFill/>
              </a:ln>
              <a:solidFill>
                <a:schemeClr val="tx1"/>
              </a:solidFill>
              <a:effectLst/>
              <a:cs typeface="Arial" pitchFamily="34" charset="0"/>
            </a:endParaRPr>
          </a:p>
        </p:txBody>
      </p:sp>
      <p:sp>
        <p:nvSpPr>
          <p:cNvPr id="56" name="AutoShape 2"/>
          <p:cNvSpPr>
            <a:spLocks noChangeArrowheads="1"/>
          </p:cNvSpPr>
          <p:nvPr/>
        </p:nvSpPr>
        <p:spPr bwMode="auto">
          <a:xfrm>
            <a:off x="7164288" y="1584176"/>
            <a:ext cx="378073" cy="692696"/>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57" name="Rectangle 3"/>
          <p:cNvSpPr>
            <a:spLocks noChangeArrowheads="1"/>
          </p:cNvSpPr>
          <p:nvPr/>
        </p:nvSpPr>
        <p:spPr bwMode="auto">
          <a:xfrm>
            <a:off x="7668344" y="1676708"/>
            <a:ext cx="118762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lang="ru-RU" sz="1100" dirty="0" smtClean="0">
                <a:cs typeface="Times New Roman" pitchFamily="18" charset="0"/>
              </a:rPr>
              <a:t>подача доработанной заявки</a:t>
            </a:r>
            <a:endParaRPr kumimoji="0" lang="ru-RU" sz="1100" b="0" i="0" u="none" strike="noStrike" cap="none" normalizeH="0" baseline="0" dirty="0" smtClean="0">
              <a:ln>
                <a:noFill/>
              </a:ln>
              <a:solidFill>
                <a:schemeClr val="tx1"/>
              </a:solidFill>
              <a:effectLst/>
              <a:cs typeface="Arial" pitchFamily="34" charset="0"/>
            </a:endParaRPr>
          </a:p>
        </p:txBody>
      </p:sp>
      <p:sp>
        <p:nvSpPr>
          <p:cNvPr id="58" name="AutoShape 2"/>
          <p:cNvSpPr>
            <a:spLocks noChangeArrowheads="1"/>
          </p:cNvSpPr>
          <p:nvPr/>
        </p:nvSpPr>
        <p:spPr bwMode="auto">
          <a:xfrm>
            <a:off x="7164288" y="864096"/>
            <a:ext cx="378073" cy="692696"/>
          </a:xfrm>
          <a:prstGeom prst="rightArrow">
            <a:avLst>
              <a:gd name="adj1" fmla="val 65750"/>
              <a:gd name="adj2" fmla="val 63359"/>
            </a:avLst>
          </a:prstGeom>
          <a:gradFill rotWithShape="1">
            <a:gsLst>
              <a:gs pos="0">
                <a:srgbClr val="24246E">
                  <a:alpha val="50000"/>
                </a:srgbClr>
              </a:gs>
              <a:gs pos="100000">
                <a:srgbClr val="C7C7DC">
                  <a:alpha val="71001"/>
                </a:srgbClr>
              </a:gs>
            </a:gsLst>
            <a:lin ang="0" scaled="1"/>
          </a:gradFill>
          <a:ln w="9525" algn="ctr">
            <a:noFill/>
            <a:miter lim="800000"/>
            <a:headEnd/>
            <a:tailEnd/>
          </a:ln>
        </p:spPr>
        <p:txBody>
          <a:bodyPr wrap="none" anchor="ctr"/>
          <a:lstStyle/>
          <a:p>
            <a:endParaRPr lang="ru-RU"/>
          </a:p>
        </p:txBody>
      </p:sp>
      <p:sp>
        <p:nvSpPr>
          <p:cNvPr id="38" name="Text Box 9"/>
          <p:cNvSpPr txBox="1">
            <a:spLocks noChangeArrowheads="1"/>
          </p:cNvSpPr>
          <p:nvPr/>
        </p:nvSpPr>
        <p:spPr bwMode="auto">
          <a:xfrm rot="10800000">
            <a:off x="539552" y="2636911"/>
            <a:ext cx="7992888" cy="216024"/>
          </a:xfrm>
          <a:prstGeom prst="rect">
            <a:avLst/>
          </a:prstGeom>
          <a:solidFill>
            <a:srgbClr val="555E8D"/>
          </a:solidFill>
          <a:ln>
            <a:solidFill>
              <a:schemeClr val="accent1">
                <a:lumMod val="75000"/>
              </a:schemeClr>
            </a:solidFill>
          </a:ln>
        </p:spPr>
        <p:style>
          <a:lnRef idx="1">
            <a:schemeClr val="accent2"/>
          </a:lnRef>
          <a:fillRef idx="3">
            <a:schemeClr val="accent2"/>
          </a:fillRef>
          <a:effectRef idx="2">
            <a:schemeClr val="accent2"/>
          </a:effectRef>
          <a:fontRef idx="minor">
            <a:schemeClr val="lt1"/>
          </a:fontRef>
        </p:style>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altLang="ru-RU" sz="1100" b="1" dirty="0" smtClean="0">
                <a:solidFill>
                  <a:schemeClr val="bg1"/>
                </a:solidFill>
              </a:rPr>
              <a:t>Пакет документов, прилагаемых к заявке на заключение соглашения с резидентами ТОСЭР</a:t>
            </a:r>
          </a:p>
        </p:txBody>
      </p:sp>
      <p:sp>
        <p:nvSpPr>
          <p:cNvPr id="1025" name="Rectangle 1"/>
          <p:cNvSpPr>
            <a:spLocks noChangeArrowheads="1"/>
          </p:cNvSpPr>
          <p:nvPr/>
        </p:nvSpPr>
        <p:spPr bwMode="auto">
          <a:xfrm>
            <a:off x="611560" y="2943597"/>
            <a:ext cx="799288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1450" indent="-171450">
              <a:buFont typeface="Wingdings" panose="05000000000000000000" pitchFamily="2" charset="2"/>
              <a:buChar char="ü"/>
            </a:pPr>
            <a:r>
              <a:rPr lang="ru-RU" sz="1100" i="1" dirty="0" smtClean="0"/>
              <a:t>паспорт инвестиционного проекта</a:t>
            </a:r>
            <a:r>
              <a:rPr lang="ru-RU" sz="1100" i="1" dirty="0"/>
              <a:t>;</a:t>
            </a:r>
            <a:endParaRPr lang="ru-RU" sz="1100" dirty="0"/>
          </a:p>
          <a:p>
            <a:pPr marL="171450" indent="-171450">
              <a:buFont typeface="Wingdings" panose="05000000000000000000" pitchFamily="2" charset="2"/>
              <a:buChar char="ü"/>
            </a:pPr>
            <a:r>
              <a:rPr lang="ru-RU" sz="1100" i="1" dirty="0"/>
              <a:t>документы, подтверждающие право собственности (пользования) юридического лица на земельный участок и объекты недвижимого имущества, предназначенные для реализации инвестиционного проекта (при наличии);</a:t>
            </a:r>
            <a:endParaRPr lang="ru-RU" sz="1100" dirty="0"/>
          </a:p>
          <a:p>
            <a:pPr marL="171450" indent="-171450">
              <a:buFont typeface="Wingdings" panose="05000000000000000000" pitchFamily="2" charset="2"/>
              <a:buChar char="ü"/>
            </a:pPr>
            <a:r>
              <a:rPr lang="ru-RU" sz="1100" i="1" dirty="0"/>
              <a:t>справка Арбитражного суда Иркутской области о наличии или отсутствии производства по делу о несостоятельности (банкротстве) в отношении юридического лица,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выписка из Единого государственного реестра юридических лиц,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справка об исполнении налогоплательщиком (плательщиком сбора, плательщиком страховых взносов, налоговым агентом) обязанности по уплате налогов, сборов, страховых взносов, пеней, штрафов, процентов, выданная не ранее чем за 30 календарных дней до дня подачи Заявки;</a:t>
            </a:r>
            <a:endParaRPr lang="ru-RU" sz="1100" dirty="0"/>
          </a:p>
          <a:p>
            <a:pPr marL="171450" indent="-171450">
              <a:buFont typeface="Wingdings" panose="05000000000000000000" pitchFamily="2" charset="2"/>
              <a:buChar char="ü"/>
            </a:pPr>
            <a:r>
              <a:rPr lang="ru-RU" sz="1100" i="1" dirty="0"/>
              <a:t>выписка из Единого государственного реестра налогоплательщиков в отношении Заявителя об отсутствии сведений о филиалах, представительствах и иных обособленных подразделениях, выданная не ранее чем за 10 календарных дней до дня подачи Заявки.</a:t>
            </a:r>
            <a:endParaRPr lang="ru-RU" sz="1100" dirty="0"/>
          </a:p>
          <a:p>
            <a:r>
              <a:rPr lang="ru-RU" sz="11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620</Words>
  <Application>Microsoft Office PowerPoint</Application>
  <PresentationFormat>Экран (4:3)</PresentationFormat>
  <Paragraphs>66</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Times New Roman</vt:lpstr>
      <vt:lpstr>Wingdings</vt:lpstr>
      <vt:lpstr>Тема Office</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e.v.kuzmina</dc:creator>
  <cp:lastModifiedBy>Рогожникова Вероника Валерьевна</cp:lastModifiedBy>
  <cp:revision>58</cp:revision>
  <cp:lastPrinted>2020-01-14T02:51:32Z</cp:lastPrinted>
  <dcterms:created xsi:type="dcterms:W3CDTF">2016-03-21T06:28:37Z</dcterms:created>
  <dcterms:modified xsi:type="dcterms:W3CDTF">2022-07-27T01:46:25Z</dcterms:modified>
</cp:coreProperties>
</file>