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drawings/drawing16.xml" ContentType="application/vnd.openxmlformats-officedocument.drawingml.chartshapes+xml"/>
  <Override PartName="/ppt/charts/chart27.xml" ContentType="application/vnd.openxmlformats-officedocument.drawingml.chart+xml"/>
  <Override PartName="/ppt/drawings/drawing17.xml" ContentType="application/vnd.openxmlformats-officedocument.drawingml.chartshapes+xml"/>
  <Override PartName="/ppt/charts/chart28.xml" ContentType="application/vnd.openxmlformats-officedocument.drawingml.chart+xml"/>
  <Override PartName="/ppt/drawings/drawing18.xml" ContentType="application/vnd.openxmlformats-officedocument.drawingml.chartshapes+xml"/>
  <Override PartName="/ppt/charts/chart29.xml" ContentType="application/vnd.openxmlformats-officedocument.drawingml.chart+xml"/>
  <Override PartName="/ppt/drawings/drawing19.xml" ContentType="application/vnd.openxmlformats-officedocument.drawingml.chartshapes+xml"/>
  <Override PartName="/ppt/charts/chart30.xml" ContentType="application/vnd.openxmlformats-officedocument.drawingml.chart+xml"/>
  <Override PartName="/ppt/drawings/drawing20.xml" ContentType="application/vnd.openxmlformats-officedocument.drawingml.chartshapes+xml"/>
  <Override PartName="/ppt/charts/chart31.xml" ContentType="application/vnd.openxmlformats-officedocument.drawingml.chart+xml"/>
  <Override PartName="/ppt/drawings/drawing21.xml" ContentType="application/vnd.openxmlformats-officedocument.drawingml.chartshapes+xml"/>
  <Override PartName="/ppt/charts/chart32.xml" ContentType="application/vnd.openxmlformats-officedocument.drawingml.chart+xml"/>
  <Override PartName="/ppt/drawings/drawing2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3.xml" ContentType="application/vnd.openxmlformats-officedocument.drawingml.chart+xml"/>
  <Override PartName="/ppt/notesSlides/notesSlide6.xml" ContentType="application/vnd.openxmlformats-officedocument.presentationml.notesSlide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5"/>
  </p:notesMasterIdLst>
  <p:sldIdLst>
    <p:sldId id="648" r:id="rId2"/>
    <p:sldId id="655" r:id="rId3"/>
    <p:sldId id="656" r:id="rId4"/>
    <p:sldId id="657" r:id="rId5"/>
    <p:sldId id="658" r:id="rId6"/>
    <p:sldId id="659" r:id="rId7"/>
    <p:sldId id="660" r:id="rId8"/>
    <p:sldId id="634" r:id="rId9"/>
    <p:sldId id="635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47" r:id="rId18"/>
    <p:sldId id="644" r:id="rId19"/>
    <p:sldId id="645" r:id="rId20"/>
    <p:sldId id="661" r:id="rId21"/>
    <p:sldId id="662" r:id="rId22"/>
    <p:sldId id="609" r:id="rId23"/>
    <p:sldId id="653" r:id="rId24"/>
    <p:sldId id="654" r:id="rId25"/>
    <p:sldId id="610" r:id="rId26"/>
    <p:sldId id="612" r:id="rId27"/>
    <p:sldId id="613" r:id="rId28"/>
    <p:sldId id="614" r:id="rId29"/>
    <p:sldId id="615" r:id="rId30"/>
    <p:sldId id="618" r:id="rId31"/>
    <p:sldId id="620" r:id="rId32"/>
    <p:sldId id="619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  <p:sldId id="652" r:id="rId43"/>
    <p:sldId id="663" r:id="rId4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болевский Евгений Геннадьевич" initials="СЕГ" lastIdx="2" clrIdx="0">
    <p:extLst>
      <p:ext uri="{19B8F6BF-5375-455C-9EA6-DF929625EA0E}">
        <p15:presenceInfo xmlns:p15="http://schemas.microsoft.com/office/powerpoint/2012/main" userId="S-1-5-21-3772889800-3741502110-3338268715-13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3300"/>
    <a:srgbClr val="FF0000"/>
    <a:srgbClr val="9900CC"/>
    <a:srgbClr val="009900"/>
    <a:srgbClr val="CC66FF"/>
    <a:srgbClr val="99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434" autoAdjust="0"/>
  </p:normalViewPr>
  <p:slideViewPr>
    <p:cSldViewPr>
      <p:cViewPr varScale="1">
        <p:scale>
          <a:sx n="92" d="100"/>
          <a:sy n="92" d="100"/>
        </p:scale>
        <p:origin x="8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2.xlsx"/><Relationship Id="rId1" Type="http://schemas.openxmlformats.org/officeDocument/2006/relationships/image" Target="../media/image6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</c:view3D>
    <c:floor>
      <c:thickness val="0"/>
    </c:floor>
    <c:sideWall>
      <c:thickness val="0"/>
      <c:spPr>
        <a:noFill/>
        <a:ln w="19489">
          <a:noFill/>
        </a:ln>
      </c:spPr>
    </c:sideWall>
    <c:backWall>
      <c:thickness val="0"/>
      <c:spPr>
        <a:noFill/>
        <a:ln w="19489">
          <a:noFill/>
        </a:ln>
      </c:spPr>
    </c:backWall>
    <c:plotArea>
      <c:layout>
        <c:manualLayout>
          <c:layoutTarget val="inner"/>
          <c:xMode val="edge"/>
          <c:yMode val="edge"/>
          <c:x val="0.1236222381326629"/>
          <c:y val="6.7735807132540835E-2"/>
          <c:w val="0.92022856860760749"/>
          <c:h val="0.84628731298324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 w="29399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9399">
                <a:noFill/>
              </a:ln>
            </c:spPr>
          </c:dPt>
          <c:dLbls>
            <c:dLbl>
              <c:idx val="0"/>
              <c:layout>
                <c:manualLayout>
                  <c:x val="8.7095946815237257E-3"/>
                  <c:y val="-0.2010609932229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86993351904658E-2"/>
                  <c:y val="-0.37037551383179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939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7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Отчет!$F$29:$G$29</c:f>
              <c:strCache>
                <c:ptCount val="2"/>
                <c:pt idx="1">
                  <c:v>2015 год</c:v>
                </c:pt>
              </c:strCache>
            </c:strRef>
          </c:cat>
          <c:val>
            <c:numRef>
              <c:f>Отчет!$F$30:$G$30</c:f>
              <c:numCache>
                <c:formatCode>#,##0.00</c:formatCode>
                <c:ptCount val="2"/>
                <c:pt idx="0">
                  <c:v>21493</c:v>
                </c:pt>
                <c:pt idx="1">
                  <c:v>24127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shape val="box"/>
        <c:axId val="281448464"/>
        <c:axId val="281449024"/>
        <c:axId val="0"/>
      </c:bar3DChart>
      <c:catAx>
        <c:axId val="28144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1449024"/>
        <c:crosses val="autoZero"/>
        <c:auto val="1"/>
        <c:lblAlgn val="ctr"/>
        <c:lblOffset val="100"/>
        <c:noMultiLvlLbl val="0"/>
      </c:catAx>
      <c:valAx>
        <c:axId val="281449024"/>
        <c:scaling>
          <c:orientation val="minMax"/>
        </c:scaling>
        <c:delete val="0"/>
        <c:axPos val="l"/>
        <c:majorGridlines>
          <c:spPr>
            <a:ln w="8459" cap="flat" cmpd="sng" algn="ctr">
              <a:solidFill>
                <a:srgbClr val="7030A0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3675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7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448464"/>
        <c:crosses val="autoZero"/>
        <c:crossBetween val="between"/>
        <c:majorUnit val="1000"/>
      </c:valAx>
      <c:spPr>
        <a:noFill/>
        <a:ln w="294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758010637744752E-2"/>
          <c:y val="0.22119344661513221"/>
          <c:w val="0.9586919104991426"/>
          <c:h val="0.77647487144537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2014г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4.0170556731425404E-4"/>
                  <c:y val="0.17185431116792596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178763705461833E-3"/>
                  <c:y val="0.19742883412965473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49863773053151"/>
                      <c:h val="5.568056471500604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57710231885772E-2"/>
                  <c:y val="7.8244269203144937E-2"/>
                </c:manualLayout>
              </c:layout>
              <c:spPr/>
              <c:txPr>
                <a:bodyPr/>
                <a:lstStyle/>
                <a:p>
                  <a:pPr>
                    <a:defRPr sz="1399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1624469.6</c:v>
                </c:pt>
                <c:pt idx="1">
                  <c:v>1665348.4</c:v>
                </c:pt>
                <c:pt idx="2">
                  <c:v>-40878.799999999814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2015г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11078399263383E-2"/>
                  <c:y val="0.17782967045072329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286448333177514E-3"/>
                  <c:y val="0.25202538487638976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208766074046524E-3"/>
                  <c:y val="0.11566427598889056"/>
                </c:manualLayout>
              </c:layout>
              <c:spPr/>
              <c:txPr>
                <a:bodyPr/>
                <a:lstStyle/>
                <a:p>
                  <a:pPr>
                    <a:defRPr sz="1399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1332796.4000000004</c:v>
                </c:pt>
                <c:pt idx="1">
                  <c:v>1467102.7</c:v>
                </c:pt>
                <c:pt idx="2">
                  <c:v>-134306.30000000005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2015 г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3.0004146134118798E-2"/>
                  <c:y val="0.31016932784402773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2458191504801E-2"/>
                  <c:y val="0.36925284663155206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007902096130767E-2"/>
                  <c:y val="0.10744757571173216"/>
                </c:manualLayout>
              </c:layout>
              <c:tx>
                <c:rich>
                  <a:bodyPr/>
                  <a:lstStyle/>
                  <a:p>
                    <a:pPr>
                      <a:defRPr sz="1299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400" baseline="0" dirty="0" smtClean="0">
                        <a:solidFill>
                          <a:schemeClr val="tx1"/>
                        </a:solidFill>
                      </a:rPr>
                      <a:t>-113 900,3</a:t>
                    </a:r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1350021.5</c:v>
                </c:pt>
                <c:pt idx="1">
                  <c:v>1463921.8</c:v>
                </c:pt>
                <c:pt idx="2">
                  <c:v>-113900.30000000005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2"/>
        <c:axId val="285257376"/>
        <c:axId val="285257936"/>
      </c:barChart>
      <c:catAx>
        <c:axId val="285257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285257936"/>
        <c:crosses val="autoZero"/>
        <c:auto val="1"/>
        <c:lblAlgn val="ctr"/>
        <c:lblOffset val="100"/>
        <c:noMultiLvlLbl val="0"/>
      </c:catAx>
      <c:valAx>
        <c:axId val="2852579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8525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596379398379496"/>
          <c:y val="0.18723534492001781"/>
          <c:w val="0.54898499558693747"/>
          <c:h val="5.6115107913669082E-2"/>
        </c:manualLayout>
      </c:layout>
      <c:overlay val="0"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19704422189992E-2"/>
          <c:y val="0.16832146855477598"/>
          <c:w val="0.4379742930308041"/>
          <c:h val="0.815305991641954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2"/>
          <c:dLbls>
            <c:dLbl>
              <c:idx val="0"/>
              <c:layout>
                <c:manualLayout>
                  <c:x val="-0.1167222974679188"/>
                  <c:y val="-0.32847915041827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74239409578942E-2"/>
                  <c:y val="3.85683641988496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09038389673894E-3"/>
                  <c:y val="-2.39691316349465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999266380870445E-3"/>
                  <c:y val="-2.02778751078941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318575254723781E-2"/>
                  <c:y val="-3.59334005623306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- 50%</c:v>
                </c:pt>
                <c:pt idx="1">
                  <c:v>Акцизы по подакцизным товарам (продукции), производимым на территории РФ - 2%</c:v>
                </c:pt>
                <c:pt idx="2">
                  <c:v>Налоги на совокупный доход - 18%</c:v>
                </c:pt>
                <c:pt idx="3">
                  <c:v>Налоги на имущество - 23%</c:v>
                </c:pt>
                <c:pt idx="4">
                  <c:v>Гос. пошлина - 7%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172410.6</c:v>
                </c:pt>
                <c:pt idx="1">
                  <c:v>6680</c:v>
                </c:pt>
                <c:pt idx="2">
                  <c:v>64063.9</c:v>
                </c:pt>
                <c:pt idx="3">
                  <c:v>82125.7</c:v>
                </c:pt>
                <c:pt idx="4">
                  <c:v>22866.9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56103762539886592"/>
          <c:y val="0.18305169838491184"/>
          <c:w val="0.43844944243847983"/>
          <c:h val="0.81694830161508813"/>
        </c:manualLayout>
      </c:layout>
      <c:overlay val="0"/>
      <c:txPr>
        <a:bodyPr/>
        <a:lstStyle/>
        <a:p>
          <a:pPr>
            <a:defRPr sz="1400" baseline="0">
              <a:solidFill>
                <a:schemeClr val="tx1"/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370434647046695E-2"/>
          <c:y val="3.1432041061288295E-2"/>
          <c:w val="0.4775311703717508"/>
          <c:h val="0.915816241117805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 - 58%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56922.9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пользование природными ресурсами - 5%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4700.6000000000004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 - 1%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938.3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 - 21%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</c:formatCode>
                <c:ptCount val="1"/>
                <c:pt idx="0">
                  <c:v>20533.900000000001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 - 5%</c:v>
                </c:pt>
              </c:strCache>
            </c:strRef>
          </c:tx>
          <c:spPr>
            <a:solidFill>
              <a:srgbClr val="9900CC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#,##0.0</c:formatCode>
                <c:ptCount val="1"/>
                <c:pt idx="0">
                  <c:v>5576.2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90102928"/>
        <c:axId val="290100688"/>
        <c:axId val="0"/>
      </c:bar3DChart>
      <c:catAx>
        <c:axId val="29010292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one"/>
        <c:crossAx val="290100688"/>
        <c:crosses val="autoZero"/>
        <c:auto val="1"/>
        <c:lblAlgn val="ctr"/>
        <c:lblOffset val="100"/>
        <c:noMultiLvlLbl val="0"/>
      </c:catAx>
      <c:valAx>
        <c:axId val="290100688"/>
        <c:scaling>
          <c:orientation val="minMax"/>
          <c:max val="57500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90102928"/>
        <c:crosses val="autoZero"/>
        <c:crossBetween val="between"/>
      </c:valAx>
      <c:spPr>
        <a:noFill/>
        <a:ln w="25518">
          <a:noFill/>
        </a:ln>
      </c:spPr>
    </c:plotArea>
    <c:legend>
      <c:legendPos val="r"/>
      <c:layout>
        <c:manualLayout>
          <c:xMode val="edge"/>
          <c:yMode val="edge"/>
          <c:x val="0.54399310265256617"/>
          <c:y val="3.1162447186838423E-2"/>
          <c:w val="0.45600689734743383"/>
          <c:h val="0.96009829012828996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 algn="l">
            <a:defRPr sz="1400" b="1" kern="0" cap="small" spc="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8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781300930509673"/>
          <c:y val="3.8953022506438624E-2"/>
          <c:w val="0.46574250391566263"/>
          <c:h val="0.85090434453406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9900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-0.20263662115656469"/>
                  <c:y val="5.3310195868795807E-3"/>
                </c:manualLayout>
              </c:layout>
              <c:spPr>
                <a:noFill/>
                <a:ln w="25364">
                  <a:noFill/>
                </a:ln>
              </c:spPr>
              <c:txPr>
                <a:bodyPr/>
                <a:lstStyle/>
                <a:p>
                  <a:pPr>
                    <a:defRPr sz="1798" b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362213821229521E-3"/>
                  <c:y val="2.7238676003026826E-3"/>
                </c:manualLayout>
              </c:layout>
              <c:tx>
                <c:rich>
                  <a:bodyPr/>
                  <a:lstStyle/>
                  <a:p>
                    <a:pPr>
                      <a:defRPr sz="1798" b="0" baseline="0"/>
                    </a:pPr>
                    <a:r>
                      <a:rPr lang="en-US" sz="1798" b="0" baseline="0" dirty="0" smtClean="0"/>
                      <a:t>20 533,9</a:t>
                    </a:r>
                    <a:endParaRPr lang="en-US" sz="1799" b="0" baseline="0" dirty="0">
                      <a:latin typeface="Tw Cen MT" pitchFamily="34" charset="0"/>
                    </a:endParaRPr>
                  </a:p>
                </c:rich>
              </c:tx>
              <c:spPr>
                <a:noFill/>
                <a:ln w="25364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98" b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 использования имущества, нах-ся в гос.и мун.собственности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От оказания платных услуг и компенсации затрат государства</c:v>
                </c:pt>
                <c:pt idx="3">
                  <c:v>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56922.9</c:v>
                </c:pt>
                <c:pt idx="1">
                  <c:v>4700.6000000000004</c:v>
                </c:pt>
                <c:pt idx="2">
                  <c:v>938.3</c:v>
                </c:pt>
                <c:pt idx="3">
                  <c:v>20533.900000000001</c:v>
                </c:pt>
                <c:pt idx="4">
                  <c:v>5576.2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0.20191549439088374"/>
                  <c:y val="2.6655097934397852E-3"/>
                </c:manualLayout>
              </c:layout>
              <c:spPr>
                <a:noFill/>
                <a:ln w="2536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31498109776566E-2"/>
                  <c:y val="-8.1716028009080691E-3"/>
                </c:manualLayout>
              </c:layout>
              <c:spPr>
                <a:noFill/>
                <a:ln w="2536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 использования имущества, нах-ся в гос.и мун.собственности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От оказания платных услуг и компенсации затрат государства</c:v>
                </c:pt>
                <c:pt idx="3">
                  <c:v>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63771.1</c:v>
                </c:pt>
                <c:pt idx="1">
                  <c:v>4508</c:v>
                </c:pt>
                <c:pt idx="2">
                  <c:v>1206.5</c:v>
                </c:pt>
                <c:pt idx="3">
                  <c:v>14332.5</c:v>
                </c:pt>
                <c:pt idx="4">
                  <c:v>5738.2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0107408"/>
        <c:axId val="290106848"/>
      </c:barChart>
      <c:catAx>
        <c:axId val="290107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0106848"/>
        <c:crosses val="autoZero"/>
        <c:auto val="1"/>
        <c:lblAlgn val="ctr"/>
        <c:lblOffset val="100"/>
        <c:noMultiLvlLbl val="0"/>
      </c:catAx>
      <c:valAx>
        <c:axId val="29010684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9010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304067080110591E-2"/>
          <c:y val="0.91722979303996177"/>
          <c:w val="0.18667839639514094"/>
          <c:h val="6.92567082559355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802226110625061E-2"/>
                  <c:y val="4.770255523520643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  <a:r>
                      <a:rPr lang="en-US" sz="2400" b="1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rPr>
                      <a:t>89 140</a:t>
                    </a:r>
                    <a:endParaRPr lang="en-US" sz="2400" b="1" baseline="0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38E-2"/>
                  <c:y val="0.12627124879279841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rPr>
                      <a:t>11</a:t>
                    </a:r>
                    <a:r>
                      <a:rPr lang="ru-RU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  <a:r>
                      <a:rPr lang="en-US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rPr>
                      <a:t>813,04</a:t>
                    </a:r>
                    <a:endParaRPr lang="en-US" sz="2400" b="1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4197530863064E-3"/>
                  <c:y val="-6.734522575637494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rPr>
                      <a:t> 98 543</a:t>
                    </a:r>
                    <a:endParaRPr lang="en-US" sz="2400" b="1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2400" b="1">
                    <a:ln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01.01.2015г</c:v>
                </c:pt>
                <c:pt idx="2">
                  <c:v>На 01.01.2016г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89140</c:v>
                </c:pt>
                <c:pt idx="2">
                  <c:v>98543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1"/>
        <c:gapDepth val="202"/>
        <c:shape val="cylinder"/>
        <c:axId val="292047200"/>
        <c:axId val="292047760"/>
        <c:axId val="0"/>
      </c:bar3DChart>
      <c:catAx>
        <c:axId val="29204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2047760"/>
        <c:crosses val="autoZero"/>
        <c:auto val="1"/>
        <c:lblAlgn val="ctr"/>
        <c:lblOffset val="100"/>
        <c:noMultiLvlLbl val="0"/>
      </c:catAx>
      <c:valAx>
        <c:axId val="292047760"/>
        <c:scaling>
          <c:orientation val="minMax"/>
          <c:max val="10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292047200"/>
        <c:crosses val="autoZero"/>
        <c:crossBetween val="between"/>
        <c:majorUnit val="20000"/>
        <c:minorUnit val="5000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4"/>
          <c:dPt>
            <c:idx val="1"/>
            <c:bubble3D val="0"/>
            <c:explosion val="37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1935125151715257"/>
                  <c:y val="-3.385303139985522E-3"/>
                </c:manualLayout>
              </c:layout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36 287,2</a:t>
                    </a:r>
                    <a:endParaRPr lang="en-US" sz="145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142957776632308"/>
                  <c:y val="2.9949046725832075E-2"/>
                </c:manualLayout>
              </c:layout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755 437,8</a:t>
                    </a:r>
                    <a:endParaRPr lang="en-US" sz="145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111</a:t>
                    </a:r>
                    <a:r>
                      <a:rPr lang="en-US" sz="145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355,7</a:t>
                    </a:r>
                    <a:endParaRPr lang="en-US" sz="145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11053270380075E-2"/>
                  <c:y val="-3.6304957745577585E-2"/>
                </c:manualLayout>
              </c:layout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2 317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6329617213689"/>
                  <c:y val="-5.5024788568095652E-2"/>
                </c:manualLayout>
              </c:layout>
              <c:tx>
                <c:rich>
                  <a:bodyPr/>
                  <a:lstStyle/>
                  <a:p>
                    <a:r>
                      <a:rPr lang="ru-RU" sz="1450" b="1" baseline="0" dirty="0" smtClean="0">
                        <a:solidFill>
                          <a:schemeClr val="bg1"/>
                        </a:solidFill>
                      </a:rPr>
                      <a:t>Прочие безвозмездные поступления 0,1%</a:t>
                    </a:r>
                  </a:p>
                  <a:p>
                    <a:endParaRPr lang="ru-RU" sz="145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4.0000000000000022E-2</c:v>
                </c:pt>
                <c:pt idx="1">
                  <c:v>0.83500000000000063</c:v>
                </c:pt>
                <c:pt idx="2" formatCode="0.00%">
                  <c:v>0.12000000000000002</c:v>
                </c:pt>
                <c:pt idx="3" formatCode="0.000%">
                  <c:v>5.0000000000000088E-3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772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4"/>
          <c:dPt>
            <c:idx val="1"/>
            <c:bubble3D val="0"/>
            <c:explosion val="37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4581789748004068"/>
                  <c:y val="-9.734465050613348E-3"/>
                </c:manualLayout>
              </c:layout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36 287,2</a:t>
                    </a:r>
                    <a:endParaRPr lang="en-US" sz="145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078307734954553"/>
                  <c:y val="4.8996532457715465E-2"/>
                </c:manualLayout>
              </c:layout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755 315,3</a:t>
                    </a:r>
                    <a:endParaRPr lang="en-US" sz="145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111 164,6</a:t>
                    </a:r>
                    <a:endParaRPr lang="en-US" sz="145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12338364682162E-2"/>
                  <c:y val="-3.313037679026367E-2"/>
                </c:manualLayout>
              </c:layout>
              <c:tx>
                <c:rich>
                  <a:bodyPr/>
                  <a:lstStyle/>
                  <a:p>
                    <a:r>
                      <a:rPr lang="en-US" sz="1450" b="1" baseline="0" dirty="0" smtClean="0">
                        <a:solidFill>
                          <a:schemeClr val="tx1"/>
                        </a:solidFill>
                      </a:rPr>
                      <a:t>2 316,9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632961721368886"/>
                  <c:y val="-5.5024788568095652E-2"/>
                </c:manualLayout>
              </c:layout>
              <c:tx>
                <c:rich>
                  <a:bodyPr/>
                  <a:lstStyle/>
                  <a:p>
                    <a:r>
                      <a:rPr lang="ru-RU" sz="1450" b="1" baseline="0" dirty="0" smtClean="0">
                        <a:solidFill>
                          <a:schemeClr val="bg1"/>
                        </a:solidFill>
                      </a:rPr>
                      <a:t>Прочие безвозмездные поступления 0,1%</a:t>
                    </a:r>
                  </a:p>
                  <a:p>
                    <a:endParaRPr lang="ru-RU" sz="145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>
                  <a:solidFill>
                    <a:schemeClr val="tx2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4.0000000000000022E-2</c:v>
                </c:pt>
                <c:pt idx="1">
                  <c:v>0.83500000000000063</c:v>
                </c:pt>
                <c:pt idx="2" formatCode="0.00%">
                  <c:v>0.12000000000000002</c:v>
                </c:pt>
                <c:pt idx="3" formatCode="0.000%">
                  <c:v>5.000000000000007E-3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772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8563443668908"/>
          <c:y val="4.577968113911382E-3"/>
          <c:w val="0.5611436556331092"/>
          <c:h val="0.93533881029427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3.4952813701503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867878364208322E-2"/>
                  <c:y val="2.2703254997182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ВСЕГО расходов:</c:v>
                </c:pt>
                <c:pt idx="1">
                  <c:v>Стратегическая цель 1 "Повышение качества человеческого потенциала"</c:v>
                </c:pt>
                <c:pt idx="2">
                  <c:v>Задача 1 "Обеспечение доступного и качественного образования"</c:v>
                </c:pt>
                <c:pt idx="3">
                  <c:v>Задача 2 "Сохранение и дальнейшее развитие культурного потенциала города"</c:v>
                </c:pt>
                <c:pt idx="4">
                  <c:v>Задача 3 "Создание условий для эффективного вовлечения молодежи в социально-экономическое и общественно-политическое развитие города"</c:v>
                </c:pt>
                <c:pt idx="5">
                  <c:v>Задача 4 "Вовлечение широких слоев населения в активное занятие спортом для полноценного физического и духовного развития граждан и профилактики заболеваний, правонарушений"</c:v>
                </c:pt>
                <c:pt idx="6">
                  <c:v>Задача 5 "Создание комфортных условий для проживания населения и формирования условий для качественного предоставления услуг в сфере жилищного хозяйства"</c:v>
                </c:pt>
                <c:pt idx="7">
                  <c:v>Задача 6 "Повышение уровня жизни населения"</c:v>
                </c:pt>
                <c:pt idx="8">
                  <c:v>Стратегическая цель 2 "Рост экономического потенциала города"</c:v>
                </c:pt>
                <c:pt idx="9">
                  <c:v>Задача 1 "Обеспечение доступного и качественного образования "Получение максимальной отдачи от использования муниципальной собственности";Задача 2 "Повышение роли бюджета города как активного инструмента осуществления социально-экономической политики горо</c:v>
                </c:pt>
                <c:pt idx="10">
                  <c:v>Задача 5 "Поддержка малого и среднего бизнеса"</c:v>
                </c:pt>
                <c:pt idx="11">
                  <c:v>Задача 6 "Снижение техногенных и природно-техногенных рисков, смягчение последствий чрезвычайных ситуаций"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1463922</c:v>
                </c:pt>
                <c:pt idx="1">
                  <c:v>1286636</c:v>
                </c:pt>
                <c:pt idx="2">
                  <c:v>913755</c:v>
                </c:pt>
                <c:pt idx="3">
                  <c:v>70715</c:v>
                </c:pt>
                <c:pt idx="4">
                  <c:v>1081</c:v>
                </c:pt>
                <c:pt idx="5">
                  <c:v>23352</c:v>
                </c:pt>
                <c:pt idx="6">
                  <c:v>273260</c:v>
                </c:pt>
                <c:pt idx="7">
                  <c:v>4473</c:v>
                </c:pt>
                <c:pt idx="8">
                  <c:v>177286</c:v>
                </c:pt>
                <c:pt idx="9">
                  <c:v>167969</c:v>
                </c:pt>
                <c:pt idx="10">
                  <c:v>2163</c:v>
                </c:pt>
                <c:pt idx="11">
                  <c:v>7154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290102368"/>
        <c:axId val="292042720"/>
      </c:barChart>
      <c:valAx>
        <c:axId val="2920427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90102368"/>
        <c:crosses val="autoZero"/>
        <c:crossBetween val="between"/>
        <c:majorUnit val="4000"/>
      </c:valAx>
      <c:catAx>
        <c:axId val="290102368"/>
        <c:scaling>
          <c:orientation val="maxMin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04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2014 год</a:t>
            </a:r>
          </a:p>
        </c:rich>
      </c:tx>
      <c:layout>
        <c:manualLayout>
          <c:xMode val="edge"/>
          <c:yMode val="edge"/>
          <c:x val="0.35659283753771942"/>
          <c:y val="1.36391963136323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9966FF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2319369423482259"/>
                  <c:y val="-0.224533361483791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7323162274618"/>
                      <c:h val="9.298986127694780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618803717496477"/>
                  <c:y val="0.14667865613649908"/>
                </c:manualLayout>
              </c:layout>
              <c:tx>
                <c:rich>
                  <a:bodyPr/>
                  <a:lstStyle/>
                  <a:p>
                    <a:fld id="{B67C2741-48DA-4F3F-9676-8C53B59D1E42}" type="VALUE">
                      <a:rPr lang="en-US" sz="1600" baseline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4684550232268145E-2"/>
                  <c:y val="3.73862732079617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955730748603423"/>
                  <c:y val="9.77777963139056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1497686</c:v>
                </c:pt>
                <c:pt idx="1">
                  <c:v>167662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1">
          <a:noFill/>
        </a:ln>
      </c:spPr>
    </c:plotArea>
    <c:legend>
      <c:legendPos val="b"/>
      <c:layout>
        <c:manualLayout>
          <c:xMode val="edge"/>
          <c:yMode val="edge"/>
          <c:x val="0"/>
          <c:y val="0.83958769451912096"/>
          <c:w val="1"/>
          <c:h val="0.14576290615319532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2015год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9966FF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4080163574804694"/>
                  <c:y val="-0.256611639412613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28533912129954"/>
                      <c:h val="9.570448908455579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5500898928906245E-2"/>
                  <c:y val="0.12424290301915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633360519483868E-2"/>
                  <c:y val="3.03712721529498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 smtClean="0"/>
                      <a:t>1 755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437552641666677"/>
                  <c:y val="0.116484460759998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1390687</c:v>
                </c:pt>
                <c:pt idx="1">
                  <c:v>73235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85189876265466813"/>
          <c:w val="1"/>
          <c:h val="0.14810123734533187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</c:view3D>
    <c:floor>
      <c:thickness val="0"/>
    </c:floor>
    <c:sideWall>
      <c:thickness val="0"/>
      <c:spPr>
        <a:noFill/>
        <a:ln w="19489">
          <a:noFill/>
        </a:ln>
      </c:spPr>
    </c:sideWall>
    <c:backWall>
      <c:thickness val="0"/>
      <c:spPr>
        <a:noFill/>
        <a:ln w="19489">
          <a:noFill/>
        </a:ln>
      </c:spPr>
    </c:backWall>
    <c:plotArea>
      <c:layout>
        <c:manualLayout>
          <c:layoutTarget val="inner"/>
          <c:xMode val="edge"/>
          <c:yMode val="edge"/>
          <c:x val="8.0267203652399824E-2"/>
          <c:y val="6.0681024861804725E-2"/>
          <c:w val="0.92022856860760749"/>
          <c:h val="0.8462873129832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CC00"/>
            </a:solidFill>
            <a:ln w="2537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372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372">
                <a:noFill/>
              </a:ln>
            </c:spPr>
          </c:dPt>
          <c:dLbls>
            <c:dLbl>
              <c:idx val="0"/>
              <c:layout>
                <c:manualLayout>
                  <c:x val="-7.7464950581835148E-4"/>
                  <c:y val="-2.668351135941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809656584343737E-3"/>
                  <c:y val="-3.321174384250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 w="2537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Отчет!$F$29:$G$29</c:f>
              <c:strCache>
                <c:ptCount val="2"/>
                <c:pt idx="0">
                  <c:v>2014 год </c:v>
                </c:pt>
                <c:pt idx="1">
                  <c:v>2015 год</c:v>
                </c:pt>
              </c:strCache>
            </c:strRef>
          </c:cat>
          <c:val>
            <c:numRef>
              <c:f>Отчет!$F$30:$G$30</c:f>
              <c:numCache>
                <c:formatCode>#,##0.00</c:formatCode>
                <c:ptCount val="2"/>
                <c:pt idx="0">
                  <c:v>62.7</c:v>
                </c:pt>
                <c:pt idx="1">
                  <c:v>147.9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shape val="box"/>
        <c:axId val="197280640"/>
        <c:axId val="197281200"/>
        <c:axId val="0"/>
      </c:bar3DChart>
      <c:catAx>
        <c:axId val="19728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3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97281200"/>
        <c:crosses val="autoZero"/>
        <c:auto val="1"/>
        <c:lblAlgn val="ctr"/>
        <c:lblOffset val="100"/>
        <c:noMultiLvlLbl val="0"/>
      </c:catAx>
      <c:valAx>
        <c:axId val="197281200"/>
        <c:scaling>
          <c:orientation val="minMax"/>
        </c:scaling>
        <c:delete val="0"/>
        <c:axPos val="l"/>
        <c:majorGridlines>
          <c:spPr>
            <a:ln w="7300" cap="flat" cmpd="sng" algn="ctr">
              <a:solidFill>
                <a:schemeClr val="accent4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3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97280640"/>
        <c:crosses val="autoZero"/>
        <c:crossBetween val="between"/>
      </c:valAx>
      <c:spPr>
        <a:noFill/>
        <a:ln w="254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87173159673851"/>
          <c:y val="5.2897016334142351E-2"/>
          <c:w val="0.41458599668989837"/>
          <c:h val="0.648885392920772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</c:dPt>
          <c:dPt>
            <c:idx val="9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6272189349112426"/>
                  <c:y val="6.94483276747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964497041420119"/>
                  <c:y val="6.7208059040074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443786982248529"/>
                  <c:y val="-3.3604029520037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174556213017752"/>
                  <c:y val="-0.16353961033084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6479289940828404"/>
                  <c:y val="-5.82469845013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828402366863911"/>
                  <c:y val="-0.16802014760018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3195266272189353E-2"/>
                  <c:y val="-0.13665638671481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355029585798817E-2"/>
                  <c:y val="-0.12993558081081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633136094674444E-2"/>
                  <c:y val="-0.1321758494454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9230769230769232"/>
                  <c:y val="-6.94483276747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МП "Развитие образования" на 2015-2018 годы</c:v>
                </c:pt>
                <c:pt idx="1">
                  <c:v>МП "Развитие физической культуры и спорта" на 2015-2018 годы</c:v>
                </c:pt>
                <c:pt idx="2">
                  <c:v>МП "Развитие культуры и архивного дела" на 2015-2018 годы</c:v>
                </c:pt>
                <c:pt idx="3">
                  <c:v>МП "Молодежная политика" на 2015-2018 годы</c:v>
                </c:pt>
                <c:pt idx="4">
                  <c:v>МП "Социальная поддержка населения" на 2015-2018 годы</c:v>
                </c:pt>
                <c:pt idx="5">
                  <c:v>МП "Обеспечение населения доступным жильем" на 2015-2018 годы</c:v>
                </c:pt>
                <c:pt idx="6">
                  <c:v>МП "Развитие жилищно-коммунального хозяйства" на 2015-2018 годы</c:v>
                </c:pt>
                <c:pt idx="7">
                  <c:v>МП "Совершенствование муниципального регулирования" на 2015-2018 годы</c:v>
                </c:pt>
                <c:pt idx="8">
                  <c:v>МП "Муниципальная поддержка приоритетных отраслей экономики" на 2015-2018 годы</c:v>
                </c:pt>
                <c:pt idx="9">
                  <c:v>МП "Обеспечение комплексных мер по предупреждению и ликвидации чрезвычайных ситуаций природного и техногенного характера и обеспечение пожарной безопасности" на 2015-2018 годы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913755</c:v>
                </c:pt>
                <c:pt idx="1">
                  <c:v>23353</c:v>
                </c:pt>
                <c:pt idx="2">
                  <c:v>70715</c:v>
                </c:pt>
                <c:pt idx="3">
                  <c:v>1081</c:v>
                </c:pt>
                <c:pt idx="4">
                  <c:v>4473</c:v>
                </c:pt>
                <c:pt idx="5">
                  <c:v>182928</c:v>
                </c:pt>
                <c:pt idx="6">
                  <c:v>90331</c:v>
                </c:pt>
                <c:pt idx="7">
                  <c:v>94734</c:v>
                </c:pt>
                <c:pt idx="8">
                  <c:v>2163</c:v>
                </c:pt>
                <c:pt idx="9">
                  <c:v>7154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4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"/>
          <c:y val="0.47087205906693735"/>
          <c:w val="0.84363334575781568"/>
          <c:h val="0.49749153411664804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25040767833019"/>
          <c:y val="0.24418451840310124"/>
          <c:w val="0.46044401994129425"/>
          <c:h val="0.697306368025333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</c:dPt>
          <c:dPt>
            <c:idx val="9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6272189349112426"/>
                  <c:y val="6.94483276747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95266272189359"/>
                  <c:y val="-0.15233826715750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023668639053255E-2"/>
                  <c:y val="-0.22178659483224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710059171597635E-2"/>
                  <c:y val="-0.26931874489214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982248520710059"/>
                  <c:y val="-0.20386444575489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828402366863911"/>
                  <c:y val="-0.16802014760018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3195266272189353E-2"/>
                  <c:y val="-0.13665638671481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55029585798817E-2"/>
                  <c:y val="-0.12993558081081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633136094674444E-2"/>
                  <c:y val="-0.1321758494454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230769230769232"/>
                  <c:y val="-6.94483276747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Осуществление областных и государственных полночий</c:v>
                </c:pt>
                <c:pt idx="1">
                  <c:v>Обеспечение жилыми помещениями детей сирот (за счет средств областного бюджета)</c:v>
                </c:pt>
                <c:pt idx="2">
                  <c:v>Содержание аппарата Думы города</c:v>
                </c:pt>
                <c:pt idx="3">
                  <c:v>Содержание контрольно-счетной палаты города Усолье-Сибирское</c:v>
                </c:pt>
                <c:pt idx="4">
                  <c:v>Оплата исполнительных листов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62508</c:v>
                </c:pt>
                <c:pt idx="1">
                  <c:v>2295</c:v>
                </c:pt>
                <c:pt idx="2">
                  <c:v>5082</c:v>
                </c:pt>
                <c:pt idx="3">
                  <c:v>3055</c:v>
                </c:pt>
                <c:pt idx="4">
                  <c:v>295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4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"/>
          <c:y val="8.010600880619613E-2"/>
          <c:w val="0.39984636350929503"/>
          <c:h val="0.8882576936910683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2014 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3818351526131737"/>
                  <c:y val="0.119385360533719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301268464554812"/>
                  <c:y val="-0.1754468462470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874145175824027E-2"/>
                  <c:y val="3.7386207934417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910953146728901"/>
                  <c:y val="9.77777686040668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  <c:pt idx="2">
                  <c:v>Средства федерального бюджета</c:v>
                </c:pt>
                <c:pt idx="3">
                  <c:v>Средства Фонда реформирования жилищно-коммунального хозяйства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475066</c:v>
                </c:pt>
                <c:pt idx="1">
                  <c:v>931788</c:v>
                </c:pt>
                <c:pt idx="2">
                  <c:v>94858</c:v>
                </c:pt>
                <c:pt idx="3">
                  <c:v>163636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6680703315174947"/>
          <c:w val="1"/>
          <c:h val="0.21871962103805334"/>
        </c:manualLayout>
      </c:layout>
      <c:overlay val="0"/>
      <c:txPr>
        <a:bodyPr/>
        <a:lstStyle/>
        <a:p>
          <a:pPr>
            <a:defRPr sz="11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2015год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2084873539141001"/>
                  <c:y val="0.119385360533719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2101919406013074"/>
                  <c:y val="-0.11604867337506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866 619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852462369082033"/>
                  <c:y val="5.42021204532429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 smtClean="0"/>
                      <a:t>1 755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415154328451305"/>
                  <c:y val="0.106952063315618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  <c:pt idx="2">
                  <c:v>Средства федерального бюджета</c:v>
                </c:pt>
                <c:pt idx="3">
                  <c:v>Средства фонда реформирования жилищно-коммунального хозяйства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495309</c:v>
                </c:pt>
                <c:pt idx="1">
                  <c:v>886619</c:v>
                </c:pt>
                <c:pt idx="2">
                  <c:v>17550</c:v>
                </c:pt>
                <c:pt idx="3">
                  <c:v>100239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7138545181852269"/>
          <c:w val="1"/>
          <c:h val="0.22760461192350956"/>
        </c:manualLayout>
      </c:layout>
      <c:overlay val="0"/>
      <c:txPr>
        <a:bodyPr/>
        <a:lstStyle/>
        <a:p>
          <a:pPr>
            <a:defRPr sz="11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2014 год</a:t>
            </a:r>
          </a:p>
        </c:rich>
      </c:tx>
      <c:layout>
        <c:manualLayout>
          <c:xMode val="edge"/>
          <c:yMode val="edge"/>
          <c:x val="0.3620194658766245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06731575279509"/>
          <c:y val="8.9368546575583102E-2"/>
          <c:w val="0.80758430039759888"/>
          <c:h val="0.7095770898233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9931832984247524"/>
                  <c:y val="6.128476146364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1010889275289"/>
                      <c:h val="9.44941176470588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286213637954003E-2"/>
                  <c:y val="-1.915567888838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172145051876013E-3"/>
                  <c:y val="-3.3665947656208388E-2"/>
                </c:manualLayout>
              </c:layout>
              <c:tx>
                <c:rich>
                  <a:bodyPr/>
                  <a:lstStyle/>
                  <a:p>
                    <a:fld id="{4C689451-4021-4AC1-8876-1E8C845F3B72}" type="VALUE">
                      <a:rPr lang="en-US" sz="16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6955730748603423"/>
                  <c:y val="9.77777963139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Сфера жилищно-коммунального хозяйства</c:v>
                </c:pt>
                <c:pt idx="2">
                  <c:v>Иные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1185219</c:v>
                </c:pt>
                <c:pt idx="1">
                  <c:v>365665</c:v>
                </c:pt>
                <c:pt idx="2">
                  <c:v>114464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1.3428440513829474E-2"/>
          <c:y val="0.81821083835108843"/>
          <c:w val="0.90846449107015059"/>
          <c:h val="0.16791218156553961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440821431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57969989866447"/>
          <c:y val="0.15745939600107245"/>
          <c:w val="0.71138286823349595"/>
          <c:h val="0.625050518122741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405170514095294"/>
                  <c:y val="5.002691721312903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aseline="0"/>
                    </a:pPr>
                    <a:fld id="{AAC33447-09A3-4BEC-8298-8B486DBA84DD}" type="VALUE">
                      <a:rPr lang="en-US" sz="1600" b="1" i="0" baseline="0" dirty="0"/>
                      <a:pPr>
                        <a:defRPr sz="1600" baseline="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38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476450511945392"/>
                      <c:h val="9.610528559097178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7377925882129122E-4"/>
                  <c:y val="-1.5439004954387757E-2"/>
                </c:manualLayout>
              </c:layout>
              <c:tx>
                <c:rich>
                  <a:bodyPr/>
                  <a:lstStyle/>
                  <a:p>
                    <a:fld id="{3301CB50-3BAB-4C42-88F7-407108D20C72}" type="VALUE">
                      <a:rPr lang="en-US" sz="1600" b="1" baseline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3651877133105852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aseline="0"/>
                    </a:pPr>
                    <a:r>
                      <a:rPr lang="en-US" sz="1600" b="1" baseline="0" dirty="0" smtClean="0"/>
                      <a:t>124 886</a:t>
                    </a:r>
                  </a:p>
                  <a:p>
                    <a:pPr>
                      <a:defRPr sz="1600" baseline="0"/>
                    </a:pPr>
                    <a:r>
                      <a:rPr lang="en-US" sz="1600" b="1" baseline="0" dirty="0" smtClean="0"/>
                      <a:t>8,5%</a:t>
                    </a:r>
                    <a:endParaRPr lang="en-US" sz="1600" b="1" baseline="0" dirty="0"/>
                  </a:p>
                </c:rich>
              </c:tx>
              <c:spPr>
                <a:noFill/>
                <a:ln w="2538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 w="253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Сфера жилищно-коммунального хозяйства</c:v>
                </c:pt>
                <c:pt idx="2">
                  <c:v>Иные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1061555</c:v>
                </c:pt>
                <c:pt idx="1">
                  <c:v>277481</c:v>
                </c:pt>
                <c:pt idx="2">
                  <c:v>124886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9.82354680067722E-2"/>
          <c:y val="0.76468608612792166"/>
          <c:w val="0.8622491198839054"/>
          <c:h val="0.23531391387207831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</c:rich>
      </c:tx>
      <c:layout>
        <c:manualLayout>
          <c:xMode val="edge"/>
          <c:yMode val="edge"/>
          <c:x val="1.4661625599867018E-2"/>
          <c:y val="5.8159570362001096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3564192820805088"/>
                  <c:y val="2.1728592751536449E-2"/>
                </c:manualLayout>
              </c:layout>
              <c:tx>
                <c:rich>
                  <a:bodyPr/>
                  <a:lstStyle/>
                  <a:p>
                    <a:fld id="{FB05E317-EE70-4492-AADD-56ED0A7509D5}" type="VALUE">
                      <a:rPr lang="en-US" sz="1600" i="0" baseline="0" smtClean="0"/>
                      <a:pPr/>
                      <a:t>[ЗНАЧЕНИЕ]</a:t>
                    </a:fld>
                    <a:endParaRPr lang="en-US" sz="1600" i="0" baseline="0" dirty="0" smtClean="0"/>
                  </a:p>
                  <a:p>
                    <a:r>
                      <a:rPr lang="en-US" sz="1600" i="0" baseline="0" dirty="0" smtClean="0"/>
                      <a:t>87,5%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60488433915083"/>
                      <c:h val="0.152547319542312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6019007467885886E-2"/>
                  <c:y val="-0.14930893992683886"/>
                </c:manualLayout>
              </c:layout>
              <c:tx>
                <c:rich>
                  <a:bodyPr/>
                  <a:lstStyle/>
                  <a:p>
                    <a:fld id="{612E55F0-7C26-486E-BD5B-3005CB8C50F2}" type="VALUE">
                      <a:rPr lang="en-US" sz="1600" smtClean="0"/>
                      <a:pPr/>
                      <a:t>[ЗНАЧЕНИЕ]</a:t>
                    </a:fld>
                    <a:endParaRPr lang="en-US" sz="1600" dirty="0" smtClean="0"/>
                  </a:p>
                  <a:p>
                    <a:r>
                      <a:rPr lang="en-US" sz="1600" dirty="0" smtClean="0"/>
                      <a:t>6,3%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426458222286103"/>
                  <c:y val="-0.18409552636678039"/>
                </c:manualLayout>
              </c:layout>
              <c:tx>
                <c:rich>
                  <a:bodyPr/>
                  <a:lstStyle/>
                  <a:p>
                    <a:fld id="{2576BC78-3F2B-4788-A4DD-91D3DFCE16C4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4,7%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27030006814429"/>
                  <c:y val="-5.3348986254396442E-2"/>
                </c:manualLayout>
              </c:layout>
              <c:tx>
                <c:rich>
                  <a:bodyPr/>
                  <a:lstStyle/>
                  <a:p>
                    <a:fld id="{012358D8-AB65-49E8-967F-EBCD74041759}" type="VALUE">
                      <a:rPr lang="en-US" sz="1600" smtClean="0"/>
                      <a:pPr/>
                      <a:t>[ЗНАЧЕНИЕ]</a:t>
                    </a:fld>
                    <a:endParaRPr lang="en-US" sz="1600" dirty="0" smtClean="0"/>
                  </a:p>
                  <a:p>
                    <a:r>
                      <a:rPr lang="en-US" sz="1600" dirty="0" smtClean="0"/>
                      <a:t>1,5%</a:t>
                    </a:r>
                  </a:p>
                  <a:p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1037427</c:v>
                </c:pt>
                <c:pt idx="1">
                  <c:v>74838</c:v>
                </c:pt>
                <c:pt idx="2">
                  <c:v>55701</c:v>
                </c:pt>
                <c:pt idx="3">
                  <c:v>17253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1.4354838709677419E-2"/>
          <c:y val="0.79905969868949622"/>
          <c:w val="0.96870205740411486"/>
          <c:h val="0.1900863439190519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6619155300074692"/>
                  <c:y val="2.6084221305877682E-2"/>
                </c:manualLayout>
              </c:layout>
              <c:tx>
                <c:rich>
                  <a:bodyPr/>
                  <a:lstStyle/>
                  <a:p>
                    <a:fld id="{B0B6EED5-C825-4F55-98EF-CDF28231CD1D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86,1%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27693336408949"/>
                      <c:h val="0.11675251490953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315680316156291"/>
                  <c:y val="-0.1607609415175576"/>
                </c:manualLayout>
              </c:layout>
              <c:tx>
                <c:rich>
                  <a:bodyPr/>
                  <a:lstStyle/>
                  <a:p>
                    <a:fld id="{DFD963CB-A915-4BC7-9247-1D54AFC3AC58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7087560070233"/>
                  <c:y val="-0.20345612517747982"/>
                </c:manualLayout>
              </c:layout>
              <c:tx>
                <c:rich>
                  <a:bodyPr/>
                  <a:lstStyle/>
                  <a:p>
                    <a:fld id="{E08B29A4-89C7-4066-B6E8-11935B6675DB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220498841124642"/>
                  <c:y val="-0.11216171003373891"/>
                </c:manualLayout>
              </c:layout>
              <c:tx>
                <c:rich>
                  <a:bodyPr/>
                  <a:lstStyle/>
                  <a:p>
                    <a:fld id="{761EF01B-2ADC-4CB3-AA4D-10B66122F7F4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914325</c:v>
                </c:pt>
                <c:pt idx="1">
                  <c:v>65948</c:v>
                </c:pt>
                <c:pt idx="2">
                  <c:v>57930</c:v>
                </c:pt>
                <c:pt idx="3">
                  <c:v>23352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1.4354778823378786E-2"/>
          <c:y val="0.79905962926509189"/>
          <c:w val="0.96870213174572695"/>
          <c:h val="0.190086327099737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2014 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C66FF"/>
              </a:solidFill>
            </c:spPr>
          </c:dPt>
          <c:dPt>
            <c:idx val="2"/>
            <c:bubble3D val="0"/>
          </c:dPt>
          <c:dLbls>
            <c:dLbl>
              <c:idx val="1"/>
              <c:layout>
                <c:manualLayout>
                  <c:x val="0.26291082802692667"/>
                  <c:y val="0.1286863150041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Лист1!$A$3:$A$4</c:f>
              <c:strCache>
                <c:ptCount val="2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</c:strCache>
            </c:strRef>
          </c:cat>
          <c:val>
            <c:numRef>
              <c:f>Лист1!$B$3:$B$4</c:f>
              <c:numCache>
                <c:formatCode>#,##0</c:formatCode>
                <c:ptCount val="2"/>
                <c:pt idx="0">
                  <c:v>32156</c:v>
                </c:pt>
                <c:pt idx="1">
                  <c:v>333509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7116165575641404"/>
          <c:w val="0.82246341781346544"/>
          <c:h val="0.19987589051368582"/>
        </c:manualLayout>
      </c:layout>
      <c:overlay val="0"/>
      <c:txPr>
        <a:bodyPr/>
        <a:lstStyle/>
        <a:p>
          <a:pPr>
            <a:defRPr sz="16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CC66FF"/>
              </a:solidFill>
            </c:spPr>
          </c:dPt>
          <c:dPt>
            <c:idx val="2"/>
            <c:bubble3D val="0"/>
            <c:spPr>
              <a:solidFill>
                <a:srgbClr val="CC66FF"/>
              </a:solidFill>
            </c:spPr>
          </c:dPt>
          <c:dLbls>
            <c:dLbl>
              <c:idx val="1"/>
              <c:layout>
                <c:manualLayout>
                  <c:x val="0.27157821796188025"/>
                  <c:y val="0.20494487204362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Лист1!$A$3:$A$4</c:f>
              <c:strCache>
                <c:ptCount val="2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</c:strCache>
            </c:strRef>
          </c:cat>
          <c:val>
            <c:numRef>
              <c:f>Лист1!$B$3:$B$4</c:f>
              <c:numCache>
                <c:formatCode>#,##0</c:formatCode>
                <c:ptCount val="2"/>
                <c:pt idx="0">
                  <c:v>51764</c:v>
                </c:pt>
                <c:pt idx="1">
                  <c:v>225717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spc="-1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spc="-10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75924625621899422"/>
          <c:w val="1"/>
          <c:h val="0.21179125420932599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87492741044172E-2"/>
          <c:y val="0.1073527454916776"/>
          <c:w val="0.89964145441375731"/>
          <c:h val="0.80955619709916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3025">
              <a:solidFill>
                <a:srgbClr val="FF00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990000"/>
              </a:solidFill>
              <a:ln w="38044">
                <a:solidFill>
                  <a:srgbClr val="FF0000">
                    <a:alpha val="98000"/>
                  </a:srgbClr>
                </a:solidFill>
              </a:ln>
              <a:effectLst/>
            </c:spPr>
          </c:marker>
          <c:dPt>
            <c:idx val="1"/>
            <c:bubble3D val="0"/>
            <c:spPr>
              <a:ln w="73025">
                <a:solidFill>
                  <a:srgbClr val="FF0000"/>
                </a:solidFill>
                <a:prstDash val="solid"/>
                <a:bevel/>
                <a:headEnd type="oval"/>
                <a:tailEnd type="oval"/>
              </a:ln>
            </c:spPr>
          </c:dPt>
          <c:dLbls>
            <c:dLbl>
              <c:idx val="0"/>
              <c:layout>
                <c:manualLayout>
                  <c:x val="-0.12846946867565423"/>
                  <c:y val="-1.1757952820057031E-2"/>
                </c:manualLayout>
              </c:layout>
              <c:tx>
                <c:rich>
                  <a:bodyPr/>
                  <a:lstStyle/>
                  <a:p>
                    <a:fld id="{626A5488-083E-4541-AF08-00DD17E4DB8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5861052657870581E-3"/>
                  <c:y val="2.64553938451283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98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9D2AE0-878F-49EA-8BDB-3BBCE7AF2AF9}" type="VALUE">
                      <a:rPr lang="en-US" dirty="0">
                        <a:solidFill>
                          <a:schemeClr val="tx1"/>
                        </a:solidFill>
                      </a:rPr>
                      <a:pPr>
                        <a:defRPr sz="1998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" sourceLinked="0"/>
              <c:spPr>
                <a:noFill/>
                <a:ln w="2538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38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8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79847</c:v>
                </c:pt>
                <c:pt idx="1">
                  <c:v>78966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09008"/>
        <c:axId val="259509568"/>
      </c:lineChart>
      <c:catAx>
        <c:axId val="2595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9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509568"/>
        <c:crosses val="autoZero"/>
        <c:auto val="1"/>
        <c:lblAlgn val="ctr"/>
        <c:lblOffset val="100"/>
        <c:noMultiLvlLbl val="0"/>
      </c:catAx>
      <c:valAx>
        <c:axId val="259509568"/>
        <c:scaling>
          <c:orientation val="minMax"/>
          <c:min val="7800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3173"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9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509008"/>
        <c:crosses val="autoZero"/>
        <c:crossBetween val="between"/>
        <c:majorUnit val="500"/>
      </c:valAx>
      <c:spPr>
        <a:noFill/>
        <a:ln w="25381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2014 год</a:t>
            </a:r>
          </a:p>
        </c:rich>
      </c:tx>
      <c:layout>
        <c:manualLayout>
          <c:xMode val="edge"/>
          <c:yMode val="edge"/>
          <c:x val="6.6566009681543001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115209631403887E-2"/>
          <c:y val="7.3875477132002737E-2"/>
          <c:w val="0.84976524112747032"/>
          <c:h val="0.7009232839666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0.16956167348417917"/>
                  <c:y val="-8.34077967619385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846</a:t>
                    </a:r>
                  </a:p>
                  <a:p>
                    <a:r>
                      <a:rPr lang="en-US" baseline="0" dirty="0" smtClean="0"/>
                      <a:t>1,6%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7205788178544"/>
                      <c:h val="0.156461205147902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324252517239803"/>
                  <c:y val="-1.19153995374197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753</a:t>
                    </a:r>
                  </a:p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79525372817196"/>
                      <c:h val="0.106690487458056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253521383087943"/>
                  <c:y val="6.196007759458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903400460486369"/>
                  <c:y val="-0.1955348963585413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70FB087B-3E97-41B9-AF19-8D8B4B67E3CC}" type="VALUE">
                      <a:rPr lang="en-US" smtClean="0"/>
                      <a:pPr>
                        <a:defRPr/>
                      </a:pPr>
                      <a:t>[ЗНАЧЕНИЕ]</a:t>
                    </a:fld>
                    <a:endParaRPr lang="en-US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6,2%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6284087468293"/>
                      <c:h val="0.1230980864431275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массовой информации</c:v>
                </c:pt>
                <c:pt idx="1">
                  <c:v>Обслуживание государственного и муниципального долга</c:v>
                </c:pt>
                <c:pt idx="2">
                  <c:v>Общегосударственные вопросы</c:v>
                </c:pt>
                <c:pt idx="3">
                  <c:v>Национальная безопаность и правоохранительная деятельность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1846</c:v>
                </c:pt>
                <c:pt idx="1">
                  <c:v>3530</c:v>
                </c:pt>
                <c:pt idx="2">
                  <c:v>104811</c:v>
                </c:pt>
                <c:pt idx="3">
                  <c:v>7054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8307705286839147"/>
          <c:w val="0.95247426683776981"/>
          <c:h val="0.21302080023383468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год</a:t>
            </a:r>
            <a:endParaRPr lang="ru-RU" dirty="0"/>
          </a:p>
        </c:rich>
      </c:tx>
      <c:layout>
        <c:manualLayout>
          <c:xMode val="edge"/>
          <c:yMode val="edge"/>
          <c:x val="3.7674701327725748E-3"/>
          <c:y val="4.766160709309794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214426173418738E-2"/>
          <c:y val="4.998708070217181E-2"/>
          <c:w val="0.9341160219737622"/>
          <c:h val="0.828821274039792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2"/>
          <c:dPt>
            <c:idx val="0"/>
            <c:bubble3D val="0"/>
            <c:explosion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</c:spPr>
          </c:dPt>
          <c:dPt>
            <c:idx val="2"/>
            <c:bubble3D val="0"/>
            <c:explosion val="0"/>
            <c:spPr>
              <a:solidFill>
                <a:srgbClr val="9966FF"/>
              </a:solidFill>
            </c:spPr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0.19068253519050499"/>
                  <c:y val="-0.12392017844205465"/>
                </c:manualLayout>
              </c:layout>
              <c:tx>
                <c:rich>
                  <a:bodyPr/>
                  <a:lstStyle/>
                  <a:p>
                    <a:fld id="{A2819E96-2C2E-4D57-8FDF-2031E0AF92F7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045862994302718"/>
                  <c:y val="0.28596964255858764"/>
                </c:manualLayout>
              </c:layout>
              <c:tx>
                <c:rich>
                  <a:bodyPr/>
                  <a:lstStyle/>
                  <a:p>
                    <a:fld id="{BA5FAE4D-3D11-4BF3-8E3E-29BB212BFB0C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2,8%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401947500652903"/>
                  <c:y val="4.527852673844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673879632047771E-2"/>
                  <c:y val="-0.1763479462444624"/>
                </c:manualLayout>
              </c:layout>
              <c:tx>
                <c:rich>
                  <a:bodyPr/>
                  <a:lstStyle/>
                  <a:p>
                    <a:fld id="{210528D7-BE54-46B9-AC67-BBA1735603AB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5,7%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массовой информации</c:v>
                </c:pt>
                <c:pt idx="1">
                  <c:v>Обслуживание государственного и муниципального долга</c:v>
                </c:pt>
                <c:pt idx="2">
                  <c:v>Общегосударственные вопросы</c:v>
                </c:pt>
                <c:pt idx="3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1955</c:v>
                </c:pt>
                <c:pt idx="1">
                  <c:v>3526</c:v>
                </c:pt>
                <c:pt idx="2">
                  <c:v>112287</c:v>
                </c:pt>
                <c:pt idx="3">
                  <c:v>7118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714104731319289"/>
          <c:w val="1"/>
          <c:h val="0.22858952686807107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6760382284778"/>
          <c:y val="0.11694660335418008"/>
          <c:w val="0.50376167819262629"/>
          <c:h val="0.758396757594751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9940828402366867E-2"/>
                  <c:y val="0.25763089298695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17751479289941"/>
                  <c:y val="-0.176981222138863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en-US" baseline="0" dirty="0" smtClean="0"/>
                      <a:t> 239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420118343195267"/>
                  <c:y val="4.4805372693382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088757396449715"/>
                  <c:y val="-0.13665638671481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федерального бюджета</c:v>
                </c:pt>
                <c:pt idx="2">
                  <c:v>Средства местного бюджета</c:v>
                </c:pt>
                <c:pt idx="3">
                  <c:v>Средства Фонда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866013</c:v>
                </c:pt>
                <c:pt idx="1">
                  <c:v>100239</c:v>
                </c:pt>
                <c:pt idx="2">
                  <c:v>8369</c:v>
                </c:pt>
                <c:pt idx="3">
                  <c:v>1745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40"/>
      </c:doughnutChart>
      <c:spPr>
        <a:noFill/>
        <a:ln w="25387">
          <a:noFill/>
        </a:ln>
      </c:spPr>
    </c:plotArea>
    <c:legend>
      <c:legendPos val="t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2.5609465113978269E-2"/>
          <c:y val="0.19983513739638095"/>
          <c:w val="0.28291356041692128"/>
          <c:h val="0.77765721878939764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hPercent val="100"/>
      <c:rotY val="10"/>
      <c:depthPercent val="100"/>
      <c:rAngAx val="0"/>
    </c:view3D>
    <c:floor>
      <c:thickness val="0"/>
      <c:spPr>
        <a:solidFill>
          <a:srgbClr val="009900"/>
        </a:solidFill>
        <a:ln w="3175">
          <a:solidFill>
            <a:srgbClr val="C0C0C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395300980227133"/>
          <c:y val="9.3086788510897012E-3"/>
          <c:w val="0.84604699019772867"/>
          <c:h val="0.855853297261565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Лист6!$A$5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00B0F0"/>
            </a:solidFill>
            <a:ln w="10205">
              <a:solidFill>
                <a:srgbClr val="C0C0C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981373858305358E-2"/>
                  <c:y val="0.37945436034898267"/>
                </c:manualLayout>
              </c:layout>
              <c:numFmt formatCode="#,##0.0" sourceLinked="0"/>
              <c:spPr>
                <a:noFill/>
                <a:ln w="20409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62914845929011E-2"/>
                  <c:y val="0.38703558127247195"/>
                </c:manualLayout>
              </c:layout>
              <c:tx>
                <c:rich>
                  <a:bodyPr/>
                  <a:lstStyle/>
                  <a:p>
                    <a:fld id="{02C6BA9F-C33F-440B-B046-F8FCA58CA8B3}" type="VALUE">
                      <a:rPr lang="en-US" sz="18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 w="20409">
                <a:noFill/>
              </a:ln>
            </c:spPr>
            <c:txPr>
              <a:bodyPr/>
              <a:lstStyle/>
              <a:p>
                <a:pPr>
                  <a:defRPr sz="140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Лист6!$B$4:$C$4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Лист6!$B$5:$C$5</c:f>
              <c:numCache>
                <c:formatCode>#,##0.0</c:formatCode>
                <c:ptCount val="2"/>
                <c:pt idx="0">
                  <c:v>-134306.29999999999</c:v>
                </c:pt>
                <c:pt idx="1">
                  <c:v>-113900.3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shape val="box"/>
        <c:axId val="295352736"/>
        <c:axId val="295351056"/>
        <c:axId val="0"/>
      </c:bar3DChart>
      <c:catAx>
        <c:axId val="2953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51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95351056"/>
        <c:crosses val="autoZero"/>
        <c:auto val="1"/>
        <c:lblAlgn val="ctr"/>
        <c:lblOffset val="0"/>
        <c:tickLblSkip val="1"/>
        <c:tickMarkSkip val="1"/>
        <c:noMultiLvlLbl val="1"/>
      </c:catAx>
      <c:valAx>
        <c:axId val="295351056"/>
        <c:scaling>
          <c:orientation val="minMax"/>
          <c:max val="1000"/>
          <c:min val="-130000"/>
        </c:scaling>
        <c:delete val="0"/>
        <c:axPos val="l"/>
        <c:majorGridlines>
          <c:spPr>
            <a:ln w="2551">
              <a:solidFill>
                <a:srgbClr val="C0C0C0"/>
              </a:solidFill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spPr>
          <a:ln w="2551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643" b="0" i="0" u="none" strike="noStrike" baseline="0">
                <a:solidFill>
                  <a:srgbClr val="96969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95352736"/>
        <c:crosses val="autoZero"/>
        <c:crossBetween val="between"/>
        <c:majorUnit val="30000"/>
        <c:minorUnit val="3000"/>
      </c:valAx>
      <c:spPr>
        <a:noFill/>
        <a:ln w="20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6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hPercent val="100"/>
      <c:rotY val="10"/>
      <c:depthPercent val="100"/>
      <c:rAngAx val="0"/>
    </c:view3D>
    <c:floor>
      <c:thickness val="0"/>
      <c:spPr>
        <a:solidFill>
          <a:srgbClr val="009900"/>
        </a:solidFill>
        <a:ln w="3175">
          <a:solidFill>
            <a:srgbClr val="C0C0C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395300980227133"/>
          <c:y val="9.3086788510897012E-3"/>
          <c:w val="0.84604699019772867"/>
          <c:h val="0.85585329726156523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shape val="box"/>
        <c:axId val="144411360"/>
        <c:axId val="144411920"/>
        <c:axId val="0"/>
      </c:bar3DChart>
      <c:catAx>
        <c:axId val="14441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51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411920"/>
        <c:crosses val="autoZero"/>
        <c:auto val="1"/>
        <c:lblAlgn val="ctr"/>
        <c:lblOffset val="0"/>
        <c:tickLblSkip val="1"/>
        <c:tickMarkSkip val="1"/>
        <c:noMultiLvlLbl val="1"/>
      </c:catAx>
      <c:valAx>
        <c:axId val="144411920"/>
        <c:scaling>
          <c:orientation val="minMax"/>
          <c:max val="1000"/>
          <c:min val="-130000"/>
        </c:scaling>
        <c:delete val="0"/>
        <c:axPos val="l"/>
        <c:majorGridlines>
          <c:spPr>
            <a:ln w="2551">
              <a:solidFill>
                <a:srgbClr val="C0C0C0"/>
              </a:solidFill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spPr>
          <a:ln w="2551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643" b="0" i="0" u="none" strike="noStrike" baseline="0">
                <a:solidFill>
                  <a:srgbClr val="96969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411360"/>
        <c:crosses val="autoZero"/>
        <c:crossBetween val="between"/>
        <c:majorUnit val="30000"/>
        <c:minorUnit val="3000"/>
      </c:valAx>
      <c:spPr>
        <a:noFill/>
        <a:ln w="204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6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2363765790179"/>
          <c:y val="4.0545542540028033E-2"/>
          <c:w val="0.87902989128737974"/>
          <c:h val="0.87520233834407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00CC"/>
            </a:solidFill>
            <a:ln w="2538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383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383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A72D079-D566-44FB-934A-F79B26AD983D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FC04A66-2469-4ECF-8C05-3D7AAF384F7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 w="2538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026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21300</c:v>
                </c:pt>
                <c:pt idx="1">
                  <c:v>20486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281451824"/>
        <c:axId val="259588864"/>
      </c:barChart>
      <c:catAx>
        <c:axId val="2814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3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588864"/>
        <c:crosses val="autoZero"/>
        <c:auto val="1"/>
        <c:lblAlgn val="ctr"/>
        <c:lblOffset val="100"/>
        <c:noMultiLvlLbl val="0"/>
      </c:catAx>
      <c:valAx>
        <c:axId val="259588864"/>
        <c:scaling>
          <c:orientation val="minMax"/>
          <c:max val="22000"/>
          <c:min val="17000"/>
        </c:scaling>
        <c:delete val="0"/>
        <c:axPos val="l"/>
        <c:majorGridlines>
          <c:spPr>
            <a:ln w="9507" cap="flat" cmpd="sng" algn="ctr">
              <a:solidFill>
                <a:srgbClr val="7030A0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451824"/>
        <c:crosses val="autoZero"/>
        <c:crossBetween val="between"/>
        <c:majorUnit val="1000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97" b="1" i="0" baseline="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44249735494735E-2"/>
          <c:y val="5.4953029519958646E-2"/>
          <c:w val="0.75581449010298429"/>
          <c:h val="0.8462873129832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sunset" dir="t"/>
            </a:scene3d>
            <a:sp3d prstMaterial="powder">
              <a:bevelB w="165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flat" dir="t"/>
              </a:scene3d>
              <a:sp3d prstMaterial="powder"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/>
            </c:spPr>
          </c:dPt>
          <c:dLbls>
            <c:dLbl>
              <c:idx val="0"/>
              <c:layout>
                <c:manualLayout>
                  <c:x val="-2.0171516372742399E-3"/>
                  <c:y val="5.95385036329918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641809375448596E-2"/>
                  <c:y val="1.0874654181740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27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2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Отчет!$F$29:$G$29</c:f>
              <c:strCache>
                <c:ptCount val="2"/>
                <c:pt idx="1">
                  <c:v>2015 год</c:v>
                </c:pt>
              </c:strCache>
            </c:strRef>
          </c:cat>
          <c:val>
            <c:numRef>
              <c:f>Отчет!$F$30:$G$30</c:f>
              <c:numCache>
                <c:formatCode>#,##0.00</c:formatCode>
                <c:ptCount val="2"/>
                <c:pt idx="0">
                  <c:v>20913</c:v>
                </c:pt>
                <c:pt idx="1">
                  <c:v>21934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82634080"/>
        <c:axId val="282634640"/>
      </c:barChart>
      <c:catAx>
        <c:axId val="282634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634640"/>
        <c:crosses val="autoZero"/>
        <c:auto val="1"/>
        <c:lblAlgn val="ctr"/>
        <c:lblOffset val="100"/>
        <c:noMultiLvlLbl val="0"/>
      </c:catAx>
      <c:valAx>
        <c:axId val="282634640"/>
        <c:scaling>
          <c:orientation val="minMax"/>
          <c:max val="22500"/>
          <c:min val="20000"/>
        </c:scaling>
        <c:delete val="0"/>
        <c:axPos val="b"/>
        <c:majorGridlines>
          <c:spPr>
            <a:ln w="7272" cap="flat" cmpd="sng" algn="ctr">
              <a:solidFill>
                <a:srgbClr val="7030A0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3158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4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2634080"/>
        <c:crosses val="autoZero"/>
        <c:crossBetween val="between"/>
        <c:majorUnit val="500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rgbClr val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999513037832318E-2"/>
          <c:y val="2.8689029718269698E-2"/>
          <c:w val="0.83954178199201701"/>
          <c:h val="0.8462873129832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B w="165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B w="165100"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B w="165100"/>
              </a:sp3d>
            </c:spPr>
          </c:dPt>
          <c:dLbls>
            <c:dLbl>
              <c:idx val="0"/>
              <c:layout>
                <c:manualLayout>
                  <c:x val="1.1487314085739282E-2"/>
                  <c:y val="-1.7212299403783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86920384951881E-2"/>
                  <c:y val="1.0874937626427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1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2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Отчет!$F$29:$G$29</c:f>
              <c:strCache>
                <c:ptCount val="2"/>
                <c:pt idx="1">
                  <c:v>2015 год</c:v>
                </c:pt>
              </c:strCache>
            </c:strRef>
          </c:cat>
          <c:val>
            <c:numRef>
              <c:f>Отчет!$F$30:$G$30</c:f>
              <c:numCache>
                <c:formatCode>#,##0.00</c:formatCode>
                <c:ptCount val="2"/>
                <c:pt idx="0">
                  <c:v>21408</c:v>
                </c:pt>
                <c:pt idx="1">
                  <c:v>21730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82636880"/>
        <c:axId val="282637440"/>
      </c:barChart>
      <c:catAx>
        <c:axId val="28263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637440"/>
        <c:crosses val="autoZero"/>
        <c:auto val="1"/>
        <c:lblAlgn val="ctr"/>
        <c:lblOffset val="100"/>
        <c:noMultiLvlLbl val="0"/>
      </c:catAx>
      <c:valAx>
        <c:axId val="282637440"/>
        <c:scaling>
          <c:orientation val="minMax"/>
          <c:max val="25000"/>
        </c:scaling>
        <c:delete val="0"/>
        <c:axPos val="b"/>
        <c:majorGridlines>
          <c:spPr>
            <a:ln w="7248" cap="flat" cmpd="sng" algn="ctr">
              <a:solidFill>
                <a:srgbClr val="7030A0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3149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88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2636880"/>
        <c:crosses val="autoZero"/>
        <c:crossBetween val="between"/>
        <c:majorUnit val="1000"/>
      </c:valAx>
      <c:spPr>
        <a:noFill/>
        <a:ln w="2533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rgbClr val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4957">
          <a:noFill/>
        </a:ln>
      </c:spPr>
    </c:sideWall>
    <c:backWall>
      <c:thickness val="0"/>
      <c:spPr>
        <a:noFill/>
        <a:ln w="24957">
          <a:noFill/>
        </a:ln>
      </c:spPr>
    </c:backWall>
    <c:plotArea>
      <c:layout>
        <c:manualLayout>
          <c:layoutTarget val="inner"/>
          <c:xMode val="edge"/>
          <c:yMode val="edge"/>
          <c:x val="0.19821387033385179"/>
          <c:y val="0.25075465869645919"/>
          <c:w val="0.66911445603266317"/>
          <c:h val="0.622314738618172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00FF"/>
            </a:solidFill>
            <a:ln w="49805" cap="rnd">
              <a:solidFill>
                <a:srgbClr val="FF0000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4980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49805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3.9932669954910606E-2"/>
                  <c:y val="-1.829519733062987E-2"/>
                </c:manualLayout>
              </c:layout>
              <c:spPr>
                <a:noFill/>
                <a:ln w="2534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966334977455334E-2"/>
                  <c:y val="-3.2016595328602272E-2"/>
                </c:manualLayout>
              </c:layout>
              <c:spPr>
                <a:noFill/>
                <a:ln w="2534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4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285</c:v>
                </c:pt>
                <c:pt idx="1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639680"/>
        <c:axId val="282640240"/>
        <c:axId val="246723248"/>
      </c:bar3DChart>
      <c:catAx>
        <c:axId val="2826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rgbClr val="008000"/>
            </a:solidFill>
            <a:prstDash val="solid"/>
          </a:ln>
        </c:spPr>
        <c:txPr>
          <a:bodyPr rot="-60000000" vert="horz"/>
          <a:lstStyle/>
          <a:p>
            <a:pPr>
              <a:defRPr sz="1197" b="1" baseline="0">
                <a:solidFill>
                  <a:schemeClr val="tx1"/>
                </a:solidFill>
              </a:defRPr>
            </a:pPr>
            <a:endParaRPr lang="ru-RU"/>
          </a:p>
        </c:txPr>
        <c:crossAx val="282640240"/>
        <c:crosses val="autoZero"/>
        <c:auto val="1"/>
        <c:lblAlgn val="ctr"/>
        <c:lblOffset val="100"/>
        <c:noMultiLvlLbl val="0"/>
      </c:catAx>
      <c:valAx>
        <c:axId val="282640240"/>
        <c:scaling>
          <c:orientation val="minMax"/>
          <c:max val="500"/>
          <c:min val="100"/>
        </c:scaling>
        <c:delete val="0"/>
        <c:axPos val="l"/>
        <c:majorGridlines>
          <c:spPr>
            <a:ln w="3168">
              <a:solidFill>
                <a:srgbClr val="008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226">
            <a:noFill/>
          </a:ln>
        </c:spPr>
        <c:txPr>
          <a:bodyPr rot="-60000000" vert="horz"/>
          <a:lstStyle/>
          <a:p>
            <a:pPr>
              <a:defRPr sz="1197" b="1" baseline="0">
                <a:solidFill>
                  <a:schemeClr val="tx1"/>
                </a:solidFill>
              </a:defRPr>
            </a:pPr>
            <a:endParaRPr lang="ru-RU"/>
          </a:p>
        </c:txPr>
        <c:crossAx val="282639680"/>
        <c:crosses val="autoZero"/>
        <c:crossBetween val="between"/>
        <c:majorUnit val="100"/>
      </c:valAx>
      <c:serAx>
        <c:axId val="246723248"/>
        <c:scaling>
          <c:orientation val="minMax"/>
        </c:scaling>
        <c:delete val="1"/>
        <c:axPos val="b"/>
        <c:majorTickMark val="out"/>
        <c:minorTickMark val="none"/>
        <c:tickLblPos val="nextTo"/>
        <c:crossAx val="282640240"/>
        <c:crosses val="autoZero"/>
      </c:serAx>
      <c:spPr>
        <a:noFill/>
        <a:ln w="2534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ln>
          <a:solidFill>
            <a:srgbClr val="008000"/>
          </a:solidFill>
        </a:ln>
      </c:spPr>
    </c:floor>
    <c:sideWall>
      <c:thickness val="0"/>
      <c:spPr>
        <a:noFill/>
        <a:ln w="25332">
          <a:noFill/>
        </a:ln>
      </c:spPr>
    </c:sideWall>
    <c:backWall>
      <c:thickness val="0"/>
      <c:spPr>
        <a:noFill/>
        <a:ln w="25332">
          <a:noFill/>
        </a:ln>
      </c:spPr>
    </c:backWall>
    <c:plotArea>
      <c:layout>
        <c:manualLayout>
          <c:layoutTarget val="inner"/>
          <c:xMode val="edge"/>
          <c:yMode val="edge"/>
          <c:x val="0.13891160133427383"/>
          <c:y val="0.20982199295863677"/>
          <c:w val="0.89799268595487425"/>
          <c:h val="0.649757474746534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 w="50050" cap="rnd">
              <a:solidFill>
                <a:srgbClr val="FF0000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3.6877644379970403E-2"/>
                  <c:y val="-7.5138681908906671E-2"/>
                </c:manualLayout>
              </c:layout>
              <c:numFmt formatCode="#,##0" sourceLinked="0"/>
              <c:spPr>
                <a:noFill/>
                <a:ln w="2513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804507348306208E-2"/>
                  <c:y val="-8.8479153657256476E-2"/>
                </c:manualLayout>
              </c:layout>
              <c:numFmt formatCode="#,##0" sourceLinked="0"/>
              <c:spPr>
                <a:noFill/>
                <a:ln w="2513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9884</c:v>
                </c:pt>
                <c:pt idx="1">
                  <c:v>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096976"/>
        <c:axId val="247097536"/>
        <c:axId val="246722624"/>
      </c:bar3DChart>
      <c:catAx>
        <c:axId val="2470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43">
            <a:solidFill>
              <a:srgbClr val="008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097536"/>
        <c:crosses val="autoZero"/>
        <c:auto val="1"/>
        <c:lblAlgn val="ctr"/>
        <c:lblOffset val="100"/>
        <c:noMultiLvlLbl val="0"/>
      </c:catAx>
      <c:valAx>
        <c:axId val="247097536"/>
        <c:scaling>
          <c:orientation val="minMax"/>
          <c:max val="15000"/>
          <c:min val="5000"/>
        </c:scaling>
        <c:delete val="0"/>
        <c:axPos val="l"/>
        <c:majorGridlines>
          <c:spPr>
            <a:ln w="3143">
              <a:solidFill>
                <a:srgbClr val="008000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626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096976"/>
        <c:crosses val="autoZero"/>
        <c:crossBetween val="between"/>
      </c:valAx>
      <c:serAx>
        <c:axId val="246722624"/>
        <c:scaling>
          <c:orientation val="minMax"/>
        </c:scaling>
        <c:delete val="1"/>
        <c:axPos val="b"/>
        <c:majorTickMark val="out"/>
        <c:minorTickMark val="none"/>
        <c:tickLblPos val="nextTo"/>
        <c:crossAx val="247097536"/>
        <c:crosses val="autoZero"/>
      </c:serAx>
      <c:spPr>
        <a:noFill/>
        <a:ln w="252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3392">
          <a:noFill/>
        </a:ln>
      </c:spPr>
    </c:sideWall>
    <c:backWall>
      <c:thickness val="0"/>
      <c:spPr>
        <a:noFill/>
        <a:ln w="23392">
          <a:noFill/>
        </a:ln>
      </c:spPr>
    </c:backWall>
    <c:plotArea>
      <c:layout>
        <c:manualLayout>
          <c:layoutTarget val="inner"/>
          <c:xMode val="edge"/>
          <c:yMode val="edge"/>
          <c:x val="0.10105734505563028"/>
          <c:y val="0.19170042550505834"/>
          <c:w val="0.89799268595487425"/>
          <c:h val="0.649757474746534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00FF"/>
            </a:solidFill>
            <a:ln w="46566" cap="rnd">
              <a:solidFill>
                <a:srgbClr val="FF0000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46566" cap="rnd">
                <a:solidFill>
                  <a:srgbClr val="FF0000"/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46566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1.9036408004684657E-2"/>
                  <c:y val="-7.758346840866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63673337237212E-2"/>
                  <c:y val="-5.1722312272442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8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292</c:v>
                </c:pt>
                <c:pt idx="1">
                  <c:v>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099776"/>
        <c:axId val="247100336"/>
        <c:axId val="246722000"/>
      </c:bar3DChart>
      <c:catAx>
        <c:axId val="2470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0">
            <a:solidFill>
              <a:srgbClr val="008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100336"/>
        <c:crosses val="autoZero"/>
        <c:auto val="1"/>
        <c:lblAlgn val="ctr"/>
        <c:lblOffset val="100"/>
        <c:noMultiLvlLbl val="0"/>
      </c:catAx>
      <c:valAx>
        <c:axId val="247100336"/>
        <c:scaling>
          <c:orientation val="minMax"/>
        </c:scaling>
        <c:delete val="0"/>
        <c:axPos val="l"/>
        <c:majorGridlines>
          <c:spPr>
            <a:ln w="3160">
              <a:solidFill>
                <a:srgbClr val="008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582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099776"/>
        <c:crosses val="autoZero"/>
        <c:crossBetween val="between"/>
      </c:valAx>
      <c:serAx>
        <c:axId val="246722000"/>
        <c:scaling>
          <c:orientation val="minMax"/>
        </c:scaling>
        <c:delete val="1"/>
        <c:axPos val="b"/>
        <c:majorTickMark val="out"/>
        <c:minorTickMark val="none"/>
        <c:tickLblPos val="nextTo"/>
        <c:crossAx val="247100336"/>
        <c:crosses val="autoZero"/>
      </c:serAx>
      <c:spPr>
        <a:noFill/>
        <a:ln w="25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7D4C3-C5EE-43B3-8125-8079540F59EE}" type="doc">
      <dgm:prSet loTypeId="urn:microsoft.com/office/officeart/2005/8/layout/radial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6129360-CD7B-4309-A025-18A339186FF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925BD-F2E5-41AD-9E07-AE0B0FA83CD6}" type="parTrans" cxnId="{AE4AD27D-ABC1-495B-9B0A-D281C092D7FA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C203B0E-3D21-4072-965F-10A004E156EF}" type="sibTrans" cxnId="{AE4AD27D-ABC1-495B-9B0A-D281C092D7FA}">
      <dgm:prSet/>
      <dgm:spPr/>
      <dgm:t>
        <a:bodyPr/>
        <a:lstStyle/>
        <a:p>
          <a:endParaRPr lang="ru-RU"/>
        </a:p>
      </dgm:t>
    </dgm:pt>
    <dgm:pt modelId="{51CE31FC-EE36-4B8D-83C9-C0EC8E148897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b="1" dirty="0">
            <a:solidFill>
              <a:schemeClr val="tx1"/>
            </a:solidFill>
          </a:endParaRPr>
        </a:p>
      </dgm:t>
    </dgm:pt>
    <dgm:pt modelId="{BEF3BE30-281C-4BA2-9524-7F8BCE35A3B1}" type="parTrans" cxnId="{A3E1E0DB-7A97-4119-9B5D-DAFCD5ABF2B9}">
      <dgm:prSet/>
      <dgm:spPr/>
      <dgm:t>
        <a:bodyPr/>
        <a:lstStyle/>
        <a:p>
          <a:endParaRPr lang="ru-RU"/>
        </a:p>
      </dgm:t>
    </dgm:pt>
    <dgm:pt modelId="{B6607291-8BDF-4BA6-9024-7CEAF6263839}" type="sibTrans" cxnId="{A3E1E0DB-7A97-4119-9B5D-DAFCD5ABF2B9}">
      <dgm:prSet/>
      <dgm:spPr/>
      <dgm:t>
        <a:bodyPr/>
        <a:lstStyle/>
        <a:p>
          <a:endParaRPr lang="ru-RU"/>
        </a:p>
      </dgm:t>
    </dgm:pt>
    <dgm:pt modelId="{93B8BC56-91B5-4802-8CFB-A43D2F5A1BB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99FEA-BD3D-443C-AE54-DB7BAC587A30}" type="parTrans" cxnId="{41D89618-5BF7-41E5-B926-C8A441865798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D6D4F9B-DF2D-431C-8BFF-E53E9A366B02}" type="sibTrans" cxnId="{41D89618-5BF7-41E5-B926-C8A441865798}">
      <dgm:prSet/>
      <dgm:spPr/>
      <dgm:t>
        <a:bodyPr/>
        <a:lstStyle/>
        <a:p>
          <a:endParaRPr lang="ru-RU"/>
        </a:p>
      </dgm:t>
    </dgm:pt>
    <dgm:pt modelId="{5663AB55-32FF-4622-8E92-BBE1C236B6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–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428 314,8 </a:t>
          </a:r>
        </a:p>
      </dgm:t>
    </dgm:pt>
    <dgm:pt modelId="{28486F66-1477-4E46-A7A2-E1D43CDEEB73}" type="parTrans" cxnId="{66A002B7-626C-4F65-85A9-F30CC4E49EBD}">
      <dgm:prSet/>
      <dgm:spPr/>
      <dgm:t>
        <a:bodyPr/>
        <a:lstStyle/>
        <a:p>
          <a:endParaRPr lang="ru-RU"/>
        </a:p>
      </dgm:t>
    </dgm:pt>
    <dgm:pt modelId="{1F84809A-0C49-4997-B9B7-01BC41D82E73}" type="sibTrans" cxnId="{66A002B7-626C-4F65-85A9-F30CC4E49EBD}">
      <dgm:prSet/>
      <dgm:spPr/>
      <dgm:t>
        <a:bodyPr/>
        <a:lstStyle/>
        <a:p>
          <a:endParaRPr lang="ru-RU"/>
        </a:p>
      </dgm:t>
    </dgm:pt>
    <dgm:pt modelId="{02B46EB2-4C37-4137-9F80-E278CF1ECD9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–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445 853,6</a:t>
          </a:r>
        </a:p>
      </dgm:t>
    </dgm:pt>
    <dgm:pt modelId="{0A1BA86C-70A2-4254-9FFE-B52AECD6564A}" type="parTrans" cxnId="{D8188887-924D-4111-A5DC-4EFF760928CB}">
      <dgm:prSet/>
      <dgm:spPr/>
      <dgm:t>
        <a:bodyPr/>
        <a:lstStyle/>
        <a:p>
          <a:endParaRPr lang="ru-RU"/>
        </a:p>
      </dgm:t>
    </dgm:pt>
    <dgm:pt modelId="{E7D25D36-FEC1-4DEA-88CD-FBE4B9C1A7CC}" type="sibTrans" cxnId="{D8188887-924D-4111-A5DC-4EFF760928CB}">
      <dgm:prSet/>
      <dgm:spPr/>
      <dgm:t>
        <a:bodyPr/>
        <a:lstStyle/>
        <a:p>
          <a:endParaRPr lang="ru-RU"/>
        </a:p>
      </dgm:t>
    </dgm:pt>
    <dgm:pt modelId="{F1FA3B42-AC8C-4801-9A12-A7F9352339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– </a:t>
          </a:r>
          <a:r>
            <a:rPr lang="ru-RU" sz="23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904 481,6</a:t>
          </a:r>
          <a:endParaRPr lang="ru-RU" sz="23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B4A30-E00B-49C6-85A4-03A50B020ED3}" type="parTrans" cxnId="{36707386-DAD5-4BCF-8C18-A8C78050F8BC}">
      <dgm:prSet/>
      <dgm:spPr/>
      <dgm:t>
        <a:bodyPr/>
        <a:lstStyle/>
        <a:p>
          <a:endParaRPr lang="ru-RU"/>
        </a:p>
      </dgm:t>
    </dgm:pt>
    <dgm:pt modelId="{DAF5E585-2095-445B-B1F3-844A6E192BC1}" type="sibTrans" cxnId="{36707386-DAD5-4BCF-8C18-A8C78050F8BC}">
      <dgm:prSet/>
      <dgm:spPr/>
      <dgm:t>
        <a:bodyPr/>
        <a:lstStyle/>
        <a:p>
          <a:endParaRPr lang="ru-RU"/>
        </a:p>
      </dgm:t>
    </dgm:pt>
    <dgm:pt modelId="{756A875F-6E03-4B3D-A4CE-C51374AE32EC}">
      <dgm:prSet phldrT="[Текст]" custT="1"/>
      <dgm:spPr/>
      <dgm:t>
        <a:bodyPr/>
        <a:lstStyle/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300" b="1" baseline="0" dirty="0">
            <a:solidFill>
              <a:schemeClr val="bg1"/>
            </a:solidFill>
          </a:endParaRPr>
        </a:p>
      </dgm:t>
    </dgm:pt>
    <dgm:pt modelId="{6096589F-4F60-4E2E-B738-B85B9AD7D95D}" type="sibTrans" cxnId="{79D6B7E0-CB11-4FF5-ADCB-8371E847F4CD}">
      <dgm:prSet/>
      <dgm:spPr/>
      <dgm:t>
        <a:bodyPr/>
        <a:lstStyle/>
        <a:p>
          <a:endParaRPr lang="ru-RU"/>
        </a:p>
      </dgm:t>
    </dgm:pt>
    <dgm:pt modelId="{4A3962F3-C770-4152-8329-D31BC281D64A}" type="parTrans" cxnId="{79D6B7E0-CB11-4FF5-ADCB-8371E847F4CD}">
      <dgm:prSet/>
      <dgm:spPr/>
      <dgm:t>
        <a:bodyPr/>
        <a:lstStyle/>
        <a:p>
          <a:endParaRPr lang="ru-RU"/>
        </a:p>
      </dgm:t>
    </dgm:pt>
    <dgm:pt modelId="{CE7EF001-E8DC-45FE-8FFC-7262F57B6EC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– </a:t>
          </a:r>
          <a:r>
            <a:rPr lang="ru-RU" sz="23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904 167,9</a:t>
          </a:r>
          <a:endParaRPr lang="ru-RU" sz="23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7688A-808A-4FFA-8AA0-2488304C2A83}" type="parTrans" cxnId="{F1176751-4E3D-4427-9445-F6CC00D1F0B5}">
      <dgm:prSet/>
      <dgm:spPr/>
      <dgm:t>
        <a:bodyPr/>
        <a:lstStyle/>
        <a:p>
          <a:endParaRPr lang="ru-RU"/>
        </a:p>
      </dgm:t>
    </dgm:pt>
    <dgm:pt modelId="{8EBC452F-DF8A-42AB-BCDE-A777BF46E03F}" type="sibTrans" cxnId="{F1176751-4E3D-4427-9445-F6CC00D1F0B5}">
      <dgm:prSet/>
      <dgm:spPr/>
      <dgm:t>
        <a:bodyPr/>
        <a:lstStyle/>
        <a:p>
          <a:endParaRPr lang="ru-RU"/>
        </a:p>
      </dgm:t>
    </dgm:pt>
    <dgm:pt modelId="{A987C5F1-9327-4799-8BAA-7A074AB3534A}" type="pres">
      <dgm:prSet presAssocID="{1AD7D4C3-C5EE-43B3-8125-8079540F59E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8F6E5-DC29-46EF-87A9-BA038A32CC88}" type="pres">
      <dgm:prSet presAssocID="{1AD7D4C3-C5EE-43B3-8125-8079540F59EE}" presName="cycle" presStyleCnt="0"/>
      <dgm:spPr/>
      <dgm:t>
        <a:bodyPr/>
        <a:lstStyle/>
        <a:p>
          <a:endParaRPr lang="ru-RU"/>
        </a:p>
      </dgm:t>
    </dgm:pt>
    <dgm:pt modelId="{6DEAD8AC-E162-4382-9719-39B5FF7A5EA3}" type="pres">
      <dgm:prSet presAssocID="{1AD7D4C3-C5EE-43B3-8125-8079540F59EE}" presName="centerShape" presStyleCnt="0"/>
      <dgm:spPr/>
      <dgm:t>
        <a:bodyPr/>
        <a:lstStyle/>
        <a:p>
          <a:endParaRPr lang="ru-RU"/>
        </a:p>
      </dgm:t>
    </dgm:pt>
    <dgm:pt modelId="{9CDEBED6-6F86-4DD0-8A2B-9AB42AA6FA3E}" type="pres">
      <dgm:prSet presAssocID="{1AD7D4C3-C5EE-43B3-8125-8079540F59EE}" presName="connSite" presStyleLbl="node1" presStyleIdx="0" presStyleCnt="3"/>
      <dgm:spPr/>
      <dgm:t>
        <a:bodyPr/>
        <a:lstStyle/>
        <a:p>
          <a:endParaRPr lang="ru-RU"/>
        </a:p>
      </dgm:t>
    </dgm:pt>
    <dgm:pt modelId="{D380288F-0A42-471B-8C42-2DFD27E2AFC2}" type="pres">
      <dgm:prSet presAssocID="{1AD7D4C3-C5EE-43B3-8125-8079540F59EE}" presName="visible" presStyleLbl="node1" presStyleIdx="0" presStyleCnt="3" custLinFactNeighborX="-461" custLinFactNeighborY="876"/>
      <dgm:spPr/>
      <dgm:t>
        <a:bodyPr/>
        <a:lstStyle/>
        <a:p>
          <a:endParaRPr lang="ru-RU"/>
        </a:p>
      </dgm:t>
      <dgm:extLst/>
    </dgm:pt>
    <dgm:pt modelId="{DBFE4302-7CF9-4A80-91D8-9CCA7581683B}" type="pres">
      <dgm:prSet presAssocID="{77E925BD-F2E5-41AD-9E07-AE0B0FA83CD6}" presName="Name25" presStyleLbl="parChTrans1D1" presStyleIdx="0" presStyleCnt="2"/>
      <dgm:spPr/>
      <dgm:t>
        <a:bodyPr/>
        <a:lstStyle/>
        <a:p>
          <a:endParaRPr lang="ru-RU"/>
        </a:p>
      </dgm:t>
    </dgm:pt>
    <dgm:pt modelId="{0DD4AD46-D31F-45EB-8BA5-366E410721FC}" type="pres">
      <dgm:prSet presAssocID="{16129360-CD7B-4309-A025-18A339186FF6}" presName="node" presStyleCnt="0"/>
      <dgm:spPr/>
      <dgm:t>
        <a:bodyPr/>
        <a:lstStyle/>
        <a:p>
          <a:endParaRPr lang="ru-RU"/>
        </a:p>
      </dgm:t>
    </dgm:pt>
    <dgm:pt modelId="{BBDBBEC1-CE0D-41AA-8DEB-B76AD937019B}" type="pres">
      <dgm:prSet presAssocID="{16129360-CD7B-4309-A025-18A339186FF6}" presName="parentNode" presStyleLbl="node1" presStyleIdx="1" presStyleCnt="3" custLinFactNeighborX="3161" custLinFactNeighborY="148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F7E7A-02AF-4AD2-A135-4203A1122B6F}" type="pres">
      <dgm:prSet presAssocID="{16129360-CD7B-4309-A025-18A339186FF6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6B838-E4B4-4572-8CBF-F96AE015146E}" type="pres">
      <dgm:prSet presAssocID="{D5599FEA-BD3D-443C-AE54-DB7BAC587A30}" presName="Name25" presStyleLbl="parChTrans1D1" presStyleIdx="1" presStyleCnt="2"/>
      <dgm:spPr/>
      <dgm:t>
        <a:bodyPr/>
        <a:lstStyle/>
        <a:p>
          <a:endParaRPr lang="ru-RU"/>
        </a:p>
      </dgm:t>
    </dgm:pt>
    <dgm:pt modelId="{D3B4C62F-4AD3-48ED-BE3A-BB3C45FF188B}" type="pres">
      <dgm:prSet presAssocID="{93B8BC56-91B5-4802-8CFB-A43D2F5A1BB1}" presName="node" presStyleCnt="0"/>
      <dgm:spPr/>
      <dgm:t>
        <a:bodyPr/>
        <a:lstStyle/>
        <a:p>
          <a:endParaRPr lang="ru-RU"/>
        </a:p>
      </dgm:t>
    </dgm:pt>
    <dgm:pt modelId="{257BBD4F-EC96-4F8F-8797-025BF30F1E60}" type="pres">
      <dgm:prSet presAssocID="{93B8BC56-91B5-4802-8CFB-A43D2F5A1BB1}" presName="parentNode" presStyleLbl="node1" presStyleIdx="2" presStyleCnt="3" custLinFactNeighborX="4860" custLinFactNeighborY="-18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06361-42F4-44B1-B65E-195A66B4C809}" type="pres">
      <dgm:prSet presAssocID="{93B8BC56-91B5-4802-8CFB-A43D2F5A1BB1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002B7-626C-4F65-85A9-F30CC4E49EBD}" srcId="{16129360-CD7B-4309-A025-18A339186FF6}" destId="{5663AB55-32FF-4622-8E92-BBE1C236B6E6}" srcOrd="0" destOrd="0" parTransId="{28486F66-1477-4E46-A7A2-E1D43CDEEB73}" sibTransId="{1F84809A-0C49-4997-B9B7-01BC41D82E73}"/>
    <dgm:cxn modelId="{79D6B7E0-CB11-4FF5-ADCB-8371E847F4CD}" srcId="{93B8BC56-91B5-4802-8CFB-A43D2F5A1BB1}" destId="{756A875F-6E03-4B3D-A4CE-C51374AE32EC}" srcOrd="2" destOrd="0" parTransId="{4A3962F3-C770-4152-8329-D31BC281D64A}" sibTransId="{6096589F-4F60-4E2E-B738-B85B9AD7D95D}"/>
    <dgm:cxn modelId="{36707386-DAD5-4BCF-8C18-A8C78050F8BC}" srcId="{93B8BC56-91B5-4802-8CFB-A43D2F5A1BB1}" destId="{F1FA3B42-AC8C-4801-9A12-A7F935233923}" srcOrd="0" destOrd="0" parTransId="{4A5B4A30-E00B-49C6-85A4-03A50B020ED3}" sibTransId="{DAF5E585-2095-445B-B1F3-844A6E192BC1}"/>
    <dgm:cxn modelId="{A3E1E0DB-7A97-4119-9B5D-DAFCD5ABF2B9}" srcId="{16129360-CD7B-4309-A025-18A339186FF6}" destId="{51CE31FC-EE36-4B8D-83C9-C0EC8E148897}" srcOrd="2" destOrd="0" parTransId="{BEF3BE30-281C-4BA2-9524-7F8BCE35A3B1}" sibTransId="{B6607291-8BDF-4BA6-9024-7CEAF6263839}"/>
    <dgm:cxn modelId="{7296BE10-063A-42D6-A7AF-62E16F0045D3}" type="presOf" srcId="{02B46EB2-4C37-4137-9F80-E278CF1ECD99}" destId="{789F7E7A-02AF-4AD2-A135-4203A1122B6F}" srcOrd="0" destOrd="1" presId="urn:microsoft.com/office/officeart/2005/8/layout/radial2"/>
    <dgm:cxn modelId="{7B914BE1-EE2E-460A-84FF-E3AA76A053AB}" type="presOf" srcId="{51CE31FC-EE36-4B8D-83C9-C0EC8E148897}" destId="{789F7E7A-02AF-4AD2-A135-4203A1122B6F}" srcOrd="0" destOrd="2" presId="urn:microsoft.com/office/officeart/2005/8/layout/radial2"/>
    <dgm:cxn modelId="{F1176751-4E3D-4427-9445-F6CC00D1F0B5}" srcId="{93B8BC56-91B5-4802-8CFB-A43D2F5A1BB1}" destId="{CE7EF001-E8DC-45FE-8FFC-7262F57B6EC9}" srcOrd="1" destOrd="0" parTransId="{3887688A-808A-4FFA-8AA0-2488304C2A83}" sibTransId="{8EBC452F-DF8A-42AB-BCDE-A777BF46E03F}"/>
    <dgm:cxn modelId="{E2E09496-9F32-4292-8E67-68EBC629128A}" type="presOf" srcId="{1AD7D4C3-C5EE-43B3-8125-8079540F59EE}" destId="{A987C5F1-9327-4799-8BAA-7A074AB3534A}" srcOrd="0" destOrd="0" presId="urn:microsoft.com/office/officeart/2005/8/layout/radial2"/>
    <dgm:cxn modelId="{77E07C97-4A62-4A3B-8AB0-E9FECEB0FF58}" type="presOf" srcId="{16129360-CD7B-4309-A025-18A339186FF6}" destId="{BBDBBEC1-CE0D-41AA-8DEB-B76AD937019B}" srcOrd="0" destOrd="0" presId="urn:microsoft.com/office/officeart/2005/8/layout/radial2"/>
    <dgm:cxn modelId="{41D89618-5BF7-41E5-B926-C8A441865798}" srcId="{1AD7D4C3-C5EE-43B3-8125-8079540F59EE}" destId="{93B8BC56-91B5-4802-8CFB-A43D2F5A1BB1}" srcOrd="1" destOrd="0" parTransId="{D5599FEA-BD3D-443C-AE54-DB7BAC587A30}" sibTransId="{4D6D4F9B-DF2D-431C-8BFF-E53E9A366B02}"/>
    <dgm:cxn modelId="{D450A286-B72A-4681-BBAA-4F267D8090E4}" type="presOf" srcId="{F1FA3B42-AC8C-4801-9A12-A7F935233923}" destId="{9A406361-42F4-44B1-B65E-195A66B4C809}" srcOrd="0" destOrd="0" presId="urn:microsoft.com/office/officeart/2005/8/layout/radial2"/>
    <dgm:cxn modelId="{FE7BE403-F4C7-4FDF-B9E6-E0CEAA8DD3EC}" type="presOf" srcId="{756A875F-6E03-4B3D-A4CE-C51374AE32EC}" destId="{9A406361-42F4-44B1-B65E-195A66B4C809}" srcOrd="0" destOrd="2" presId="urn:microsoft.com/office/officeart/2005/8/layout/radial2"/>
    <dgm:cxn modelId="{AE4AD27D-ABC1-495B-9B0A-D281C092D7FA}" srcId="{1AD7D4C3-C5EE-43B3-8125-8079540F59EE}" destId="{16129360-CD7B-4309-A025-18A339186FF6}" srcOrd="0" destOrd="0" parTransId="{77E925BD-F2E5-41AD-9E07-AE0B0FA83CD6}" sibTransId="{1C203B0E-3D21-4072-965F-10A004E156EF}"/>
    <dgm:cxn modelId="{393089B4-8C4A-4FC1-85F9-043B62DD7063}" type="presOf" srcId="{5663AB55-32FF-4622-8E92-BBE1C236B6E6}" destId="{789F7E7A-02AF-4AD2-A135-4203A1122B6F}" srcOrd="0" destOrd="0" presId="urn:microsoft.com/office/officeart/2005/8/layout/radial2"/>
    <dgm:cxn modelId="{BD16A7F7-BCAB-4AAE-BDA0-12F7801E0309}" type="presOf" srcId="{77E925BD-F2E5-41AD-9E07-AE0B0FA83CD6}" destId="{DBFE4302-7CF9-4A80-91D8-9CCA7581683B}" srcOrd="0" destOrd="0" presId="urn:microsoft.com/office/officeart/2005/8/layout/radial2"/>
    <dgm:cxn modelId="{D8188887-924D-4111-A5DC-4EFF760928CB}" srcId="{16129360-CD7B-4309-A025-18A339186FF6}" destId="{02B46EB2-4C37-4137-9F80-E278CF1ECD99}" srcOrd="1" destOrd="0" parTransId="{0A1BA86C-70A2-4254-9FFE-B52AECD6564A}" sibTransId="{E7D25D36-FEC1-4DEA-88CD-FBE4B9C1A7CC}"/>
    <dgm:cxn modelId="{BDC5D1C0-1310-4FDE-9B3A-1DB73BA00B77}" type="presOf" srcId="{D5599FEA-BD3D-443C-AE54-DB7BAC587A30}" destId="{5706B838-E4B4-4572-8CBF-F96AE015146E}" srcOrd="0" destOrd="0" presId="urn:microsoft.com/office/officeart/2005/8/layout/radial2"/>
    <dgm:cxn modelId="{1912ED28-7F2E-4E2E-B3DA-2741902B33DE}" type="presOf" srcId="{93B8BC56-91B5-4802-8CFB-A43D2F5A1BB1}" destId="{257BBD4F-EC96-4F8F-8797-025BF30F1E60}" srcOrd="0" destOrd="0" presId="urn:microsoft.com/office/officeart/2005/8/layout/radial2"/>
    <dgm:cxn modelId="{4CCF0300-3767-4CFC-A460-77E21EC84141}" type="presOf" srcId="{CE7EF001-E8DC-45FE-8FFC-7262F57B6EC9}" destId="{9A406361-42F4-44B1-B65E-195A66B4C809}" srcOrd="0" destOrd="1" presId="urn:microsoft.com/office/officeart/2005/8/layout/radial2"/>
    <dgm:cxn modelId="{1C5C3262-7216-484B-BA24-F6B66F3B3DAE}" type="presParOf" srcId="{A987C5F1-9327-4799-8BAA-7A074AB3534A}" destId="{0698F6E5-DC29-46EF-87A9-BA038A32CC88}" srcOrd="0" destOrd="0" presId="urn:microsoft.com/office/officeart/2005/8/layout/radial2"/>
    <dgm:cxn modelId="{A1FDD8F4-2520-45AB-9181-F6F7547B1C42}" type="presParOf" srcId="{0698F6E5-DC29-46EF-87A9-BA038A32CC88}" destId="{6DEAD8AC-E162-4382-9719-39B5FF7A5EA3}" srcOrd="0" destOrd="0" presId="urn:microsoft.com/office/officeart/2005/8/layout/radial2"/>
    <dgm:cxn modelId="{7CAFB749-E07C-44E7-B51D-4423FB91D857}" type="presParOf" srcId="{6DEAD8AC-E162-4382-9719-39B5FF7A5EA3}" destId="{9CDEBED6-6F86-4DD0-8A2B-9AB42AA6FA3E}" srcOrd="0" destOrd="0" presId="urn:microsoft.com/office/officeart/2005/8/layout/radial2"/>
    <dgm:cxn modelId="{40735150-6132-454F-A4E8-CD7CE0BEC16C}" type="presParOf" srcId="{6DEAD8AC-E162-4382-9719-39B5FF7A5EA3}" destId="{D380288F-0A42-471B-8C42-2DFD27E2AFC2}" srcOrd="1" destOrd="0" presId="urn:microsoft.com/office/officeart/2005/8/layout/radial2"/>
    <dgm:cxn modelId="{088DBB7C-3227-4D16-93A6-06A222051EA1}" type="presParOf" srcId="{0698F6E5-DC29-46EF-87A9-BA038A32CC88}" destId="{DBFE4302-7CF9-4A80-91D8-9CCA7581683B}" srcOrd="1" destOrd="0" presId="urn:microsoft.com/office/officeart/2005/8/layout/radial2"/>
    <dgm:cxn modelId="{A3DFB376-B8B3-4E47-A9D8-E0159ADD9E9F}" type="presParOf" srcId="{0698F6E5-DC29-46EF-87A9-BA038A32CC88}" destId="{0DD4AD46-D31F-45EB-8BA5-366E410721FC}" srcOrd="2" destOrd="0" presId="urn:microsoft.com/office/officeart/2005/8/layout/radial2"/>
    <dgm:cxn modelId="{F6811AB7-9CB0-41BC-A00D-16B60937B4B9}" type="presParOf" srcId="{0DD4AD46-D31F-45EB-8BA5-366E410721FC}" destId="{BBDBBEC1-CE0D-41AA-8DEB-B76AD937019B}" srcOrd="0" destOrd="0" presId="urn:microsoft.com/office/officeart/2005/8/layout/radial2"/>
    <dgm:cxn modelId="{4BFECD88-9D78-40BE-BDF6-A92FF86F6AA5}" type="presParOf" srcId="{0DD4AD46-D31F-45EB-8BA5-366E410721FC}" destId="{789F7E7A-02AF-4AD2-A135-4203A1122B6F}" srcOrd="1" destOrd="0" presId="urn:microsoft.com/office/officeart/2005/8/layout/radial2"/>
    <dgm:cxn modelId="{95C69219-8DB3-4B42-A0DB-DDF7FEE18B77}" type="presParOf" srcId="{0698F6E5-DC29-46EF-87A9-BA038A32CC88}" destId="{5706B838-E4B4-4572-8CBF-F96AE015146E}" srcOrd="3" destOrd="0" presId="urn:microsoft.com/office/officeart/2005/8/layout/radial2"/>
    <dgm:cxn modelId="{2FBBF8DC-0232-4242-A983-B1A9054740E0}" type="presParOf" srcId="{0698F6E5-DC29-46EF-87A9-BA038A32CC88}" destId="{D3B4C62F-4AD3-48ED-BE3A-BB3C45FF188B}" srcOrd="4" destOrd="0" presId="urn:microsoft.com/office/officeart/2005/8/layout/radial2"/>
    <dgm:cxn modelId="{7F3891FD-A092-45D4-8DFD-1AE3DDC1977E}" type="presParOf" srcId="{D3B4C62F-4AD3-48ED-BE3A-BB3C45FF188B}" destId="{257BBD4F-EC96-4F8F-8797-025BF30F1E60}" srcOrd="0" destOrd="0" presId="urn:microsoft.com/office/officeart/2005/8/layout/radial2"/>
    <dgm:cxn modelId="{C7495F86-B46F-4B4B-B8ED-CEE2D82A384C}" type="presParOf" srcId="{D3B4C62F-4AD3-48ED-BE3A-BB3C45FF188B}" destId="{9A406361-42F4-44B1-B65E-195A66B4C80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C578A-15AB-456D-A43B-210EB7301C5F}" type="doc">
      <dgm:prSet loTypeId="urn:microsoft.com/office/officeart/2005/8/layout/hierarchy4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822FAC8-6086-484F-8B8F-90DB900F8D6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Всего доходов   </a:t>
          </a:r>
        </a:p>
      </dgm:t>
    </dgm:pt>
    <dgm:pt modelId="{24386BCA-ED54-4BAE-8643-46A399E67E29}" type="parTrans" cxnId="{58C9A0E6-3E08-4617-8BB6-BE956D434931}">
      <dgm:prSet/>
      <dgm:spPr/>
      <dgm:t>
        <a:bodyPr/>
        <a:lstStyle/>
        <a:p>
          <a:endParaRPr lang="ru-RU"/>
        </a:p>
      </dgm:t>
    </dgm:pt>
    <dgm:pt modelId="{E013582F-A148-4E9D-B1B9-388E6D5BCAB3}" type="sibTrans" cxnId="{58C9A0E6-3E08-4617-8BB6-BE956D434931}">
      <dgm:prSet/>
      <dgm:spPr/>
      <dgm:t>
        <a:bodyPr/>
        <a:lstStyle/>
        <a:p>
          <a:endParaRPr lang="ru-RU"/>
        </a:p>
      </dgm:t>
    </dgm:pt>
    <dgm:pt modelId="{B68E7233-6951-45AE-983B-33210D10EE5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1 350 021,5</a:t>
          </a:r>
        </a:p>
      </dgm:t>
    </dgm:pt>
    <dgm:pt modelId="{68C98EA8-24D2-4722-AC82-D52A66BF76D5}" type="parTrans" cxnId="{E19EC16A-27D4-4FF0-B475-6EE4836556FE}">
      <dgm:prSet/>
      <dgm:spPr/>
      <dgm:t>
        <a:bodyPr/>
        <a:lstStyle/>
        <a:p>
          <a:endParaRPr lang="ru-RU"/>
        </a:p>
      </dgm:t>
    </dgm:pt>
    <dgm:pt modelId="{C2A15708-9490-4F19-BEA5-7328A90A6D2C}" type="sibTrans" cxnId="{E19EC16A-27D4-4FF0-B475-6EE4836556FE}">
      <dgm:prSet/>
      <dgm:spPr/>
      <dgm:t>
        <a:bodyPr/>
        <a:lstStyle/>
        <a:p>
          <a:endParaRPr lang="ru-RU"/>
        </a:p>
      </dgm:t>
    </dgm:pt>
    <dgm:pt modelId="{B38E1811-2D01-40DC-9FC4-F03AD767431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Отклонение: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1B43D-603E-4825-9784-D403038F951E}" type="parTrans" cxnId="{227471D9-6ED1-4067-A881-6FCBFFAB041F}">
      <dgm:prSet/>
      <dgm:spPr/>
      <dgm:t>
        <a:bodyPr/>
        <a:lstStyle/>
        <a:p>
          <a:endParaRPr lang="ru-RU"/>
        </a:p>
      </dgm:t>
    </dgm:pt>
    <dgm:pt modelId="{97B7EEFC-2CD7-4621-B900-12C79526054F}" type="sibTrans" cxnId="{227471D9-6ED1-4067-A881-6FCBFFAB041F}">
      <dgm:prSet/>
      <dgm:spPr/>
      <dgm:t>
        <a:bodyPr/>
        <a:lstStyle/>
        <a:p>
          <a:endParaRPr lang="ru-RU"/>
        </a:p>
      </dgm:t>
    </dgm:pt>
    <dgm:pt modelId="{CCD248C3-8CF7-468E-93FF-7F2D49017CA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+17 225,1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7AD19-BE56-49E5-9446-CCA3F9FBF13A}" type="parTrans" cxnId="{C6E7EB23-381E-4DF3-B37B-A711B3731490}">
      <dgm:prSet/>
      <dgm:spPr/>
      <dgm:t>
        <a:bodyPr/>
        <a:lstStyle/>
        <a:p>
          <a:endParaRPr lang="ru-RU"/>
        </a:p>
      </dgm:t>
    </dgm:pt>
    <dgm:pt modelId="{E4EA21AB-50F4-4B9B-9AAD-D2B5ED4A2E05}" type="sibTrans" cxnId="{C6E7EB23-381E-4DF3-B37B-A711B3731490}">
      <dgm:prSet/>
      <dgm:spPr/>
      <dgm:t>
        <a:bodyPr/>
        <a:lstStyle/>
        <a:p>
          <a:endParaRPr lang="ru-RU"/>
        </a:p>
      </dgm:t>
    </dgm:pt>
    <dgm:pt modelId="{9DAD169B-63C1-415B-AF6E-81B338215EE2}">
      <dgm:prSet phldrT="[Текст]" custT="1"/>
      <dgm:spPr/>
      <dgm:t>
        <a:bodyPr/>
        <a:lstStyle/>
        <a:p>
          <a:endParaRPr lang="ru-RU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1 332 796,4</a:t>
          </a: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ADDA3-5A08-499D-A8C0-7B4782381584}" type="parTrans" cxnId="{5DA09450-5B66-4CFD-AA25-50183B70656A}">
      <dgm:prSet/>
      <dgm:spPr/>
      <dgm:t>
        <a:bodyPr/>
        <a:lstStyle/>
        <a:p>
          <a:endParaRPr lang="ru-RU"/>
        </a:p>
      </dgm:t>
    </dgm:pt>
    <dgm:pt modelId="{277F01C1-8436-41E0-BD13-4D030C730518}" type="sibTrans" cxnId="{5DA09450-5B66-4CFD-AA25-50183B70656A}">
      <dgm:prSet/>
      <dgm:spPr/>
      <dgm:t>
        <a:bodyPr/>
        <a:lstStyle/>
        <a:p>
          <a:endParaRPr lang="ru-RU"/>
        </a:p>
      </dgm:t>
    </dgm:pt>
    <dgm:pt modelId="{2A52E589-D072-4B6D-9988-7404C8B5700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101,3%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7C90D-4BA9-48B7-BAA5-B70AFE54DFF1}" type="parTrans" cxnId="{62AC49B5-7B8A-49F3-869D-B74BE55D2ACC}">
      <dgm:prSet/>
      <dgm:spPr/>
      <dgm:t>
        <a:bodyPr/>
        <a:lstStyle/>
        <a:p>
          <a:endParaRPr lang="ru-RU"/>
        </a:p>
      </dgm:t>
    </dgm:pt>
    <dgm:pt modelId="{827581B8-B7B1-4233-AE6D-B50C297B8A21}" type="sibTrans" cxnId="{62AC49B5-7B8A-49F3-869D-B74BE55D2ACC}">
      <dgm:prSet/>
      <dgm:spPr/>
      <dgm:t>
        <a:bodyPr/>
        <a:lstStyle/>
        <a:p>
          <a:endParaRPr lang="ru-RU"/>
        </a:p>
      </dgm:t>
    </dgm:pt>
    <dgm:pt modelId="{C46E97FD-F84F-4252-ACC5-511329566B44}" type="pres">
      <dgm:prSet presAssocID="{8EEC578A-15AB-456D-A43B-210EB7301C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E19618-335E-4E96-9192-3CAF02C15AAC}" type="pres">
      <dgm:prSet presAssocID="{C822FAC8-6086-484F-8B8F-90DB900F8D65}" presName="vertOne" presStyleCnt="0"/>
      <dgm:spPr/>
    </dgm:pt>
    <dgm:pt modelId="{AB9F642D-5D36-48EE-B8FF-676D4188E305}" type="pres">
      <dgm:prSet presAssocID="{C822FAC8-6086-484F-8B8F-90DB900F8D65}" presName="txOne" presStyleLbl="node0" presStyleIdx="0" presStyleCnt="1" custLinFactNeighborX="-5817" custLinFactNeighborY="7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B53951-37AC-4BFF-A174-CE2C92FF6F8F}" type="pres">
      <dgm:prSet presAssocID="{C822FAC8-6086-484F-8B8F-90DB900F8D65}" presName="parTransOne" presStyleCnt="0"/>
      <dgm:spPr/>
    </dgm:pt>
    <dgm:pt modelId="{605724ED-408B-4162-9B89-9FD6F7D76316}" type="pres">
      <dgm:prSet presAssocID="{C822FAC8-6086-484F-8B8F-90DB900F8D65}" presName="horzOne" presStyleCnt="0"/>
      <dgm:spPr/>
    </dgm:pt>
    <dgm:pt modelId="{39487FA6-F381-411F-8B1A-5EB49AE09A08}" type="pres">
      <dgm:prSet presAssocID="{B68E7233-6951-45AE-983B-33210D10EE55}" presName="vertTwo" presStyleCnt="0"/>
      <dgm:spPr/>
    </dgm:pt>
    <dgm:pt modelId="{2E1AB34A-0C36-4E11-B1A3-DD69607A1FC8}" type="pres">
      <dgm:prSet presAssocID="{B68E7233-6951-45AE-983B-33210D10EE55}" presName="txTwo" presStyleLbl="node2" presStyleIdx="0" presStyleCnt="2" custLinFactNeighborX="51023" custLinFactNeighborY="-44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D5D7C-86B4-4DE7-9A66-F4B965281A2C}" type="pres">
      <dgm:prSet presAssocID="{B68E7233-6951-45AE-983B-33210D10EE55}" presName="parTransTwo" presStyleCnt="0"/>
      <dgm:spPr/>
    </dgm:pt>
    <dgm:pt modelId="{162B9086-1D64-4DF6-9300-D1920D95F0CF}" type="pres">
      <dgm:prSet presAssocID="{B68E7233-6951-45AE-983B-33210D10EE55}" presName="horzTwo" presStyleCnt="0"/>
      <dgm:spPr/>
    </dgm:pt>
    <dgm:pt modelId="{D5FBFFC9-29CD-4F69-92DA-820457A224AD}" type="pres">
      <dgm:prSet presAssocID="{B38E1811-2D01-40DC-9FC4-F03AD767431B}" presName="vertThree" presStyleCnt="0"/>
      <dgm:spPr/>
    </dgm:pt>
    <dgm:pt modelId="{4E911107-ABBF-4D59-A709-1313AAEA98BF}" type="pres">
      <dgm:prSet presAssocID="{B38E1811-2D01-40DC-9FC4-F03AD767431B}" presName="txThree" presStyleLbl="node3" presStyleIdx="0" presStyleCnt="3" custLinFactNeighborX="-36" custLinFactNeighborY="-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C21D2-10FE-4F0F-B002-6586D44C1C1B}" type="pres">
      <dgm:prSet presAssocID="{B38E1811-2D01-40DC-9FC4-F03AD767431B}" presName="horzThree" presStyleCnt="0"/>
      <dgm:spPr/>
    </dgm:pt>
    <dgm:pt modelId="{B14880AE-D872-4E93-9B78-AFF8F1F54962}" type="pres">
      <dgm:prSet presAssocID="{97B7EEFC-2CD7-4621-B900-12C79526054F}" presName="sibSpaceThree" presStyleCnt="0"/>
      <dgm:spPr/>
    </dgm:pt>
    <dgm:pt modelId="{ADC3478A-3D85-4CDC-9EC8-D2762CB2D124}" type="pres">
      <dgm:prSet presAssocID="{CCD248C3-8CF7-468E-93FF-7F2D49017CA1}" presName="vertThree" presStyleCnt="0"/>
      <dgm:spPr/>
    </dgm:pt>
    <dgm:pt modelId="{A16BEBBC-0404-413A-A882-4A84EC4F97DD}" type="pres">
      <dgm:prSet presAssocID="{CCD248C3-8CF7-468E-93FF-7F2D49017CA1}" presName="txThree" presStyleLbl="node3" presStyleIdx="1" presStyleCnt="3" custLinFactNeighborX="-466" custLinFactNeighborY="-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21C1C-8ECA-4F20-AB28-444EAF3A3F28}" type="pres">
      <dgm:prSet presAssocID="{CCD248C3-8CF7-468E-93FF-7F2D49017CA1}" presName="horzThree" presStyleCnt="0"/>
      <dgm:spPr/>
    </dgm:pt>
    <dgm:pt modelId="{2DEA957C-C472-49F5-B006-6E0D804CDC24}" type="pres">
      <dgm:prSet presAssocID="{C2A15708-9490-4F19-BEA5-7328A90A6D2C}" presName="sibSpaceTwo" presStyleCnt="0"/>
      <dgm:spPr/>
    </dgm:pt>
    <dgm:pt modelId="{4C2AE443-08E0-45F4-B73B-B95E5D2AE712}" type="pres">
      <dgm:prSet presAssocID="{9DAD169B-63C1-415B-AF6E-81B338215EE2}" presName="vertTwo" presStyleCnt="0"/>
      <dgm:spPr/>
    </dgm:pt>
    <dgm:pt modelId="{9D9D6EC4-628D-4FA9-8F26-736EDFFD25BA}" type="pres">
      <dgm:prSet presAssocID="{9DAD169B-63C1-415B-AF6E-81B338215EE2}" presName="txTwo" presStyleLbl="node2" presStyleIdx="1" presStyleCnt="2" custLinFactX="-100000" custLinFactNeighborX="-112636" custLinFactNeighborY="-44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C81EFD-EAE0-4C49-8D2A-2A913735571F}" type="pres">
      <dgm:prSet presAssocID="{9DAD169B-63C1-415B-AF6E-81B338215EE2}" presName="parTransTwo" presStyleCnt="0"/>
      <dgm:spPr/>
    </dgm:pt>
    <dgm:pt modelId="{F34D23EC-1CDF-48D8-A35C-84AE34C2BA7D}" type="pres">
      <dgm:prSet presAssocID="{9DAD169B-63C1-415B-AF6E-81B338215EE2}" presName="horzTwo" presStyleCnt="0"/>
      <dgm:spPr/>
    </dgm:pt>
    <dgm:pt modelId="{CA7373A3-4371-4136-A115-560D494068A4}" type="pres">
      <dgm:prSet presAssocID="{2A52E589-D072-4B6D-9988-7404C8B5700D}" presName="vertThree" presStyleCnt="0"/>
      <dgm:spPr/>
    </dgm:pt>
    <dgm:pt modelId="{1A11A68A-B038-493F-AE95-3396B776B1FD}" type="pres">
      <dgm:prSet presAssocID="{2A52E589-D072-4B6D-9988-7404C8B5700D}" presName="txThree" presStyleLbl="node3" presStyleIdx="2" presStyleCnt="3" custLinFactNeighborX="-3791" custLinFactNeighborY="-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CC6E44-116C-4CA5-9765-CBAE7BBB1C20}" type="pres">
      <dgm:prSet presAssocID="{2A52E589-D072-4B6D-9988-7404C8B5700D}" presName="horzThree" presStyleCnt="0"/>
      <dgm:spPr/>
    </dgm:pt>
  </dgm:ptLst>
  <dgm:cxnLst>
    <dgm:cxn modelId="{5A5EE5C9-6595-4479-B95D-29FD15FB2EE3}" type="presOf" srcId="{2A52E589-D072-4B6D-9988-7404C8B5700D}" destId="{1A11A68A-B038-493F-AE95-3396B776B1FD}" srcOrd="0" destOrd="0" presId="urn:microsoft.com/office/officeart/2005/8/layout/hierarchy4"/>
    <dgm:cxn modelId="{58C9A0E6-3E08-4617-8BB6-BE956D434931}" srcId="{8EEC578A-15AB-456D-A43B-210EB7301C5F}" destId="{C822FAC8-6086-484F-8B8F-90DB900F8D65}" srcOrd="0" destOrd="0" parTransId="{24386BCA-ED54-4BAE-8643-46A399E67E29}" sibTransId="{E013582F-A148-4E9D-B1B9-388E6D5BCAB3}"/>
    <dgm:cxn modelId="{227471D9-6ED1-4067-A881-6FCBFFAB041F}" srcId="{B68E7233-6951-45AE-983B-33210D10EE55}" destId="{B38E1811-2D01-40DC-9FC4-F03AD767431B}" srcOrd="0" destOrd="0" parTransId="{1D21B43D-603E-4825-9784-D403038F951E}" sibTransId="{97B7EEFC-2CD7-4621-B900-12C79526054F}"/>
    <dgm:cxn modelId="{E19EC16A-27D4-4FF0-B475-6EE4836556FE}" srcId="{C822FAC8-6086-484F-8B8F-90DB900F8D65}" destId="{B68E7233-6951-45AE-983B-33210D10EE55}" srcOrd="0" destOrd="0" parTransId="{68C98EA8-24D2-4722-AC82-D52A66BF76D5}" sibTransId="{C2A15708-9490-4F19-BEA5-7328A90A6D2C}"/>
    <dgm:cxn modelId="{191C1439-D0B0-407D-8747-307D6F6A7940}" type="presOf" srcId="{8EEC578A-15AB-456D-A43B-210EB7301C5F}" destId="{C46E97FD-F84F-4252-ACC5-511329566B44}" srcOrd="0" destOrd="0" presId="urn:microsoft.com/office/officeart/2005/8/layout/hierarchy4"/>
    <dgm:cxn modelId="{11FD4534-3A8E-4139-8683-54616B3DD025}" type="presOf" srcId="{B38E1811-2D01-40DC-9FC4-F03AD767431B}" destId="{4E911107-ABBF-4D59-A709-1313AAEA98BF}" srcOrd="0" destOrd="0" presId="urn:microsoft.com/office/officeart/2005/8/layout/hierarchy4"/>
    <dgm:cxn modelId="{C6E7EB23-381E-4DF3-B37B-A711B3731490}" srcId="{B68E7233-6951-45AE-983B-33210D10EE55}" destId="{CCD248C3-8CF7-468E-93FF-7F2D49017CA1}" srcOrd="1" destOrd="0" parTransId="{4E27AD19-BE56-49E5-9446-CCA3F9FBF13A}" sibTransId="{E4EA21AB-50F4-4B9B-9AAD-D2B5ED4A2E05}"/>
    <dgm:cxn modelId="{C04A1EA2-9EA5-45E9-B4EB-572CA0D84D6B}" type="presOf" srcId="{B68E7233-6951-45AE-983B-33210D10EE55}" destId="{2E1AB34A-0C36-4E11-B1A3-DD69607A1FC8}" srcOrd="0" destOrd="0" presId="urn:microsoft.com/office/officeart/2005/8/layout/hierarchy4"/>
    <dgm:cxn modelId="{5DA09450-5B66-4CFD-AA25-50183B70656A}" srcId="{C822FAC8-6086-484F-8B8F-90DB900F8D65}" destId="{9DAD169B-63C1-415B-AF6E-81B338215EE2}" srcOrd="1" destOrd="0" parTransId="{87FADDA3-5A08-499D-A8C0-7B4782381584}" sibTransId="{277F01C1-8436-41E0-BD13-4D030C730518}"/>
    <dgm:cxn modelId="{0022DC9C-3EFE-49A9-B4E7-48C68F854463}" type="presOf" srcId="{9DAD169B-63C1-415B-AF6E-81B338215EE2}" destId="{9D9D6EC4-628D-4FA9-8F26-736EDFFD25BA}" srcOrd="0" destOrd="0" presId="urn:microsoft.com/office/officeart/2005/8/layout/hierarchy4"/>
    <dgm:cxn modelId="{62AC49B5-7B8A-49F3-869D-B74BE55D2ACC}" srcId="{9DAD169B-63C1-415B-AF6E-81B338215EE2}" destId="{2A52E589-D072-4B6D-9988-7404C8B5700D}" srcOrd="0" destOrd="0" parTransId="{E697C90D-4BA9-48B7-BAA5-B70AFE54DFF1}" sibTransId="{827581B8-B7B1-4233-AE6D-B50C297B8A21}"/>
    <dgm:cxn modelId="{1F0ABAAF-2ED4-47A3-8D22-0FFE6B70888F}" type="presOf" srcId="{C822FAC8-6086-484F-8B8F-90DB900F8D65}" destId="{AB9F642D-5D36-48EE-B8FF-676D4188E305}" srcOrd="0" destOrd="0" presId="urn:microsoft.com/office/officeart/2005/8/layout/hierarchy4"/>
    <dgm:cxn modelId="{F66C5C78-439A-4768-AEB3-CA8EE392DF6B}" type="presOf" srcId="{CCD248C3-8CF7-468E-93FF-7F2D49017CA1}" destId="{A16BEBBC-0404-413A-A882-4A84EC4F97DD}" srcOrd="0" destOrd="0" presId="urn:microsoft.com/office/officeart/2005/8/layout/hierarchy4"/>
    <dgm:cxn modelId="{13AD146B-D308-48E7-A244-BEAA5A27975F}" type="presParOf" srcId="{C46E97FD-F84F-4252-ACC5-511329566B44}" destId="{A8E19618-335E-4E96-9192-3CAF02C15AAC}" srcOrd="0" destOrd="0" presId="urn:microsoft.com/office/officeart/2005/8/layout/hierarchy4"/>
    <dgm:cxn modelId="{D34C35E5-8EEC-4600-ADC0-0B5320B1DB21}" type="presParOf" srcId="{A8E19618-335E-4E96-9192-3CAF02C15AAC}" destId="{AB9F642D-5D36-48EE-B8FF-676D4188E305}" srcOrd="0" destOrd="0" presId="urn:microsoft.com/office/officeart/2005/8/layout/hierarchy4"/>
    <dgm:cxn modelId="{BB551778-704F-4E9E-BA69-AED82AFCA4F3}" type="presParOf" srcId="{A8E19618-335E-4E96-9192-3CAF02C15AAC}" destId="{A5B53951-37AC-4BFF-A174-CE2C92FF6F8F}" srcOrd="1" destOrd="0" presId="urn:microsoft.com/office/officeart/2005/8/layout/hierarchy4"/>
    <dgm:cxn modelId="{F7C2A858-A98D-42D5-9DBD-DF8BC69C5E2D}" type="presParOf" srcId="{A8E19618-335E-4E96-9192-3CAF02C15AAC}" destId="{605724ED-408B-4162-9B89-9FD6F7D76316}" srcOrd="2" destOrd="0" presId="urn:microsoft.com/office/officeart/2005/8/layout/hierarchy4"/>
    <dgm:cxn modelId="{E4224AF1-9063-4FDA-B38F-7777EFFD19C2}" type="presParOf" srcId="{605724ED-408B-4162-9B89-9FD6F7D76316}" destId="{39487FA6-F381-411F-8B1A-5EB49AE09A08}" srcOrd="0" destOrd="0" presId="urn:microsoft.com/office/officeart/2005/8/layout/hierarchy4"/>
    <dgm:cxn modelId="{16188F72-CF74-4152-B937-6BFCD0F4CBBB}" type="presParOf" srcId="{39487FA6-F381-411F-8B1A-5EB49AE09A08}" destId="{2E1AB34A-0C36-4E11-B1A3-DD69607A1FC8}" srcOrd="0" destOrd="0" presId="urn:microsoft.com/office/officeart/2005/8/layout/hierarchy4"/>
    <dgm:cxn modelId="{71EC1456-C3D8-4B29-B113-6BD3782A76FF}" type="presParOf" srcId="{39487FA6-F381-411F-8B1A-5EB49AE09A08}" destId="{EEBD5D7C-86B4-4DE7-9A66-F4B965281A2C}" srcOrd="1" destOrd="0" presId="urn:microsoft.com/office/officeart/2005/8/layout/hierarchy4"/>
    <dgm:cxn modelId="{5F22FD9D-ACDB-41EE-8105-FF9B15257276}" type="presParOf" srcId="{39487FA6-F381-411F-8B1A-5EB49AE09A08}" destId="{162B9086-1D64-4DF6-9300-D1920D95F0CF}" srcOrd="2" destOrd="0" presId="urn:microsoft.com/office/officeart/2005/8/layout/hierarchy4"/>
    <dgm:cxn modelId="{8A8CD73A-BF73-4C39-8809-548783E68F54}" type="presParOf" srcId="{162B9086-1D64-4DF6-9300-D1920D95F0CF}" destId="{D5FBFFC9-29CD-4F69-92DA-820457A224AD}" srcOrd="0" destOrd="0" presId="urn:microsoft.com/office/officeart/2005/8/layout/hierarchy4"/>
    <dgm:cxn modelId="{E34DA900-741A-4EAA-A406-8C1731235BB9}" type="presParOf" srcId="{D5FBFFC9-29CD-4F69-92DA-820457A224AD}" destId="{4E911107-ABBF-4D59-A709-1313AAEA98BF}" srcOrd="0" destOrd="0" presId="urn:microsoft.com/office/officeart/2005/8/layout/hierarchy4"/>
    <dgm:cxn modelId="{51B802B0-1025-4E2B-9716-9D4652CDF3AE}" type="presParOf" srcId="{D5FBFFC9-29CD-4F69-92DA-820457A224AD}" destId="{349C21D2-10FE-4F0F-B002-6586D44C1C1B}" srcOrd="1" destOrd="0" presId="urn:microsoft.com/office/officeart/2005/8/layout/hierarchy4"/>
    <dgm:cxn modelId="{42330FDA-3E38-4273-AAB4-A4C4507D36BB}" type="presParOf" srcId="{162B9086-1D64-4DF6-9300-D1920D95F0CF}" destId="{B14880AE-D872-4E93-9B78-AFF8F1F54962}" srcOrd="1" destOrd="0" presId="urn:microsoft.com/office/officeart/2005/8/layout/hierarchy4"/>
    <dgm:cxn modelId="{748FD4C3-EC3C-4A9B-B991-708723B3D788}" type="presParOf" srcId="{162B9086-1D64-4DF6-9300-D1920D95F0CF}" destId="{ADC3478A-3D85-4CDC-9EC8-D2762CB2D124}" srcOrd="2" destOrd="0" presId="urn:microsoft.com/office/officeart/2005/8/layout/hierarchy4"/>
    <dgm:cxn modelId="{891AC80F-0B1B-4170-8B2B-5DCD000AB184}" type="presParOf" srcId="{ADC3478A-3D85-4CDC-9EC8-D2762CB2D124}" destId="{A16BEBBC-0404-413A-A882-4A84EC4F97DD}" srcOrd="0" destOrd="0" presId="urn:microsoft.com/office/officeart/2005/8/layout/hierarchy4"/>
    <dgm:cxn modelId="{43900F8C-84B7-40B7-9BC3-0A85763BDF6D}" type="presParOf" srcId="{ADC3478A-3D85-4CDC-9EC8-D2762CB2D124}" destId="{B5E21C1C-8ECA-4F20-AB28-444EAF3A3F28}" srcOrd="1" destOrd="0" presId="urn:microsoft.com/office/officeart/2005/8/layout/hierarchy4"/>
    <dgm:cxn modelId="{A0AB52F1-E9C6-4701-99E9-9C200A6C3D3A}" type="presParOf" srcId="{605724ED-408B-4162-9B89-9FD6F7D76316}" destId="{2DEA957C-C472-49F5-B006-6E0D804CDC24}" srcOrd="1" destOrd="0" presId="urn:microsoft.com/office/officeart/2005/8/layout/hierarchy4"/>
    <dgm:cxn modelId="{77426C78-9019-490F-8FC9-17ECBC84B05A}" type="presParOf" srcId="{605724ED-408B-4162-9B89-9FD6F7D76316}" destId="{4C2AE443-08E0-45F4-B73B-B95E5D2AE712}" srcOrd="2" destOrd="0" presId="urn:microsoft.com/office/officeart/2005/8/layout/hierarchy4"/>
    <dgm:cxn modelId="{DD67FEBF-2BAA-4341-BA0C-DF584BF9AAFB}" type="presParOf" srcId="{4C2AE443-08E0-45F4-B73B-B95E5D2AE712}" destId="{9D9D6EC4-628D-4FA9-8F26-736EDFFD25BA}" srcOrd="0" destOrd="0" presId="urn:microsoft.com/office/officeart/2005/8/layout/hierarchy4"/>
    <dgm:cxn modelId="{E495550B-FCC6-44EF-B9B6-FE55555A540C}" type="presParOf" srcId="{4C2AE443-08E0-45F4-B73B-B95E5D2AE712}" destId="{C6C81EFD-EAE0-4C49-8D2A-2A913735571F}" srcOrd="1" destOrd="0" presId="urn:microsoft.com/office/officeart/2005/8/layout/hierarchy4"/>
    <dgm:cxn modelId="{1ACB063B-321A-4044-8D2B-6C86A5B4228B}" type="presParOf" srcId="{4C2AE443-08E0-45F4-B73B-B95E5D2AE712}" destId="{F34D23EC-1CDF-48D8-A35C-84AE34C2BA7D}" srcOrd="2" destOrd="0" presId="urn:microsoft.com/office/officeart/2005/8/layout/hierarchy4"/>
    <dgm:cxn modelId="{9778B845-255D-4921-A018-F898F88FD608}" type="presParOf" srcId="{F34D23EC-1CDF-48D8-A35C-84AE34C2BA7D}" destId="{CA7373A3-4371-4136-A115-560D494068A4}" srcOrd="0" destOrd="0" presId="urn:microsoft.com/office/officeart/2005/8/layout/hierarchy4"/>
    <dgm:cxn modelId="{1BACA1C9-AFFE-4CA7-96D4-B0287097BEFF}" type="presParOf" srcId="{CA7373A3-4371-4136-A115-560D494068A4}" destId="{1A11A68A-B038-493F-AE95-3396B776B1FD}" srcOrd="0" destOrd="0" presId="urn:microsoft.com/office/officeart/2005/8/layout/hierarchy4"/>
    <dgm:cxn modelId="{5F8B5D2F-125A-4F2D-AD21-896BCA50E7E1}" type="presParOf" srcId="{CA7373A3-4371-4136-A115-560D494068A4}" destId="{00CC6E44-116C-4CA5-9765-CBAE7BBB1C20}" srcOrd="1" destOrd="0" presId="urn:microsoft.com/office/officeart/2005/8/layout/hierarchy4"/>
  </dgm:cxnLst>
  <dgm:bg>
    <a:gradFill flip="none" rotWithShape="1">
      <a:gsLst>
        <a:gs pos="0">
          <a:schemeClr val="bg2">
            <a:shade val="30000"/>
            <a:satMod val="115000"/>
          </a:schemeClr>
        </a:gs>
        <a:gs pos="50000">
          <a:schemeClr val="bg2">
            <a:shade val="67500"/>
            <a:satMod val="115000"/>
          </a:schemeClr>
        </a:gs>
        <a:gs pos="100000">
          <a:schemeClr val="bg2">
            <a:shade val="100000"/>
            <a:satMod val="115000"/>
          </a:schemeClr>
        </a:gs>
      </a:gsLst>
      <a:lin ang="18900000" scaled="1"/>
      <a:tileRect/>
    </a:gradFill>
  </dgm:bg>
  <dgm:whole>
    <a:ln w="38100" cap="rnd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6350C-8575-422D-9890-DA394AE580BA}" type="doc">
      <dgm:prSet loTypeId="urn:microsoft.com/office/officeart/2005/8/layout/arrow6" loCatId="relationship" qsTypeId="urn:microsoft.com/office/officeart/2005/8/quickstyle/simple1#5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60ED2043-B1B5-4A53-B98E-F2FC4E2A80CE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-313,7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C3FD0-D48D-44B3-80BB-09E69AAD1240}" type="parTrans" cxnId="{B8C53353-9CB3-4B5B-8DCA-1A638A6D36C5}">
      <dgm:prSet/>
      <dgm:spPr/>
      <dgm:t>
        <a:bodyPr/>
        <a:lstStyle/>
        <a:p>
          <a:endParaRPr lang="ru-RU"/>
        </a:p>
      </dgm:t>
    </dgm:pt>
    <dgm:pt modelId="{1DE4E3C6-C394-4746-8F42-D019C9BFB8DE}" type="sibTrans" cxnId="{B8C53353-9CB3-4B5B-8DCA-1A638A6D36C5}">
      <dgm:prSet/>
      <dgm:spPr/>
      <dgm:t>
        <a:bodyPr/>
        <a:lstStyle/>
        <a:p>
          <a:endParaRPr lang="ru-RU"/>
        </a:p>
      </dgm:t>
    </dgm:pt>
    <dgm:pt modelId="{24B45542-6C96-449E-97D7-B5766432580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99,9%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3A5AF-BD94-4CCB-AB39-3E34C5C11FC4}" type="parTrans" cxnId="{081DA98E-1B5B-4D9B-815C-56C891A8961A}">
      <dgm:prSet/>
      <dgm:spPr/>
      <dgm:t>
        <a:bodyPr/>
        <a:lstStyle/>
        <a:p>
          <a:endParaRPr lang="ru-RU"/>
        </a:p>
      </dgm:t>
    </dgm:pt>
    <dgm:pt modelId="{BE44D720-75C7-4D44-B990-5457715FEABC}" type="sibTrans" cxnId="{081DA98E-1B5B-4D9B-815C-56C891A8961A}">
      <dgm:prSet/>
      <dgm:spPr/>
      <dgm:t>
        <a:bodyPr/>
        <a:lstStyle/>
        <a:p>
          <a:endParaRPr lang="ru-RU"/>
        </a:p>
      </dgm:t>
    </dgm:pt>
    <dgm:pt modelId="{A74435B9-464B-4AD4-B809-0845F8BF8642}" type="pres">
      <dgm:prSet presAssocID="{D1F6350C-8575-422D-9890-DA394AE580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27FA8-596E-4695-953B-6AF1589D1B62}" type="pres">
      <dgm:prSet presAssocID="{D1F6350C-8575-422D-9890-DA394AE580BA}" presName="ribbon" presStyleLbl="node1" presStyleIdx="0" presStyleCnt="1" custLinFactY="9583" custLinFactNeighborX="2893" custLinFactNeighborY="100000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A988ABD-4FAD-48B4-83CC-97B60618A99C}" type="pres">
      <dgm:prSet presAssocID="{D1F6350C-8575-422D-9890-DA394AE580BA}" presName="leftArrowText" presStyleLbl="node1" presStyleIdx="0" presStyleCnt="1" custScaleX="138417" custLinFactY="27228" custLinFactNeighborX="-117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7409-7B42-4183-91EB-FD1A10982B67}" type="pres">
      <dgm:prSet presAssocID="{D1F6350C-8575-422D-9890-DA394AE580BA}" presName="rightArrowText" presStyleLbl="node1" presStyleIdx="0" presStyleCnt="1" custLinFactY="24137" custLinFactNeighborX="13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3328F-8587-45AE-A915-84C5A29F85E2}" type="presOf" srcId="{24B45542-6C96-449E-97D7-B57664325800}" destId="{054D7409-7B42-4183-91EB-FD1A10982B67}" srcOrd="0" destOrd="0" presId="urn:microsoft.com/office/officeart/2005/8/layout/arrow6"/>
    <dgm:cxn modelId="{081DA98E-1B5B-4D9B-815C-56C891A8961A}" srcId="{D1F6350C-8575-422D-9890-DA394AE580BA}" destId="{24B45542-6C96-449E-97D7-B57664325800}" srcOrd="1" destOrd="0" parTransId="{30C3A5AF-BD94-4CCB-AB39-3E34C5C11FC4}" sibTransId="{BE44D720-75C7-4D44-B990-5457715FEABC}"/>
    <dgm:cxn modelId="{5187ED5A-444B-4918-8902-BB7B77A3ABE4}" type="presOf" srcId="{60ED2043-B1B5-4A53-B98E-F2FC4E2A80CE}" destId="{1A988ABD-4FAD-48B4-83CC-97B60618A99C}" srcOrd="0" destOrd="0" presId="urn:microsoft.com/office/officeart/2005/8/layout/arrow6"/>
    <dgm:cxn modelId="{B8C53353-9CB3-4B5B-8DCA-1A638A6D36C5}" srcId="{D1F6350C-8575-422D-9890-DA394AE580BA}" destId="{60ED2043-B1B5-4A53-B98E-F2FC4E2A80CE}" srcOrd="0" destOrd="0" parTransId="{748C3FD0-D48D-44B3-80BB-09E69AAD1240}" sibTransId="{1DE4E3C6-C394-4746-8F42-D019C9BFB8DE}"/>
    <dgm:cxn modelId="{E928920B-70FE-483D-ADA5-AF444A21C947}" type="presOf" srcId="{D1F6350C-8575-422D-9890-DA394AE580BA}" destId="{A74435B9-464B-4AD4-B809-0845F8BF8642}" srcOrd="0" destOrd="0" presId="urn:microsoft.com/office/officeart/2005/8/layout/arrow6"/>
    <dgm:cxn modelId="{5B745036-5A2B-4AAB-82B5-4EEF61B493CB}" type="presParOf" srcId="{A74435B9-464B-4AD4-B809-0845F8BF8642}" destId="{70027FA8-596E-4695-953B-6AF1589D1B62}" srcOrd="0" destOrd="0" presId="urn:microsoft.com/office/officeart/2005/8/layout/arrow6"/>
    <dgm:cxn modelId="{08FD6F46-EC6C-4DC6-9F08-838C842CD4C4}" type="presParOf" srcId="{A74435B9-464B-4AD4-B809-0845F8BF8642}" destId="{1A988ABD-4FAD-48B4-83CC-97B60618A99C}" srcOrd="1" destOrd="0" presId="urn:microsoft.com/office/officeart/2005/8/layout/arrow6"/>
    <dgm:cxn modelId="{142F7294-436F-47C4-894A-872B37676E4E}" type="presParOf" srcId="{A74435B9-464B-4AD4-B809-0845F8BF8642}" destId="{054D7409-7B42-4183-91EB-FD1A10982B6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F6350C-8575-422D-9890-DA394AE580BA}" type="doc">
      <dgm:prSet loTypeId="urn:microsoft.com/office/officeart/2005/8/layout/arrow6" loCatId="relationship" qsTypeId="urn:microsoft.com/office/officeart/2005/8/quickstyle/simple1#4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60ED2043-B1B5-4A53-B98E-F2FC4E2A80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+17 538,8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C3FD0-D48D-44B3-80BB-09E69AAD1240}" type="parTrans" cxnId="{B8C53353-9CB3-4B5B-8DCA-1A638A6D36C5}">
      <dgm:prSet/>
      <dgm:spPr/>
      <dgm:t>
        <a:bodyPr/>
        <a:lstStyle/>
        <a:p>
          <a:endParaRPr lang="ru-RU"/>
        </a:p>
      </dgm:t>
    </dgm:pt>
    <dgm:pt modelId="{1DE4E3C6-C394-4746-8F42-D019C9BFB8DE}" type="sibTrans" cxnId="{B8C53353-9CB3-4B5B-8DCA-1A638A6D36C5}">
      <dgm:prSet/>
      <dgm:spPr/>
      <dgm:t>
        <a:bodyPr/>
        <a:lstStyle/>
        <a:p>
          <a:endParaRPr lang="ru-RU"/>
        </a:p>
      </dgm:t>
    </dgm:pt>
    <dgm:pt modelId="{24B45542-6C96-449E-97D7-B57664325800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104,1%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3A5AF-BD94-4CCB-AB39-3E34C5C11FC4}" type="parTrans" cxnId="{081DA98E-1B5B-4D9B-815C-56C891A8961A}">
      <dgm:prSet/>
      <dgm:spPr/>
      <dgm:t>
        <a:bodyPr/>
        <a:lstStyle/>
        <a:p>
          <a:endParaRPr lang="ru-RU"/>
        </a:p>
      </dgm:t>
    </dgm:pt>
    <dgm:pt modelId="{BE44D720-75C7-4D44-B990-5457715FEABC}" type="sibTrans" cxnId="{081DA98E-1B5B-4D9B-815C-56C891A8961A}">
      <dgm:prSet/>
      <dgm:spPr/>
      <dgm:t>
        <a:bodyPr/>
        <a:lstStyle/>
        <a:p>
          <a:endParaRPr lang="ru-RU"/>
        </a:p>
      </dgm:t>
    </dgm:pt>
    <dgm:pt modelId="{A74435B9-464B-4AD4-B809-0845F8BF8642}" type="pres">
      <dgm:prSet presAssocID="{D1F6350C-8575-422D-9890-DA394AE580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27FA8-596E-4695-953B-6AF1589D1B62}" type="pres">
      <dgm:prSet presAssocID="{D1F6350C-8575-422D-9890-DA394AE580BA}" presName="ribbon" presStyleLbl="node1" presStyleIdx="0" presStyleCnt="1" custScaleY="102430" custLinFactNeighborY="-35243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A988ABD-4FAD-48B4-83CC-97B60618A99C}" type="pres">
      <dgm:prSet presAssocID="{D1F6350C-8575-422D-9890-DA394AE580BA}" presName="leftArrowText" presStyleLbl="node1" presStyleIdx="0" presStyleCnt="1" custScaleX="170792" custScaleY="111220" custLinFactNeighborX="-2054" custLinFactNeighborY="-7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7409-7B42-4183-91EB-FD1A10982B67}" type="pres">
      <dgm:prSet presAssocID="{D1F6350C-8575-422D-9890-DA394AE580BA}" presName="rightArrowText" presStyleLbl="node1" presStyleIdx="0" presStyleCnt="1" custScaleY="82025" custLinFactNeighborX="-4821" custLinFactNeighborY="-71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4315D-1394-4473-AB64-4A48D8DC6BAB}" type="presOf" srcId="{60ED2043-B1B5-4A53-B98E-F2FC4E2A80CE}" destId="{1A988ABD-4FAD-48B4-83CC-97B60618A99C}" srcOrd="0" destOrd="0" presId="urn:microsoft.com/office/officeart/2005/8/layout/arrow6"/>
    <dgm:cxn modelId="{081DA98E-1B5B-4D9B-815C-56C891A8961A}" srcId="{D1F6350C-8575-422D-9890-DA394AE580BA}" destId="{24B45542-6C96-449E-97D7-B57664325800}" srcOrd="1" destOrd="0" parTransId="{30C3A5AF-BD94-4CCB-AB39-3E34C5C11FC4}" sibTransId="{BE44D720-75C7-4D44-B990-5457715FEABC}"/>
    <dgm:cxn modelId="{9FB5A750-38CB-4C0F-B3B9-F9218218BDA8}" type="presOf" srcId="{24B45542-6C96-449E-97D7-B57664325800}" destId="{054D7409-7B42-4183-91EB-FD1A10982B67}" srcOrd="0" destOrd="0" presId="urn:microsoft.com/office/officeart/2005/8/layout/arrow6"/>
    <dgm:cxn modelId="{F82A4114-6AC0-497A-8035-F0C443E15F01}" type="presOf" srcId="{D1F6350C-8575-422D-9890-DA394AE580BA}" destId="{A74435B9-464B-4AD4-B809-0845F8BF8642}" srcOrd="0" destOrd="0" presId="urn:microsoft.com/office/officeart/2005/8/layout/arrow6"/>
    <dgm:cxn modelId="{B8C53353-9CB3-4B5B-8DCA-1A638A6D36C5}" srcId="{D1F6350C-8575-422D-9890-DA394AE580BA}" destId="{60ED2043-B1B5-4A53-B98E-F2FC4E2A80CE}" srcOrd="0" destOrd="0" parTransId="{748C3FD0-D48D-44B3-80BB-09E69AAD1240}" sibTransId="{1DE4E3C6-C394-4746-8F42-D019C9BFB8DE}"/>
    <dgm:cxn modelId="{72666AAA-103F-4C7F-862F-F6AC6D86A3E3}" type="presParOf" srcId="{A74435B9-464B-4AD4-B809-0845F8BF8642}" destId="{70027FA8-596E-4695-953B-6AF1589D1B62}" srcOrd="0" destOrd="0" presId="urn:microsoft.com/office/officeart/2005/8/layout/arrow6"/>
    <dgm:cxn modelId="{14528482-6367-4F95-9619-05599449D976}" type="presParOf" srcId="{A74435B9-464B-4AD4-B809-0845F8BF8642}" destId="{1A988ABD-4FAD-48B4-83CC-97B60618A99C}" srcOrd="1" destOrd="0" presId="urn:microsoft.com/office/officeart/2005/8/layout/arrow6"/>
    <dgm:cxn modelId="{99A2D085-8073-4EEB-960A-626B6BD2C231}" type="presParOf" srcId="{A74435B9-464B-4AD4-B809-0845F8BF8642}" destId="{054D7409-7B42-4183-91EB-FD1A10982B6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A82CF-806C-494B-92F3-66CF0AC28A87}" type="doc">
      <dgm:prSet loTypeId="urn:microsoft.com/office/officeart/2005/8/layout/balance1" loCatId="relationship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F3B2FB5C-4529-43D1-9F2A-93673217CFBF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A3905-571D-4106-93B1-97E59A15BCA9}" type="parTrans" cxnId="{F84A485D-879E-49CE-8020-457C26597BCF}">
      <dgm:prSet/>
      <dgm:spPr/>
      <dgm:t>
        <a:bodyPr/>
        <a:lstStyle/>
        <a:p>
          <a:endParaRPr lang="ru-RU"/>
        </a:p>
      </dgm:t>
    </dgm:pt>
    <dgm:pt modelId="{C26E6751-E120-4CA4-9312-EBA94F0776BC}" type="sibTrans" cxnId="{F84A485D-879E-49CE-8020-457C26597BCF}">
      <dgm:prSet/>
      <dgm:spPr/>
      <dgm:t>
        <a:bodyPr/>
        <a:lstStyle/>
        <a:p>
          <a:endParaRPr lang="ru-RU"/>
        </a:p>
      </dgm:t>
    </dgm:pt>
    <dgm:pt modelId="{6DA515B5-46EE-4A46-8507-017148725814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531F8-FCE5-4CD0-8346-BA4E89814438}" type="parTrans" cxnId="{18344154-FBB1-4750-901F-94FFA222BCF4}">
      <dgm:prSet/>
      <dgm:spPr/>
      <dgm:t>
        <a:bodyPr/>
        <a:lstStyle/>
        <a:p>
          <a:endParaRPr lang="ru-RU"/>
        </a:p>
      </dgm:t>
    </dgm:pt>
    <dgm:pt modelId="{87EE7FCB-C8A7-436F-A6A6-2433C99E2564}" type="sibTrans" cxnId="{18344154-FBB1-4750-901F-94FFA222BCF4}">
      <dgm:prSet/>
      <dgm:spPr/>
      <dgm:t>
        <a:bodyPr/>
        <a:lstStyle/>
        <a:p>
          <a:endParaRPr lang="ru-RU"/>
        </a:p>
      </dgm:t>
    </dgm:pt>
    <dgm:pt modelId="{A53D472D-41C7-453D-920D-7F74809729B7}">
      <dgm:prSet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447 261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F51A1-43DB-43C6-A80E-4A25186141DC}" type="parTrans" cxnId="{13D2EF00-8426-465C-A7D5-4D2165AE36E8}">
      <dgm:prSet/>
      <dgm:spPr/>
      <dgm:t>
        <a:bodyPr/>
        <a:lstStyle/>
        <a:p>
          <a:endParaRPr lang="ru-RU"/>
        </a:p>
      </dgm:t>
    </dgm:pt>
    <dgm:pt modelId="{1ECB80F6-3984-481D-9C25-EE2EFDE78917}" type="sibTrans" cxnId="{13D2EF00-8426-465C-A7D5-4D2165AE36E8}">
      <dgm:prSet/>
      <dgm:spPr/>
      <dgm:t>
        <a:bodyPr/>
        <a:lstStyle/>
        <a:p>
          <a:endParaRPr lang="ru-RU"/>
        </a:p>
      </dgm:t>
    </dgm:pt>
    <dgm:pt modelId="{46D42D18-E145-44D3-A331-13049FD0FB40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445 853,6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baseline="0" dirty="0"/>
        </a:p>
      </dgm:t>
    </dgm:pt>
    <dgm:pt modelId="{3975E43B-508B-4C2B-B945-0615286C403F}" type="parTrans" cxnId="{688E192A-8E98-4030-97F4-5F465764BE39}">
      <dgm:prSet/>
      <dgm:spPr/>
      <dgm:t>
        <a:bodyPr/>
        <a:lstStyle/>
        <a:p>
          <a:endParaRPr lang="ru-RU"/>
        </a:p>
      </dgm:t>
    </dgm:pt>
    <dgm:pt modelId="{19A3625F-6D59-4B52-AE82-915DCFE08881}" type="sibTrans" cxnId="{688E192A-8E98-4030-97F4-5F465764BE39}">
      <dgm:prSet/>
      <dgm:spPr/>
      <dgm:t>
        <a:bodyPr/>
        <a:lstStyle/>
        <a:p>
          <a:endParaRPr lang="ru-RU"/>
        </a:p>
      </dgm:t>
    </dgm:pt>
    <dgm:pt modelId="{6E20609A-70EA-4965-AD63-D0CC7B1910AD}">
      <dgm:prSet/>
      <dgm:spPr>
        <a:noFill/>
      </dgm:spPr>
      <dgm:t>
        <a:bodyPr/>
        <a:lstStyle/>
        <a:p>
          <a:endParaRPr lang="ru-RU" dirty="0"/>
        </a:p>
      </dgm:t>
    </dgm:pt>
    <dgm:pt modelId="{62CE5ABA-BAF0-4CC3-B822-D3530ECF8439}" type="parTrans" cxnId="{107793AF-4C50-4934-AD65-C1660810B871}">
      <dgm:prSet/>
      <dgm:spPr/>
      <dgm:t>
        <a:bodyPr/>
        <a:lstStyle/>
        <a:p>
          <a:endParaRPr lang="ru-RU"/>
        </a:p>
      </dgm:t>
    </dgm:pt>
    <dgm:pt modelId="{92714DED-FD2D-485C-9BD4-B0C297989D48}" type="sibTrans" cxnId="{107793AF-4C50-4934-AD65-C1660810B871}">
      <dgm:prSet/>
      <dgm:spPr/>
      <dgm:t>
        <a:bodyPr/>
        <a:lstStyle/>
        <a:p>
          <a:endParaRPr lang="ru-RU"/>
        </a:p>
      </dgm:t>
    </dgm:pt>
    <dgm:pt modelId="{362370CA-83BE-4FB4-9056-B90186E89BF8}" type="pres">
      <dgm:prSet presAssocID="{00DA82CF-806C-494B-92F3-66CF0AC28A8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32743-8A49-4ACD-8AC1-0D9F93A8BBFF}" type="pres">
      <dgm:prSet presAssocID="{00DA82CF-806C-494B-92F3-66CF0AC28A87}" presName="dummyMaxCanvas" presStyleCnt="0"/>
      <dgm:spPr/>
    </dgm:pt>
    <dgm:pt modelId="{6226F4AB-8D82-4FAB-B4C3-3769FFF77121}" type="pres">
      <dgm:prSet presAssocID="{00DA82CF-806C-494B-92F3-66CF0AC28A87}" presName="parentComposite" presStyleCnt="0"/>
      <dgm:spPr/>
    </dgm:pt>
    <dgm:pt modelId="{A02E1A75-CB9B-4F7E-9BF6-03757A836FCD}" type="pres">
      <dgm:prSet presAssocID="{00DA82CF-806C-494B-92F3-66CF0AC28A87}" presName="parent1" presStyleLbl="alignAccFollowNode1" presStyleIdx="0" presStyleCnt="4" custLinFactY="10711" custLinFactNeighborX="731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AB2B57BB-CF0D-4C21-81B2-44D57DF39F43}" type="pres">
      <dgm:prSet presAssocID="{00DA82CF-806C-494B-92F3-66CF0AC28A87}" presName="parent2" presStyleLbl="alignAccFollowNode1" presStyleIdx="1" presStyleCnt="4" custLinFactY="10711" custLinFactNeighborX="4294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70B8B7C5-31A4-4853-9494-BCD63AC83E8A}" type="pres">
      <dgm:prSet presAssocID="{00DA82CF-806C-494B-92F3-66CF0AC28A87}" presName="childrenComposite" presStyleCnt="0"/>
      <dgm:spPr/>
    </dgm:pt>
    <dgm:pt modelId="{2DE1F273-CE10-46AD-948A-31585EA0F598}" type="pres">
      <dgm:prSet presAssocID="{00DA82CF-806C-494B-92F3-66CF0AC28A87}" presName="dummyMaxCanvas_ChildArea" presStyleCnt="0"/>
      <dgm:spPr/>
    </dgm:pt>
    <dgm:pt modelId="{134A5900-2E86-4932-9D01-DE8AE13244E4}" type="pres">
      <dgm:prSet presAssocID="{00DA82CF-806C-494B-92F3-66CF0AC28A87}" presName="fulcrum" presStyleLbl="alignAccFollowNode1" presStyleIdx="2" presStyleCnt="4"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A4D12E45-D0CC-43D3-90FF-0A466600E234}" type="pres">
      <dgm:prSet presAssocID="{00DA82CF-806C-494B-92F3-66CF0AC28A87}" presName="balance_12" presStyleLbl="alignAccFollowNode1" presStyleIdx="3" presStyleCnt="4" custAng="21003528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0C007102-AAB9-42EC-8989-3F12C5388FC6}" type="pres">
      <dgm:prSet presAssocID="{00DA82CF-806C-494B-92F3-66CF0AC28A87}" presName="right_12_1" presStyleLbl="node1" presStyleIdx="0" presStyleCnt="3" custAng="20954804" custScaleX="108860" custLinFactNeighborX="-3042" custLinFactNeighborY="-14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E7496-3A4D-4275-B2C2-4E95B45300AA}" type="pres">
      <dgm:prSet presAssocID="{00DA82CF-806C-494B-92F3-66CF0AC28A87}" presName="right_12_2" presStyleLbl="node1" presStyleIdx="1" presStyleCnt="3" custLinFactNeighborX="-7839" custLinFactNeighborY="30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D6B9F-3164-4C2C-AE98-5A190DA44020}" type="pres">
      <dgm:prSet presAssocID="{00DA82CF-806C-494B-92F3-66CF0AC28A87}" presName="left_12_1" presStyleLbl="node1" presStyleIdx="2" presStyleCnt="3" custAng="21045393" custScaleX="111454" custLinFactNeighborX="-3092" custLinFactNeighborY="17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0A3C8-9F28-4D64-8EBC-1FBD4300D329}" type="presOf" srcId="{00DA82CF-806C-494B-92F3-66CF0AC28A87}" destId="{362370CA-83BE-4FB4-9056-B90186E89BF8}" srcOrd="0" destOrd="0" presId="urn:microsoft.com/office/officeart/2005/8/layout/balance1"/>
    <dgm:cxn modelId="{10BA465A-E877-4F79-B3FB-F25D4823A886}" type="presOf" srcId="{6DA515B5-46EE-4A46-8507-017148725814}" destId="{AB2B57BB-CF0D-4C21-81B2-44D57DF39F43}" srcOrd="0" destOrd="0" presId="urn:microsoft.com/office/officeart/2005/8/layout/balance1"/>
    <dgm:cxn modelId="{18344154-FBB1-4750-901F-94FFA222BCF4}" srcId="{00DA82CF-806C-494B-92F3-66CF0AC28A87}" destId="{6DA515B5-46EE-4A46-8507-017148725814}" srcOrd="1" destOrd="0" parTransId="{FF4531F8-FCE5-4CD0-8346-BA4E89814438}" sibTransId="{87EE7FCB-C8A7-436F-A6A6-2433C99E2564}"/>
    <dgm:cxn modelId="{107793AF-4C50-4934-AD65-C1660810B871}" srcId="{6DA515B5-46EE-4A46-8507-017148725814}" destId="{6E20609A-70EA-4965-AD63-D0CC7B1910AD}" srcOrd="1" destOrd="0" parTransId="{62CE5ABA-BAF0-4CC3-B822-D3530ECF8439}" sibTransId="{92714DED-FD2D-485C-9BD4-B0C297989D48}"/>
    <dgm:cxn modelId="{A441B7BD-03AC-4F02-9F42-467AE8190DA1}" type="presOf" srcId="{6E20609A-70EA-4965-AD63-D0CC7B1910AD}" destId="{01AE7496-3A4D-4275-B2C2-4E95B45300AA}" srcOrd="0" destOrd="0" presId="urn:microsoft.com/office/officeart/2005/8/layout/balance1"/>
    <dgm:cxn modelId="{F84A485D-879E-49CE-8020-457C26597BCF}" srcId="{00DA82CF-806C-494B-92F3-66CF0AC28A87}" destId="{F3B2FB5C-4529-43D1-9F2A-93673217CFBF}" srcOrd="0" destOrd="0" parTransId="{4B4A3905-571D-4106-93B1-97E59A15BCA9}" sibTransId="{C26E6751-E120-4CA4-9312-EBA94F0776BC}"/>
    <dgm:cxn modelId="{E1871070-9E01-4B78-B702-ABE6153FE642}" type="presOf" srcId="{46D42D18-E145-44D3-A331-13049FD0FB40}" destId="{0C007102-AAB9-42EC-8989-3F12C5388FC6}" srcOrd="0" destOrd="0" presId="urn:microsoft.com/office/officeart/2005/8/layout/balance1"/>
    <dgm:cxn modelId="{688E192A-8E98-4030-97F4-5F465764BE39}" srcId="{6DA515B5-46EE-4A46-8507-017148725814}" destId="{46D42D18-E145-44D3-A331-13049FD0FB40}" srcOrd="0" destOrd="0" parTransId="{3975E43B-508B-4C2B-B945-0615286C403F}" sibTransId="{19A3625F-6D59-4B52-AE82-915DCFE08881}"/>
    <dgm:cxn modelId="{F6132110-ACE9-42D7-90CE-98BECD3D3A1C}" type="presOf" srcId="{A53D472D-41C7-453D-920D-7F74809729B7}" destId="{5C0D6B9F-3164-4C2C-AE98-5A190DA44020}" srcOrd="0" destOrd="0" presId="urn:microsoft.com/office/officeart/2005/8/layout/balance1"/>
    <dgm:cxn modelId="{13D2EF00-8426-465C-A7D5-4D2165AE36E8}" srcId="{F3B2FB5C-4529-43D1-9F2A-93673217CFBF}" destId="{A53D472D-41C7-453D-920D-7F74809729B7}" srcOrd="0" destOrd="0" parTransId="{D3BF51A1-43DB-43C6-A80E-4A25186141DC}" sibTransId="{1ECB80F6-3984-481D-9C25-EE2EFDE78917}"/>
    <dgm:cxn modelId="{E33D5DD0-295E-4E3C-9FC4-6FE9F4415DFA}" type="presOf" srcId="{F3B2FB5C-4529-43D1-9F2A-93673217CFBF}" destId="{A02E1A75-CB9B-4F7E-9BF6-03757A836FCD}" srcOrd="0" destOrd="0" presId="urn:microsoft.com/office/officeart/2005/8/layout/balance1"/>
    <dgm:cxn modelId="{9F2C40FB-73F7-4272-AEB8-EB759EEDF617}" type="presParOf" srcId="{362370CA-83BE-4FB4-9056-B90186E89BF8}" destId="{BF732743-8A49-4ACD-8AC1-0D9F93A8BBFF}" srcOrd="0" destOrd="0" presId="urn:microsoft.com/office/officeart/2005/8/layout/balance1"/>
    <dgm:cxn modelId="{22029656-106C-4817-A7BD-B32A8C800CC7}" type="presParOf" srcId="{362370CA-83BE-4FB4-9056-B90186E89BF8}" destId="{6226F4AB-8D82-4FAB-B4C3-3769FFF77121}" srcOrd="1" destOrd="0" presId="urn:microsoft.com/office/officeart/2005/8/layout/balance1"/>
    <dgm:cxn modelId="{1E2CD455-30D5-4908-BE60-E844B3A9893E}" type="presParOf" srcId="{6226F4AB-8D82-4FAB-B4C3-3769FFF77121}" destId="{A02E1A75-CB9B-4F7E-9BF6-03757A836FCD}" srcOrd="0" destOrd="0" presId="urn:microsoft.com/office/officeart/2005/8/layout/balance1"/>
    <dgm:cxn modelId="{422378A0-DEEB-46C1-B36A-AD4583E19150}" type="presParOf" srcId="{6226F4AB-8D82-4FAB-B4C3-3769FFF77121}" destId="{AB2B57BB-CF0D-4C21-81B2-44D57DF39F43}" srcOrd="1" destOrd="0" presId="urn:microsoft.com/office/officeart/2005/8/layout/balance1"/>
    <dgm:cxn modelId="{0EB5C0C1-BA4F-4B29-B2F0-6CA3FE230C21}" type="presParOf" srcId="{362370CA-83BE-4FB4-9056-B90186E89BF8}" destId="{70B8B7C5-31A4-4853-9494-BCD63AC83E8A}" srcOrd="2" destOrd="0" presId="urn:microsoft.com/office/officeart/2005/8/layout/balance1"/>
    <dgm:cxn modelId="{02F8E4EE-C46B-49CF-9C86-5FA2876B74B3}" type="presParOf" srcId="{70B8B7C5-31A4-4853-9494-BCD63AC83E8A}" destId="{2DE1F273-CE10-46AD-948A-31585EA0F598}" srcOrd="0" destOrd="0" presId="urn:microsoft.com/office/officeart/2005/8/layout/balance1"/>
    <dgm:cxn modelId="{AC1F3FC8-CE4B-4B39-9F71-619139BD1B70}" type="presParOf" srcId="{70B8B7C5-31A4-4853-9494-BCD63AC83E8A}" destId="{134A5900-2E86-4932-9D01-DE8AE13244E4}" srcOrd="1" destOrd="0" presId="urn:microsoft.com/office/officeart/2005/8/layout/balance1"/>
    <dgm:cxn modelId="{5AEF8815-271D-44B5-824F-63CCA1D92BFF}" type="presParOf" srcId="{70B8B7C5-31A4-4853-9494-BCD63AC83E8A}" destId="{A4D12E45-D0CC-43D3-90FF-0A466600E234}" srcOrd="2" destOrd="0" presId="urn:microsoft.com/office/officeart/2005/8/layout/balance1"/>
    <dgm:cxn modelId="{81F91775-42BD-443C-A355-99FAAC8A7E5A}" type="presParOf" srcId="{70B8B7C5-31A4-4853-9494-BCD63AC83E8A}" destId="{0C007102-AAB9-42EC-8989-3F12C5388FC6}" srcOrd="3" destOrd="0" presId="urn:microsoft.com/office/officeart/2005/8/layout/balance1"/>
    <dgm:cxn modelId="{66467E75-3E1B-4D4C-B06B-08B3F909C4ED}" type="presParOf" srcId="{70B8B7C5-31A4-4853-9494-BCD63AC83E8A}" destId="{01AE7496-3A4D-4275-B2C2-4E95B45300AA}" srcOrd="4" destOrd="0" presId="urn:microsoft.com/office/officeart/2005/8/layout/balance1"/>
    <dgm:cxn modelId="{7EC66DAE-F202-4089-9F41-50CE1B8A4D4B}" type="presParOf" srcId="{70B8B7C5-31A4-4853-9494-BCD63AC83E8A}" destId="{5C0D6B9F-3164-4C2C-AE98-5A190DA44020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E13EE-00EF-430C-8D95-B4C3BE78E0A0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41B21A-723C-4721-9BEE-17F86E6ED5C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+ 9 403</a:t>
          </a:r>
          <a:endParaRPr lang="ru-RU" sz="1800" b="1" dirty="0">
            <a:solidFill>
              <a:schemeClr val="tx1"/>
            </a:solidFill>
          </a:endParaRPr>
        </a:p>
      </dgm:t>
    </dgm:pt>
    <dgm:pt modelId="{F1026A79-6386-429B-AC77-7EAF4D886B8F}" type="parTrans" cxnId="{F39B4022-0E41-459C-BB74-142CFB5858F0}">
      <dgm:prSet/>
      <dgm:spPr/>
      <dgm:t>
        <a:bodyPr/>
        <a:lstStyle/>
        <a:p>
          <a:endParaRPr lang="ru-RU"/>
        </a:p>
      </dgm:t>
    </dgm:pt>
    <dgm:pt modelId="{6F3FC43E-B6ED-44AE-91E9-0C21C220A4AF}" type="sibTrans" cxnId="{F39B4022-0E41-459C-BB74-142CFB5858F0}">
      <dgm:prSet/>
      <dgm:spPr/>
      <dgm:t>
        <a:bodyPr/>
        <a:lstStyle/>
        <a:p>
          <a:endParaRPr lang="ru-RU"/>
        </a:p>
      </dgm:t>
    </dgm:pt>
    <dgm:pt modelId="{8E427CD5-0EC7-45AE-B44C-C03BB8707F3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10,5%</a:t>
          </a:r>
          <a:endParaRPr lang="ru-RU" sz="1600" b="1" dirty="0">
            <a:solidFill>
              <a:schemeClr val="tx1"/>
            </a:solidFill>
          </a:endParaRPr>
        </a:p>
      </dgm:t>
    </dgm:pt>
    <dgm:pt modelId="{55D3FC51-97E1-4EB1-87BC-CEB9AE21C1EF}" type="sibTrans" cxnId="{2076C319-9899-4A7D-A4FE-ECC6CA89CEFF}">
      <dgm:prSet/>
      <dgm:spPr/>
      <dgm:t>
        <a:bodyPr/>
        <a:lstStyle/>
        <a:p>
          <a:endParaRPr lang="ru-RU"/>
        </a:p>
      </dgm:t>
    </dgm:pt>
    <dgm:pt modelId="{B6566DD3-CCC5-4611-B31C-ED2DC2AAE3A1}" type="parTrans" cxnId="{2076C319-9899-4A7D-A4FE-ECC6CA89CEFF}">
      <dgm:prSet/>
      <dgm:spPr/>
      <dgm:t>
        <a:bodyPr/>
        <a:lstStyle/>
        <a:p>
          <a:endParaRPr lang="ru-RU"/>
        </a:p>
      </dgm:t>
    </dgm:pt>
    <dgm:pt modelId="{AECEE47D-91B8-4F2C-8A52-181E07CFFC33}" type="pres">
      <dgm:prSet presAssocID="{91BE13EE-00EF-430C-8D95-B4C3BE78E0A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226A0B-8C03-425E-A1B3-82324B03A8CD}" type="pres">
      <dgm:prSet presAssocID="{2E41B21A-723C-4721-9BEE-17F86E6ED5C2}" presName="parentText1" presStyleLbl="node1" presStyleIdx="0" presStyleCnt="2" custLinFactNeighborX="-3141" custLinFactNeighborY="-7548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7D5F-8E2D-49A2-B8DB-C907D3361F56}" type="pres">
      <dgm:prSet presAssocID="{8E427CD5-0EC7-45AE-B44C-C03BB8707F34}" presName="parentText2" presStyleLbl="node1" presStyleIdx="1" presStyleCnt="2" custAng="0" custLinFactNeighborX="-32391" custLinFactNeighborY="-2631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C764E-E2BF-42D3-96B7-D59EAE8DC839}" type="presOf" srcId="{2E41B21A-723C-4721-9BEE-17F86E6ED5C2}" destId="{CE226A0B-8C03-425E-A1B3-82324B03A8CD}" srcOrd="0" destOrd="0" presId="urn:microsoft.com/office/officeart/2009/3/layout/IncreasingArrowsProcess"/>
    <dgm:cxn modelId="{2076C319-9899-4A7D-A4FE-ECC6CA89CEFF}" srcId="{91BE13EE-00EF-430C-8D95-B4C3BE78E0A0}" destId="{8E427CD5-0EC7-45AE-B44C-C03BB8707F34}" srcOrd="1" destOrd="0" parTransId="{B6566DD3-CCC5-4611-B31C-ED2DC2AAE3A1}" sibTransId="{55D3FC51-97E1-4EB1-87BC-CEB9AE21C1EF}"/>
    <dgm:cxn modelId="{F39B4022-0E41-459C-BB74-142CFB5858F0}" srcId="{91BE13EE-00EF-430C-8D95-B4C3BE78E0A0}" destId="{2E41B21A-723C-4721-9BEE-17F86E6ED5C2}" srcOrd="0" destOrd="0" parTransId="{F1026A79-6386-429B-AC77-7EAF4D886B8F}" sibTransId="{6F3FC43E-B6ED-44AE-91E9-0C21C220A4AF}"/>
    <dgm:cxn modelId="{A8208453-D143-45E6-A815-15FD03091BDB}" type="presOf" srcId="{8E427CD5-0EC7-45AE-B44C-C03BB8707F34}" destId="{00457D5F-8E2D-49A2-B8DB-C907D3361F56}" srcOrd="0" destOrd="0" presId="urn:microsoft.com/office/officeart/2009/3/layout/IncreasingArrowsProcess"/>
    <dgm:cxn modelId="{4056309D-122D-4066-8F32-65C59338E418}" type="presOf" srcId="{91BE13EE-00EF-430C-8D95-B4C3BE78E0A0}" destId="{AECEE47D-91B8-4F2C-8A52-181E07CFFC33}" srcOrd="0" destOrd="0" presId="urn:microsoft.com/office/officeart/2009/3/layout/IncreasingArrowsProcess"/>
    <dgm:cxn modelId="{1F614DE6-8495-484A-A473-2746112B57A9}" type="presParOf" srcId="{AECEE47D-91B8-4F2C-8A52-181E07CFFC33}" destId="{CE226A0B-8C03-425E-A1B3-82324B03A8CD}" srcOrd="0" destOrd="0" presId="urn:microsoft.com/office/officeart/2009/3/layout/IncreasingArrowsProcess"/>
    <dgm:cxn modelId="{238BAB77-AF25-4E7D-9D2B-74C87090A45B}" type="presParOf" srcId="{AECEE47D-91B8-4F2C-8A52-181E07CFFC33}" destId="{00457D5F-8E2D-49A2-B8DB-C907D3361F56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6B838-E4B4-4572-8CBF-F96AE015146E}">
      <dsp:nvSpPr>
        <dsp:cNvPr id="0" name=""/>
        <dsp:cNvSpPr/>
      </dsp:nvSpPr>
      <dsp:spPr>
        <a:xfrm rot="1372781">
          <a:off x="2572445" y="3199642"/>
          <a:ext cx="958749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58749" y="3401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E4302-7CF9-4A80-91D8-9CCA7581683B}">
      <dsp:nvSpPr>
        <dsp:cNvPr id="0" name=""/>
        <dsp:cNvSpPr/>
      </dsp:nvSpPr>
      <dsp:spPr>
        <a:xfrm rot="20143622">
          <a:off x="2568414" y="1881432"/>
          <a:ext cx="94448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44481" y="3401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0288F-0A42-471B-8C42-2DFD27E2AFC2}">
      <dsp:nvSpPr>
        <dsp:cNvPr id="0" name=""/>
        <dsp:cNvSpPr/>
      </dsp:nvSpPr>
      <dsp:spPr>
        <a:xfrm>
          <a:off x="0" y="1086324"/>
          <a:ext cx="3069072" cy="30690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DBBEC1-CE0D-41AA-8DEB-B76AD937019B}">
      <dsp:nvSpPr>
        <dsp:cNvPr id="0" name=""/>
        <dsp:cNvSpPr/>
      </dsp:nvSpPr>
      <dsp:spPr>
        <a:xfrm>
          <a:off x="3389754" y="422099"/>
          <a:ext cx="1841443" cy="1841443"/>
        </a:xfrm>
        <a:prstGeom prst="ellipse">
          <a:avLst/>
        </a:prstGeom>
        <a:solidFill>
          <a:srgbClr val="00B05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33%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9427" y="691772"/>
        <a:ext cx="1302097" cy="1302097"/>
      </dsp:txXfrm>
    </dsp:sp>
    <dsp:sp modelId="{789F7E7A-02AF-4AD2-A135-4203A1122B6F}">
      <dsp:nvSpPr>
        <dsp:cNvPr id="0" name=""/>
        <dsp:cNvSpPr/>
      </dsp:nvSpPr>
      <dsp:spPr>
        <a:xfrm>
          <a:off x="5415341" y="422099"/>
          <a:ext cx="2762164" cy="184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–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428 314,8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–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445 853,6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5415341" y="422099"/>
        <a:ext cx="2762164" cy="1841443"/>
      </dsp:txXfrm>
    </dsp:sp>
    <dsp:sp modelId="{257BBD4F-EC96-4F8F-8797-025BF30F1E60}">
      <dsp:nvSpPr>
        <dsp:cNvPr id="0" name=""/>
        <dsp:cNvSpPr/>
      </dsp:nvSpPr>
      <dsp:spPr>
        <a:xfrm>
          <a:off x="3421040" y="2857288"/>
          <a:ext cx="1841443" cy="1841443"/>
        </a:xfrm>
        <a:prstGeom prst="ellipse">
          <a:avLst/>
        </a:prstGeom>
        <a:solidFill>
          <a:srgbClr val="00B05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67%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713" y="3126961"/>
        <a:ext cx="1302097" cy="1302097"/>
      </dsp:txXfrm>
    </dsp:sp>
    <dsp:sp modelId="{9A406361-42F4-44B1-B65E-195A66B4C809}">
      <dsp:nvSpPr>
        <dsp:cNvPr id="0" name=""/>
        <dsp:cNvSpPr/>
      </dsp:nvSpPr>
      <dsp:spPr>
        <a:xfrm>
          <a:off x="5446628" y="2857288"/>
          <a:ext cx="2762164" cy="184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– </a:t>
          </a:r>
          <a:r>
            <a:rPr lang="ru-RU" sz="23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904 481,6</a:t>
          </a:r>
          <a:endParaRPr lang="ru-RU" sz="23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– </a:t>
          </a:r>
          <a:r>
            <a:rPr lang="ru-RU" sz="23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904 167,9</a:t>
          </a:r>
          <a:endParaRPr lang="ru-RU" sz="23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1" kern="1200" baseline="0" dirty="0">
            <a:solidFill>
              <a:schemeClr val="bg1"/>
            </a:solidFill>
          </a:endParaRPr>
        </a:p>
      </dsp:txBody>
      <dsp:txXfrm>
        <a:off x="5446628" y="2857288"/>
        <a:ext cx="2762164" cy="1841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F642D-5D36-48EE-B8FF-676D4188E305}">
      <dsp:nvSpPr>
        <dsp:cNvPr id="0" name=""/>
        <dsp:cNvSpPr/>
      </dsp:nvSpPr>
      <dsp:spPr>
        <a:xfrm>
          <a:off x="0" y="7914"/>
          <a:ext cx="3953103" cy="131305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Всего доходов   </a:t>
          </a:r>
        </a:p>
      </dsp:txBody>
      <dsp:txXfrm>
        <a:off x="38458" y="46372"/>
        <a:ext cx="3876187" cy="1236138"/>
      </dsp:txXfrm>
    </dsp:sp>
    <dsp:sp modelId="{2E1AB34A-0C36-4E11-B1A3-DD69607A1FC8}">
      <dsp:nvSpPr>
        <dsp:cNvPr id="0" name=""/>
        <dsp:cNvSpPr/>
      </dsp:nvSpPr>
      <dsp:spPr>
        <a:xfrm>
          <a:off x="1318015" y="1355464"/>
          <a:ext cx="2582289" cy="1313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1 350 021,5</a:t>
          </a:r>
        </a:p>
      </dsp:txBody>
      <dsp:txXfrm>
        <a:off x="1356473" y="1393922"/>
        <a:ext cx="2505373" cy="1236138"/>
      </dsp:txXfrm>
    </dsp:sp>
    <dsp:sp modelId="{4E911107-ABBF-4D59-A709-1313AAEA98BF}">
      <dsp:nvSpPr>
        <dsp:cNvPr id="0" name=""/>
        <dsp:cNvSpPr/>
      </dsp:nvSpPr>
      <dsp:spPr>
        <a:xfrm>
          <a:off x="0" y="2713191"/>
          <a:ext cx="1264588" cy="1313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Отклонение:</a:t>
          </a:r>
          <a:endParaRPr lang="ru-RU" sz="14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9" y="2750230"/>
        <a:ext cx="1190510" cy="1238976"/>
      </dsp:txXfrm>
    </dsp:sp>
    <dsp:sp modelId="{A16BEBBC-0404-413A-A882-4A84EC4F97DD}">
      <dsp:nvSpPr>
        <dsp:cNvPr id="0" name=""/>
        <dsp:cNvSpPr/>
      </dsp:nvSpPr>
      <dsp:spPr>
        <a:xfrm>
          <a:off x="1312261" y="2713191"/>
          <a:ext cx="1264588" cy="1313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+17 225,1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9300" y="2750230"/>
        <a:ext cx="1190510" cy="1238976"/>
      </dsp:txXfrm>
    </dsp:sp>
    <dsp:sp modelId="{9D9D6EC4-628D-4FA9-8F26-736EDFFD25BA}">
      <dsp:nvSpPr>
        <dsp:cNvPr id="0" name=""/>
        <dsp:cNvSpPr/>
      </dsp:nvSpPr>
      <dsp:spPr>
        <a:xfrm>
          <a:off x="0" y="1355464"/>
          <a:ext cx="1264588" cy="1313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1 332 796,4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9" y="1392503"/>
        <a:ext cx="1190510" cy="1238976"/>
      </dsp:txXfrm>
    </dsp:sp>
    <dsp:sp modelId="{1A11A68A-B038-493F-AE95-3396B776B1FD}">
      <dsp:nvSpPr>
        <dsp:cNvPr id="0" name=""/>
        <dsp:cNvSpPr/>
      </dsp:nvSpPr>
      <dsp:spPr>
        <a:xfrm>
          <a:off x="2641028" y="2713191"/>
          <a:ext cx="1264588" cy="1313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101,3%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8067" y="2750230"/>
        <a:ext cx="1190510" cy="1238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27FA8-596E-4695-953B-6AF1589D1B62}">
      <dsp:nvSpPr>
        <dsp:cNvPr id="0" name=""/>
        <dsp:cNvSpPr/>
      </dsp:nvSpPr>
      <dsp:spPr>
        <a:xfrm>
          <a:off x="0" y="1268414"/>
          <a:ext cx="2543944" cy="1017577"/>
        </a:xfrm>
        <a:prstGeom prst="leftRightRibb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88ABD-4FAD-48B4-83CC-97B60618A99C}">
      <dsp:nvSpPr>
        <dsp:cNvPr id="0" name=""/>
        <dsp:cNvSpPr/>
      </dsp:nvSpPr>
      <dsp:spPr>
        <a:xfrm>
          <a:off x="45535" y="1446658"/>
          <a:ext cx="1162012" cy="49861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-313,7</a:t>
          </a: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35" y="1446658"/>
        <a:ext cx="1162012" cy="498613"/>
      </dsp:txXfrm>
    </dsp:sp>
    <dsp:sp modelId="{054D7409-7B42-4183-91EB-FD1A10982B67}">
      <dsp:nvSpPr>
        <dsp:cNvPr id="0" name=""/>
        <dsp:cNvSpPr/>
      </dsp:nvSpPr>
      <dsp:spPr>
        <a:xfrm>
          <a:off x="1285494" y="1594058"/>
          <a:ext cx="992138" cy="49861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99,9%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494" y="1594058"/>
        <a:ext cx="992138" cy="498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27FA8-596E-4695-953B-6AF1589D1B62}">
      <dsp:nvSpPr>
        <dsp:cNvPr id="0" name=""/>
        <dsp:cNvSpPr/>
      </dsp:nvSpPr>
      <dsp:spPr>
        <a:xfrm>
          <a:off x="0" y="50911"/>
          <a:ext cx="2543944" cy="1042304"/>
        </a:xfrm>
        <a:prstGeom prst="leftRightRibb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88ABD-4FAD-48B4-83CC-97B60618A99C}">
      <dsp:nvSpPr>
        <dsp:cNvPr id="0" name=""/>
        <dsp:cNvSpPr/>
      </dsp:nvSpPr>
      <dsp:spPr>
        <a:xfrm>
          <a:off x="0" y="212319"/>
          <a:ext cx="1433801" cy="5545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+17 538,8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2319"/>
        <a:ext cx="1433801" cy="554557"/>
      </dsp:txXfrm>
    </dsp:sp>
    <dsp:sp modelId="{054D7409-7B42-4183-91EB-FD1A10982B67}">
      <dsp:nvSpPr>
        <dsp:cNvPr id="0" name=""/>
        <dsp:cNvSpPr/>
      </dsp:nvSpPr>
      <dsp:spPr>
        <a:xfrm>
          <a:off x="1224141" y="451826"/>
          <a:ext cx="992138" cy="40898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104,1%</a:t>
          </a:r>
          <a:endParaRPr lang="ru-RU" sz="16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4141" y="451826"/>
        <a:ext cx="992138" cy="408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E1A75-CB9B-4F7E-9BF6-03757A836FCD}">
      <dsp:nvSpPr>
        <dsp:cNvPr id="0" name=""/>
        <dsp:cNvSpPr/>
      </dsp:nvSpPr>
      <dsp:spPr>
        <a:xfrm>
          <a:off x="2702950" y="1153646"/>
          <a:ext cx="1875662" cy="104203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470" y="1184166"/>
        <a:ext cx="1814622" cy="980994"/>
      </dsp:txXfrm>
    </dsp:sp>
    <dsp:sp modelId="{AB2B57BB-CF0D-4C21-81B2-44D57DF39F43}">
      <dsp:nvSpPr>
        <dsp:cNvPr id="0" name=""/>
        <dsp:cNvSpPr/>
      </dsp:nvSpPr>
      <dsp:spPr>
        <a:xfrm>
          <a:off x="5355538" y="1153646"/>
          <a:ext cx="1875662" cy="104203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6058" y="1184166"/>
        <a:ext cx="1814622" cy="980994"/>
      </dsp:txXfrm>
    </dsp:sp>
    <dsp:sp modelId="{134A5900-2E86-4932-9D01-DE8AE13244E4}">
      <dsp:nvSpPr>
        <dsp:cNvPr id="0" name=""/>
        <dsp:cNvSpPr/>
      </dsp:nvSpPr>
      <dsp:spPr>
        <a:xfrm>
          <a:off x="4467421" y="4428647"/>
          <a:ext cx="781525" cy="781525"/>
        </a:xfrm>
        <a:prstGeom prst="triangle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12E45-D0CC-43D3-90FF-0A466600E234}">
      <dsp:nvSpPr>
        <dsp:cNvPr id="0" name=""/>
        <dsp:cNvSpPr/>
      </dsp:nvSpPr>
      <dsp:spPr>
        <a:xfrm rot="21243528">
          <a:off x="2512890" y="4093754"/>
          <a:ext cx="4690587" cy="327997"/>
        </a:xfrm>
        <a:prstGeom prst="rect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007102-AAB9-42EC-8989-3F12C5388FC6}">
      <dsp:nvSpPr>
        <dsp:cNvPr id="0" name=""/>
        <dsp:cNvSpPr/>
      </dsp:nvSpPr>
      <dsp:spPr>
        <a:xfrm rot="21194804">
          <a:off x="5147850" y="2561879"/>
          <a:ext cx="2111169" cy="13565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baseline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445 853,6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 dirty="0"/>
        </a:p>
      </dsp:txBody>
      <dsp:txXfrm>
        <a:off x="5214072" y="2628101"/>
        <a:ext cx="1978725" cy="1224122"/>
      </dsp:txXfrm>
    </dsp:sp>
    <dsp:sp modelId="{01AE7496-3A4D-4275-B2C2-4E95B45300AA}">
      <dsp:nvSpPr>
        <dsp:cNvPr id="0" name=""/>
        <dsp:cNvSpPr/>
      </dsp:nvSpPr>
      <dsp:spPr>
        <a:xfrm rot="240000">
          <a:off x="5245294" y="1821324"/>
          <a:ext cx="1930740" cy="1369183"/>
        </a:xfrm>
        <a:prstGeom prst="roundRect">
          <a:avLst/>
        </a:prstGeom>
        <a:noFill/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>
        <a:off x="5312132" y="1888162"/>
        <a:ext cx="1797064" cy="1235507"/>
      </dsp:txXfrm>
    </dsp:sp>
    <dsp:sp modelId="{5C0D6B9F-3164-4C2C-AE98-5A190DA44020}">
      <dsp:nvSpPr>
        <dsp:cNvPr id="0" name=""/>
        <dsp:cNvSpPr/>
      </dsp:nvSpPr>
      <dsp:spPr>
        <a:xfrm rot="21285393">
          <a:off x="2437187" y="2856404"/>
          <a:ext cx="2163994" cy="135287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447 261</a:t>
          </a:r>
          <a:endParaRPr lang="ru-RU" sz="2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3229" y="2922446"/>
        <a:ext cx="2031910" cy="1220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26A0B-8C03-425E-A1B3-82324B03A8CD}">
      <dsp:nvSpPr>
        <dsp:cNvPr id="0" name=""/>
        <dsp:cNvSpPr/>
      </dsp:nvSpPr>
      <dsp:spPr>
        <a:xfrm>
          <a:off x="0" y="1165066"/>
          <a:ext cx="4187400" cy="609920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9682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+ 9 403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317546"/>
        <a:ext cx="4034920" cy="304960"/>
      </dsp:txXfrm>
    </dsp:sp>
    <dsp:sp modelId="{00457D5F-8E2D-49A2-B8DB-C907D3361F56}">
      <dsp:nvSpPr>
        <dsp:cNvPr id="0" name=""/>
        <dsp:cNvSpPr/>
      </dsp:nvSpPr>
      <dsp:spPr>
        <a:xfrm>
          <a:off x="1204867" y="1668156"/>
          <a:ext cx="2252821" cy="60992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6825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10,5%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04867" y="1820636"/>
        <a:ext cx="2100341" cy="30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0.29808</cdr:x>
      <cdr:y>0.89743</cdr:y>
    </cdr:from>
    <cdr:to>
      <cdr:x>0.43893</cdr:x>
      <cdr:y>0.96847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98" y="4111592"/>
          <a:ext cx="1054809" cy="325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2014 год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0.76056</cdr:x>
      <cdr:y>0.77445</cdr:y>
    </cdr:from>
    <cdr:to>
      <cdr:x>0.93942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37444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0.70193</cdr:x>
      <cdr:y>0.89742</cdr:y>
    </cdr:from>
    <cdr:to>
      <cdr:x>0.83773</cdr:x>
      <cdr:y>0.96847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56634" y="4111547"/>
          <a:ext cx="1016990" cy="325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2015 год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0.61337</cdr:x>
      <cdr:y>0.34992</cdr:y>
    </cdr:from>
    <cdr:to>
      <cdr:x>0.85353</cdr:x>
      <cdr:y>0.44335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28592" y="1942224"/>
          <a:ext cx="2086353" cy="51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1 390 687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0.67959</cdr:x>
      <cdr:y>0.55239</cdr:y>
    </cdr:from>
    <cdr:to>
      <cdr:x>0.91975</cdr:x>
      <cdr:y>0.64582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34403" y="3131503"/>
          <a:ext cx="2061822" cy="52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73 235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0.00433</cdr:x>
      <cdr:y>0.17025</cdr:y>
    </cdr:from>
    <cdr:to>
      <cdr:x>0.2445</cdr:x>
      <cdr:y>0.26368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" y="907306"/>
          <a:ext cx="1055736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5,7%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0.35549</cdr:x>
      <cdr:y>0.49339</cdr:y>
    </cdr:from>
    <cdr:to>
      <cdr:x>0.59565</cdr:x>
      <cdr:y>0.58682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62678" y="2629412"/>
          <a:ext cx="105569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0.47991</cdr:x>
      <cdr:y>0.27924</cdr:y>
    </cdr:from>
    <cdr:to>
      <cdr:x>0.79243</cdr:x>
      <cdr:y>0.37267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09564" y="1488136"/>
          <a:ext cx="1373789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28,5%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0.2841</cdr:x>
      <cdr:y>0.16328</cdr:y>
    </cdr:from>
    <cdr:to>
      <cdr:x>0.52427</cdr:x>
      <cdr:y>0.25671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77714" y="886817"/>
          <a:ext cx="1080120" cy="507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9,8%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0.07047</cdr:y>
    </cdr:from>
    <cdr:to>
      <cdr:x>1</cdr:x>
      <cdr:y>0.17654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2761"/>
          <a:ext cx="44973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1 665 348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96,4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0.01192</cdr:x>
      <cdr:y>0.12779</cdr:y>
    </cdr:from>
    <cdr:to>
      <cdr:x>0.25209</cdr:x>
      <cdr:y>0.22122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87" y="681038"/>
          <a:ext cx="1055736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0,1%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0.29909</cdr:x>
      <cdr:y>0.47956</cdr:y>
    </cdr:from>
    <cdr:to>
      <cdr:x>0.61682</cdr:x>
      <cdr:y>0.57299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14747" y="2555681"/>
          <a:ext cx="139668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59,2%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0.52843</cdr:x>
      <cdr:y>0.3242</cdr:y>
    </cdr:from>
    <cdr:to>
      <cdr:x>0.81598</cdr:x>
      <cdr:y>0.41763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22859" y="1727739"/>
          <a:ext cx="1264015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33,8%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0.31547</cdr:x>
      <cdr:y>0.15674</cdr:y>
    </cdr:from>
    <cdr:to>
      <cdr:x>0.55564</cdr:x>
      <cdr:y>0.25017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86755" y="835298"/>
          <a:ext cx="1055737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6,9%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0.07047</cdr:y>
    </cdr:from>
    <cdr:to>
      <cdr:x>1</cdr:x>
      <cdr:y>0.17654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2761"/>
          <a:ext cx="44973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1 463 922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99,8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0.21233</cdr:x>
      <cdr:y>0.31923</cdr:y>
    </cdr:from>
    <cdr:to>
      <cdr:x>0.4525</cdr:x>
      <cdr:y>0.41266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103" y="1726697"/>
          <a:ext cx="1141415" cy="505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21,9%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0.43418</cdr:x>
      <cdr:y>0.69832</cdr:y>
    </cdr:from>
    <cdr:to>
      <cdr:x>0.67434</cdr:x>
      <cdr:y>0.79175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0537" y="3769192"/>
          <a:ext cx="1134230" cy="504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71,2%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0.40941</cdr:x>
      <cdr:y>0.16027</cdr:y>
    </cdr:from>
    <cdr:to>
      <cdr:x>0.64958</cdr:x>
      <cdr:y>0.2537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933575" y="865036"/>
          <a:ext cx="1134278" cy="504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6,9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0.19066</cdr:x>
      <cdr:y>0.36748</cdr:y>
    </cdr:from>
    <cdr:to>
      <cdr:x>0.43082</cdr:x>
      <cdr:y>0.46091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06113" y="1987670"/>
          <a:ext cx="1141367" cy="505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19%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0.69654</cdr:y>
    </cdr:from>
    <cdr:to>
      <cdr:x>0.74016</cdr:x>
      <cdr:y>0.78997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25687" y="3696568"/>
          <a:ext cx="1117074" cy="49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72,5%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0.41629</cdr:x>
      <cdr:y>0.64058</cdr:y>
    </cdr:from>
    <cdr:to>
      <cdr:x>0.65645</cdr:x>
      <cdr:y>0.73401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72208" y="3479105"/>
          <a:ext cx="1080093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0.34728</cdr:x>
      <cdr:y>0.3897</cdr:y>
    </cdr:from>
    <cdr:to>
      <cdr:x>0.65272</cdr:x>
      <cdr:y>0.48313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37910" y="2123827"/>
          <a:ext cx="1440641" cy="509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1 185 219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0.30983</cdr:x>
      <cdr:y>0.37452</cdr:y>
    </cdr:from>
    <cdr:to>
      <cdr:x>0.71891</cdr:x>
      <cdr:y>0.46824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07492" y="1714433"/>
          <a:ext cx="1594313" cy="429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1 061 555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0.39207</cdr:x>
      <cdr:y>0.6356</cdr:y>
    </cdr:from>
    <cdr:to>
      <cdr:x>0.63223</cdr:x>
      <cdr:y>0.72903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23448" y="3387264"/>
          <a:ext cx="105569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91,2%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0.69191</cdr:x>
      <cdr:y>0.37779</cdr:y>
    </cdr:from>
    <cdr:to>
      <cdr:x>0.90737</cdr:x>
      <cdr:y>0.47122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41478" y="2013343"/>
          <a:ext cx="947116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8,8%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0.34875</cdr:x>
      <cdr:y>0.37906</cdr:y>
    </cdr:from>
    <cdr:to>
      <cdr:x>0.76264</cdr:x>
      <cdr:y>0.47249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33009" y="2020085"/>
          <a:ext cx="1819388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365 665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0.40139</cdr:x>
      <cdr:y>0.6334</cdr:y>
    </cdr:from>
    <cdr:to>
      <cdr:x>0.64155</cdr:x>
      <cdr:y>0.72683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64435" y="3375539"/>
          <a:ext cx="105569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81,3%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0.70118</cdr:x>
      <cdr:y>0.45782</cdr:y>
    </cdr:from>
    <cdr:to>
      <cdr:x>0.91664</cdr:x>
      <cdr:y>0.55125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82249" y="2439830"/>
          <a:ext cx="947116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18,7%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0.34152</cdr:x>
      <cdr:y>0.36774</cdr:y>
    </cdr:from>
    <cdr:to>
      <cdr:x>0.67473</cdr:x>
      <cdr:y>0.46117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01270" y="1959760"/>
          <a:ext cx="1464683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277 481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0.35211</cdr:x>
      <cdr:y>0.81706</cdr:y>
    </cdr:from>
    <cdr:to>
      <cdr:x>0.49296</cdr:x>
      <cdr:y>0.8881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3312367"/>
          <a:ext cx="720080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0.76056</cdr:x>
      <cdr:y>0.77445</cdr:y>
    </cdr:from>
    <cdr:to>
      <cdr:x>0.93942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37444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0.65432</cdr:x>
      <cdr:y>0.87034</cdr:y>
    </cdr:from>
    <cdr:to>
      <cdr:x>0.79012</cdr:x>
      <cdr:y>0.94139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6425" y="3133579"/>
          <a:ext cx="792087" cy="255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0.09475</cdr:x>
      <cdr:y>0.60781</cdr:y>
    </cdr:from>
    <cdr:to>
      <cdr:x>0.3828</cdr:x>
      <cdr:y>0.69538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1005" y="1901388"/>
          <a:ext cx="1310234" cy="273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2014 год 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0.23686</cdr:x>
      <cdr:y>0.19444</cdr:y>
    </cdr:from>
    <cdr:to>
      <cdr:x>0.61984</cdr:x>
      <cdr:y>0.32579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7410" y="608272"/>
          <a:ext cx="1742017" cy="41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2015 год</a:t>
          </a:r>
          <a:endParaRPr lang="ru-RU" sz="1800" b="1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0.3597</cdr:x>
      <cdr:y>0.64967</cdr:y>
    </cdr:from>
    <cdr:to>
      <cdr:x>0.59986</cdr:x>
      <cdr:y>0.7431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81148" y="3462248"/>
          <a:ext cx="105569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91,5%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0.35132</cdr:x>
      <cdr:y>0.38307</cdr:y>
    </cdr:from>
    <cdr:to>
      <cdr:x>0.71358</cdr:x>
      <cdr:y>0.4765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44346" y="2041449"/>
          <a:ext cx="1592385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114 464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0.46792</cdr:x>
      <cdr:y>0.63967</cdr:y>
    </cdr:from>
    <cdr:to>
      <cdr:x>0.70808</cdr:x>
      <cdr:y>0.7331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04425" y="3474161"/>
          <a:ext cx="1080092" cy="507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89,9%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0.35934</cdr:x>
      <cdr:y>0.40253</cdr:y>
    </cdr:from>
    <cdr:to>
      <cdr:x>0.68604</cdr:x>
      <cdr:y>0.49596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79591" y="2145165"/>
          <a:ext cx="1436105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124 886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0.54077</cdr:x>
      <cdr:y>0.46412</cdr:y>
    </cdr:from>
    <cdr:to>
      <cdr:x>0.72529</cdr:x>
      <cdr:y>0.57844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2605" y="2631061"/>
          <a:ext cx="158417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976 376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0.35211</cdr:x>
      <cdr:y>0.81706</cdr:y>
    </cdr:from>
    <cdr:to>
      <cdr:x>0.49296</cdr:x>
      <cdr:y>0.8881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3312367"/>
          <a:ext cx="720080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0.76056</cdr:x>
      <cdr:y>0.77445</cdr:y>
    </cdr:from>
    <cdr:to>
      <cdr:x>0.93942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37444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0.65432</cdr:x>
      <cdr:y>0.87034</cdr:y>
    </cdr:from>
    <cdr:to>
      <cdr:x>0.79012</cdr:x>
      <cdr:y>0.94139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6425" y="3133579"/>
          <a:ext cx="792087" cy="255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0.10856</cdr:x>
      <cdr:y>0.57443</cdr:y>
    </cdr:from>
    <cdr:to>
      <cdr:x>0.36367</cdr:x>
      <cdr:y>0.6732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7859" y="1768581"/>
          <a:ext cx="981989" cy="304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2014 год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0.14597</cdr:x>
      <cdr:y>0.1656</cdr:y>
    </cdr:from>
    <cdr:to>
      <cdr:x>0.40108</cdr:x>
      <cdr:y>0.26437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61875" y="509846"/>
          <a:ext cx="981990" cy="304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2014 год</a:t>
          </a:r>
          <a:endParaRPr lang="ru-RU" sz="18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0.312</cdr:x>
      <cdr:y>0.5737</cdr:y>
    </cdr:from>
    <cdr:to>
      <cdr:x>0.47243</cdr:x>
      <cdr:y>0.64329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0924" y="2968105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+mj-lt"/>
              <a:cs typeface="Times New Roman" panose="02020603050405020304" pitchFamily="18" charset="0"/>
            </a:rPr>
            <a:t>20 533,9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0.69191</cdr:x>
      <cdr:y>0.01761</cdr:y>
    </cdr:from>
    <cdr:to>
      <cdr:x>0.7891</cdr:x>
      <cdr:y>0.18386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022599" y="82113"/>
          <a:ext cx="845967" cy="77513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0.70788</cdr:x>
      <cdr:y>0.06332</cdr:y>
    </cdr:from>
    <cdr:to>
      <cdr:x>0.90138</cdr:x>
      <cdr:y>0.11901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25604" y="288032"/>
          <a:ext cx="1592358" cy="253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0.66648</cdr:x>
      <cdr:y>0.02462</cdr:y>
    </cdr:from>
    <cdr:to>
      <cdr:x>0.80647</cdr:x>
      <cdr:y>0.17891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85382" y="106308"/>
          <a:ext cx="1173174" cy="666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</a:rPr>
            <a:t>- 162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</a:rPr>
            <a:t>- 2,8%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0.79665</cdr:x>
      <cdr:y>0.19203</cdr:y>
    </cdr:from>
    <cdr:to>
      <cdr:x>0.92585</cdr:x>
      <cdr:y>0.35898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934217" y="895341"/>
          <a:ext cx="1124590" cy="7784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0.63982</cdr:x>
      <cdr:y>0.38944</cdr:y>
    </cdr:from>
    <cdr:to>
      <cdr:x>0.73701</cdr:x>
      <cdr:y>0.55569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5569119" y="1815757"/>
          <a:ext cx="845967" cy="77513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0.64618</cdr:x>
      <cdr:y>0.56258</cdr:y>
    </cdr:from>
    <cdr:to>
      <cdr:x>0.74337</cdr:x>
      <cdr:y>0.72883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5624490" y="2623038"/>
          <a:ext cx="845967" cy="77513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0.89659</cdr:x>
      <cdr:y>0.71323</cdr:y>
    </cdr:from>
    <cdr:to>
      <cdr:x>1</cdr:x>
      <cdr:y>0.89322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7804155" y="3325438"/>
          <a:ext cx="900107" cy="83918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0.72278</cdr:x>
      <cdr:y>0.20735</cdr:y>
    </cdr:from>
    <cdr:to>
      <cdr:x>0.76419</cdr:x>
      <cdr:y>0.34899</cdr:y>
    </cdr:to>
    <cdr:sp macro="" textlink="">
      <cdr:nvSpPr>
        <cdr:cNvPr id="10" name="Выгнутая влево стрелка 9"/>
        <cdr:cNvSpPr/>
      </cdr:nvSpPr>
      <cdr:spPr>
        <a:xfrm xmlns:a="http://schemas.openxmlformats.org/drawingml/2006/main" rot="10800000">
          <a:off x="6291275" y="966779"/>
          <a:ext cx="360443" cy="660395"/>
        </a:xfrm>
        <a:prstGeom xmlns:a="http://schemas.openxmlformats.org/drawingml/2006/main" prst="curvedRightArrow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0.03361</cdr:x>
      <cdr:y>0.8307</cdr:y>
    </cdr:from>
    <cdr:to>
      <cdr:x>0.38637</cdr:x>
      <cdr:y>0.95838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163262" y="3323249"/>
          <a:ext cx="1713632" cy="51077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2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63500" dist="25400" dir="5400000" rotWithShape="0">
            <a:srgbClr val="000000">
              <a:alpha val="43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904 481,6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0.52133</cdr:x>
      <cdr:y>0.19417</cdr:y>
    </cdr:from>
    <cdr:to>
      <cdr:x>0.6071</cdr:x>
      <cdr:y>0.23017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2532524" y="776780"/>
          <a:ext cx="416658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0.36765</cdr:x>
      <cdr:y>0.18337</cdr:y>
    </cdr:from>
    <cdr:to>
      <cdr:x>0.41176</cdr:x>
      <cdr:y>0.23243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1785950" y="733560"/>
          <a:ext cx="214314" cy="1962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0.14363</cdr:x>
      <cdr:y>0.23484</cdr:y>
    </cdr:from>
    <cdr:to>
      <cdr:x>0.18775</cdr:x>
      <cdr:y>0.2839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697727" y="939477"/>
          <a:ext cx="214314" cy="1962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0.37117</cdr:x>
      <cdr:y>0.60181</cdr:y>
    </cdr:from>
    <cdr:to>
      <cdr:x>0.41528</cdr:x>
      <cdr:y>0.65087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1803046" y="2407552"/>
          <a:ext cx="214314" cy="1962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0.60725</cdr:x>
      <cdr:y>0.86561</cdr:y>
    </cdr:from>
    <cdr:to>
      <cdr:x>0.97129</cdr:x>
      <cdr:y>0.99329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3079997" y="3462904"/>
          <a:ext cx="1846435" cy="51077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2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63500" dist="25400" dir="5400000" rotWithShape="0">
            <a:srgbClr val="000000">
              <a:alpha val="43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w Cen MT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904 167,9</a:t>
          </a:r>
        </a:p>
      </cdr:txBody>
    </cdr:sp>
  </cdr:relSizeAnchor>
  <cdr:relSizeAnchor xmlns:cdr="http://schemas.openxmlformats.org/drawingml/2006/chartDrawing">
    <cdr:from>
      <cdr:x>0.22588</cdr:x>
      <cdr:y>0.22135</cdr:y>
    </cdr:from>
    <cdr:to>
      <cdr:x>0.26813</cdr:x>
      <cdr:y>0.27041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145659" y="885528"/>
          <a:ext cx="214314" cy="1962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0.37992</cdr:x>
      <cdr:y>0.4737</cdr:y>
    </cdr:from>
    <cdr:to>
      <cdr:x>0.62008</cdr:x>
      <cdr:y>0.56713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39407" y="2598140"/>
          <a:ext cx="1099536" cy="512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0.28776</cdr:x>
      <cdr:y>0.20691</cdr:y>
    </cdr:from>
    <cdr:to>
      <cdr:x>0.52793</cdr:x>
      <cdr:y>0.30034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17476" y="1134889"/>
          <a:ext cx="1099582" cy="512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0.07047</cdr:y>
    </cdr:from>
    <cdr:to>
      <cdr:x>1</cdr:x>
      <cdr:y>0.17654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93703"/>
          <a:ext cx="4680520" cy="59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1 665 348 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96,4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0.34824</cdr:x>
      <cdr:y>0.46023</cdr:y>
    </cdr:from>
    <cdr:to>
      <cdr:x>0.5884</cdr:x>
      <cdr:y>0.55366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30771" y="2452700"/>
          <a:ext cx="1055693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0.35166</cdr:x>
      <cdr:y>0.16328</cdr:y>
    </cdr:from>
    <cdr:to>
      <cdr:x>0.59183</cdr:x>
      <cdr:y>0.25671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81572" y="886817"/>
          <a:ext cx="1080138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5%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0.07047</cdr:y>
    </cdr:from>
    <cdr:to>
      <cdr:x>1</cdr:x>
      <cdr:y>0.17654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2761"/>
          <a:ext cx="44973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1 463 922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99,8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926D10-0D04-4139-BBD0-E3E99FE0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8D05F-CA66-4B95-8626-C24FF7EFE2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47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25457-2B30-4C40-9A1C-2353C5404E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2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9391CE94-A890-4F54-953C-14CE3EBDA99C}" type="slidenum">
              <a:rPr lang="ru-RU" altLang="ru-RU" sz="1200"/>
              <a:pPr algn="r"/>
              <a:t>20</a:t>
            </a:fld>
            <a:endParaRPr lang="ru-RU" altLang="ru-RU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Итоги развития муниципального образования города Усолье-Сибирское за 9 месяцев 2010 года свидетельствуют о сложной экономической ситуации в городе: конъюнктура внутреннего и внешнего  рынков сложилась неблагоприятной, спрос и цены на продукцию местных производителей снизились и негативно отразились на динамике основных показателей: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объем отгруженных товаров собственного производства, выполненных работ и услуг организациями промышленного производства сократился на 37,8 % по сравнению с аналогичным периодом прошлого года и составил 3,2 млрд.руб.(;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выручка от реализации товаров (работ, услуг) снизилась по сравнению с аналогичным периодом прошлого года на 12,8% и составила 10 млрд.руб.(;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сальдированный финансовый результат является отрицательным – убыток увеличился по сравнению с 9 месяцами 2008 года  в 3 раза и на 01.09.2010 составил 1,4 млрд.руб. (в основном за счет организаций химического производства – 1,3 млрд.руб.) </a:t>
            </a:r>
            <a:r>
              <a:rPr lang="ru-RU" altLang="ru-RU" i="1" smtClean="0">
                <a:latin typeface="Arial" charset="0"/>
              </a:rPr>
              <a:t>(ООО Усольехимпром – на   , ООО Ус-Сиб.силикон - , .</a:t>
            </a:r>
          </a:p>
        </p:txBody>
      </p:sp>
    </p:spTree>
    <p:extLst>
      <p:ext uri="{BB962C8B-B14F-4D97-AF65-F5344CB8AC3E}">
        <p14:creationId xmlns:p14="http://schemas.microsoft.com/office/powerpoint/2010/main" val="125990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9391CE94-A890-4F54-953C-14CE3EBDA99C}" type="slidenum">
              <a:rPr lang="ru-RU" altLang="ru-RU" sz="1200"/>
              <a:pPr algn="r"/>
              <a:t>21</a:t>
            </a:fld>
            <a:endParaRPr lang="ru-RU" altLang="ru-RU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Итоги развития муниципального образования города Усолье-Сибирское за 9 месяцев 2010 года свидетельствуют о сложной экономической ситуации в городе: конъюнктура внутреннего и внешнего  рынков сложилась неблагоприятной, спрос и цены на продукцию местных производителей снизились и негативно отразились на динамике основных показателей: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объем отгруженных товаров собственного производства, выполненных работ и услуг организациями промышленного производства сократился на 37,8 % по сравнению с аналогичным периодом прошлого года и составил 3,2 млрд.руб.(;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выручка от реализации товаров (работ, услуг) снизилась по сравнению с аналогичным периодом прошлого года на 12,8% и составила 10 млрд.руб.(;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сальдированный финансовый результат является отрицательным – убыток увеличился по сравнению с 9 месяцами 2008 года  в 3 раза и на 01.09.2010 составил 1,4 млрд.руб. (в основном за счет организаций химического производства – 1,3 млрд.руб.) </a:t>
            </a:r>
            <a:r>
              <a:rPr lang="ru-RU" altLang="ru-RU" i="1" smtClean="0">
                <a:latin typeface="Arial" charset="0"/>
              </a:rPr>
              <a:t>(ООО Усольехимпром – на   , ООО Ус-Сиб.силикон - , .</a:t>
            </a:r>
          </a:p>
        </p:txBody>
      </p:sp>
    </p:spTree>
    <p:extLst>
      <p:ext uri="{BB962C8B-B14F-4D97-AF65-F5344CB8AC3E}">
        <p14:creationId xmlns:p14="http://schemas.microsoft.com/office/powerpoint/2010/main" val="406548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 txBox="1">
            <a:spLocks noGrp="1" noChangeArrowheads="1"/>
          </p:cNvSpPr>
          <p:nvPr/>
        </p:nvSpPr>
        <p:spPr bwMode="auto">
          <a:xfrm>
            <a:off x="3810182" y="8686362"/>
            <a:ext cx="2917221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906DB4-6F5E-4876-AF9A-EC80B7293663}" type="slidenum">
              <a:rPr lang="ru-RU" altLang="ru-RU" sz="1200">
                <a:cs typeface="Arial" charset="0"/>
              </a:rPr>
              <a:pPr algn="r"/>
              <a:t>42</a:t>
            </a:fld>
            <a:endParaRPr lang="ru-RU" altLang="ru-RU" sz="1200">
              <a:cs typeface="Arial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577" y="4343912"/>
            <a:ext cx="5382249" cy="41158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i="1" dirty="0" smtClean="0"/>
          </a:p>
        </p:txBody>
      </p:sp>
      <p:sp>
        <p:nvSpPr>
          <p:cNvPr id="323588" name="Нижний колонтитул 1"/>
          <p:cNvSpPr txBox="1">
            <a:spLocks noGrp="1"/>
          </p:cNvSpPr>
          <p:nvPr/>
        </p:nvSpPr>
        <p:spPr bwMode="auto">
          <a:xfrm>
            <a:off x="1" y="8686362"/>
            <a:ext cx="2917221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altLang="ru-RU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1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 txBox="1">
            <a:spLocks noGrp="1" noChangeArrowheads="1"/>
          </p:cNvSpPr>
          <p:nvPr/>
        </p:nvSpPr>
        <p:spPr bwMode="auto">
          <a:xfrm>
            <a:off x="3810182" y="8686362"/>
            <a:ext cx="2917221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906DB4-6F5E-4876-AF9A-EC80B7293663}" type="slidenum">
              <a:rPr lang="ru-RU" altLang="ru-RU" sz="1200">
                <a:cs typeface="Arial" charset="0"/>
              </a:rPr>
              <a:pPr algn="r"/>
              <a:t>43</a:t>
            </a:fld>
            <a:endParaRPr lang="ru-RU" altLang="ru-RU" sz="1200">
              <a:cs typeface="Arial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577" y="4343912"/>
            <a:ext cx="5382249" cy="411582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i="1" dirty="0" smtClean="0"/>
          </a:p>
        </p:txBody>
      </p:sp>
      <p:sp>
        <p:nvSpPr>
          <p:cNvPr id="323588" name="Нижний колонтитул 1"/>
          <p:cNvSpPr txBox="1">
            <a:spLocks noGrp="1"/>
          </p:cNvSpPr>
          <p:nvPr/>
        </p:nvSpPr>
        <p:spPr bwMode="auto">
          <a:xfrm>
            <a:off x="1" y="8686362"/>
            <a:ext cx="2917221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altLang="ru-RU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610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22ED-6820-4CD2-A02B-89B7E34CC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53F7-FCC3-4B86-A6C7-71624A52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BDA4-70D6-4467-B4BA-48A3DC8B5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0586-72E6-4EC6-B019-A92DD6A11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069B-BB54-4676-99F8-6D1C84A3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3D7C-04FB-4278-A364-BDE072C7E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C18A-1DE1-4693-9B85-CB676B8A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E612-3724-43F7-B1C6-82E8AD07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FAA2-8C84-4097-A026-67B1B29E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85C9-BD47-4ACA-BA24-5280FA01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883B-80AD-4041-AAEE-5469557D5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2630-EE33-4598-8CCC-1E320E58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CCCD-D4F2-4016-8C74-26C513E7E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C258DD-0F32-448F-B09B-2DBF1DECF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2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23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000"/>
            <a:ext cx="2378075" cy="13716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  <a:cs typeface="Arial" charset="0"/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  <a:cs typeface="Arial" charset="0"/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4341" name="Picture 5" descr="DSC_2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295400" y="404664"/>
            <a:ext cx="6553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+mj-lt"/>
              </a:rPr>
              <a:t>Отчет об исполнении бюджета города </a:t>
            </a:r>
          </a:p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+mj-lt"/>
              </a:rPr>
              <a:t>Усолье-Сибирское </a:t>
            </a:r>
            <a:endParaRPr lang="en-US" altLang="ru-RU" sz="4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+mj-lt"/>
              </a:rPr>
              <a:t>за 2015 год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47663" cy="20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3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8895833"/>
              </p:ext>
            </p:extLst>
          </p:nvPr>
        </p:nvGraphicFramePr>
        <p:xfrm>
          <a:off x="1116013" y="1851028"/>
          <a:ext cx="8120749" cy="518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21401950"/>
              </p:ext>
            </p:extLst>
          </p:nvPr>
        </p:nvGraphicFramePr>
        <p:xfrm>
          <a:off x="356673" y="2483303"/>
          <a:ext cx="3954011" cy="408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89252646"/>
              </p:ext>
            </p:extLst>
          </p:nvPr>
        </p:nvGraphicFramePr>
        <p:xfrm>
          <a:off x="6349232" y="4500572"/>
          <a:ext cx="2543944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76169918"/>
              </p:ext>
            </p:extLst>
          </p:nvPr>
        </p:nvGraphicFramePr>
        <p:xfrm>
          <a:off x="6444933" y="3346441"/>
          <a:ext cx="2543944" cy="186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495" y="1177171"/>
            <a:ext cx="9057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налоговые неналоговые доходы бюджета составили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общих доходах бюджета или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445 853,6т.р.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налоговым неналоговым доходам  перевыполнен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17 538,8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основном за счет увеличения поступлений госпошлины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налога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доходов от реализации муниципального имущества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безвозмездных поступлений в общих доходах бюджета составила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904 167,9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безвозмездным поступлениям исполнен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99,9%.</a:t>
            </a:r>
          </a:p>
        </p:txBody>
      </p:sp>
    </p:spTree>
    <p:extLst>
      <p:ext uri="{BB962C8B-B14F-4D97-AF65-F5344CB8AC3E}">
        <p14:creationId xmlns:p14="http://schemas.microsoft.com/office/powerpoint/2010/main" val="28958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6842507" y="3783014"/>
            <a:ext cx="2035175" cy="19304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1437639"/>
              </p:ext>
            </p:extLst>
          </p:nvPr>
        </p:nvGraphicFramePr>
        <p:xfrm>
          <a:off x="-1548680" y="1116014"/>
          <a:ext cx="9716368" cy="521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91720" y="2242345"/>
            <a:ext cx="1936750" cy="919162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1 407,4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-0,3%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5018905" y="4082229"/>
            <a:ext cx="2286369" cy="612068"/>
          </a:xfrm>
          <a:prstGeom prst="notchedRightArrow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6158" y="4046279"/>
            <a:ext cx="1727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 счет налоговых доходов (земельный налог)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276350"/>
            <a:ext cx="8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исполнению 2014 года исполнение за 2015 год по налоговым неналоговым доходам бюджета ниже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1 407,4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основном за счет снижения поступлений земельного налога.</a:t>
            </a:r>
          </a:p>
        </p:txBody>
      </p:sp>
    </p:spTree>
    <p:extLst>
      <p:ext uri="{BB962C8B-B14F-4D97-AF65-F5344CB8AC3E}">
        <p14:creationId xmlns:p14="http://schemas.microsoft.com/office/powerpoint/2010/main" val="28743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8490001"/>
              </p:ext>
            </p:extLst>
          </p:nvPr>
        </p:nvGraphicFramePr>
        <p:xfrm>
          <a:off x="392113" y="1908177"/>
          <a:ext cx="8428038" cy="466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292" y="1270001"/>
            <a:ext cx="8747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доходов наибольший удельный вес занимает налог на доходы физических лиц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172 410,6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(это земельный налог, налог на имущество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физ.лиц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составляют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82 125,7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на совокупный доход (это единый налог на вмененный доход, налог, взимаемый по патентной системе налогообложения, единый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составляют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64 063,9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составляет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22 866,9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6 680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8317523"/>
              </p:ext>
            </p:extLst>
          </p:nvPr>
        </p:nvGraphicFramePr>
        <p:xfrm>
          <a:off x="571500" y="1895475"/>
          <a:ext cx="8408988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Лист" r:id="rId5" imgW="8201150" imgH="4419653" progId="Excel.Sheet.8">
                  <p:embed/>
                </p:oleObj>
              </mc:Choice>
              <mc:Fallback>
                <p:oleObj name="Лист" r:id="rId5" imgW="8201150" imgH="441965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895475"/>
                        <a:ext cx="8408988" cy="453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692276" y="3104357"/>
            <a:ext cx="1223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+ 4 167,7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+ 2,5%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059832" y="4048533"/>
            <a:ext cx="115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+ 1 766,5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+ 36%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4529855" y="3648320"/>
            <a:ext cx="125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- 2 103,2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- 3,2%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983647" y="3449346"/>
            <a:ext cx="1223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- 14 167,0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- 14,7%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 rot="-1947887">
            <a:off x="5529263" y="2111375"/>
            <a:ext cx="9112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/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751" y="3466882"/>
            <a:ext cx="1606474" cy="11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9" name="Группа 17"/>
          <p:cNvGrpSpPr>
            <a:grpSpLocks/>
          </p:cNvGrpSpPr>
          <p:nvPr/>
        </p:nvGrpSpPr>
        <p:grpSpPr bwMode="auto">
          <a:xfrm>
            <a:off x="6888277" y="1923536"/>
            <a:ext cx="2160300" cy="1252537"/>
            <a:chOff x="6200958" y="1576842"/>
            <a:chExt cx="2548187" cy="1145125"/>
          </a:xfrm>
        </p:grpSpPr>
        <p:sp>
          <p:nvSpPr>
            <p:cNvPr id="19" name="Стрелка вправо с вырезом 18"/>
            <p:cNvSpPr/>
            <p:nvPr/>
          </p:nvSpPr>
          <p:spPr>
            <a:xfrm rot="5400000">
              <a:off x="5863822" y="1913978"/>
              <a:ext cx="1145125" cy="470853"/>
            </a:xfrm>
            <a:prstGeom prst="notched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53721" y="1680618"/>
              <a:ext cx="1995424" cy="605156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2000" b="1" spc="5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334376" y="926023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3108" y="1964022"/>
            <a:ext cx="1686466" cy="6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- 5 838,9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- 1,6%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388" y="1124744"/>
            <a:ext cx="8891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исполнению 2014 года исполнение за 2015 год по налоговым доходам ниже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5 838,9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1,6%.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наблюдается по налогам на совокупный доход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2 103,2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налогам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14 167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14,7%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время в 2015 году поступлений налогов больше чем в 2014 году по: налогу на доходы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4 167,7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государственной пошлине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4 485,5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24,4%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 акцизам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1 766,5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3353717"/>
              </p:ext>
            </p:extLst>
          </p:nvPr>
        </p:nvGraphicFramePr>
        <p:xfrm>
          <a:off x="357040" y="1988718"/>
          <a:ext cx="8528496" cy="479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613" y="1199365"/>
            <a:ext cx="8745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неналоговых доходов бюджета наибольший удельный вес занимают доходы от использования имущества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56 922,9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(аренда земли, аренда имущества, доходы от перечисления части прибыли); доходы от продажи имущества и земли составляют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20 533,9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составляют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5 576,2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4 700,6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8118491"/>
              </p:ext>
            </p:extLst>
          </p:nvPr>
        </p:nvGraphicFramePr>
        <p:xfrm>
          <a:off x="714810" y="1751526"/>
          <a:ext cx="8380413" cy="431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Выгнутая вправо стрелка 14"/>
          <p:cNvSpPr/>
          <p:nvPr/>
        </p:nvSpPr>
        <p:spPr>
          <a:xfrm>
            <a:off x="5777256" y="2053061"/>
            <a:ext cx="360362" cy="50323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5541953" y="3515709"/>
            <a:ext cx="360362" cy="50323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7848306" y="4886686"/>
            <a:ext cx="290512" cy="72548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6" name="TextBox 21"/>
          <p:cNvSpPr txBox="1">
            <a:spLocks noChangeArrowheads="1"/>
          </p:cNvSpPr>
          <p:nvPr/>
        </p:nvSpPr>
        <p:spPr bwMode="auto">
          <a:xfrm flipH="1">
            <a:off x="7317563" y="2649227"/>
            <a:ext cx="1266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+6 201,4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+43,3%</a:t>
            </a:r>
          </a:p>
        </p:txBody>
      </p:sp>
      <p:sp>
        <p:nvSpPr>
          <p:cNvPr id="25607" name="TextBox 22"/>
          <p:cNvSpPr txBox="1">
            <a:spLocks noChangeArrowheads="1"/>
          </p:cNvSpPr>
          <p:nvPr/>
        </p:nvSpPr>
        <p:spPr bwMode="auto">
          <a:xfrm>
            <a:off x="5618938" y="3474365"/>
            <a:ext cx="169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-268,2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-22,2%</a:t>
            </a:r>
          </a:p>
        </p:txBody>
      </p:sp>
      <p:sp>
        <p:nvSpPr>
          <p:cNvPr id="25608" name="TextBox 23"/>
          <p:cNvSpPr txBox="1">
            <a:spLocks noChangeArrowheads="1"/>
          </p:cNvSpPr>
          <p:nvPr/>
        </p:nvSpPr>
        <p:spPr bwMode="auto">
          <a:xfrm>
            <a:off x="6033057" y="4201833"/>
            <a:ext cx="103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+192,6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+4,2%</a:t>
            </a:r>
          </a:p>
        </p:txBody>
      </p:sp>
      <p:sp>
        <p:nvSpPr>
          <p:cNvPr id="25609" name="TextBox 2"/>
          <p:cNvSpPr txBox="1">
            <a:spLocks noChangeArrowheads="1"/>
          </p:cNvSpPr>
          <p:nvPr/>
        </p:nvSpPr>
        <p:spPr bwMode="auto">
          <a:xfrm>
            <a:off x="8127059" y="4926374"/>
            <a:ext cx="114806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-6 848,2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-10,7%</a:t>
            </a:r>
          </a:p>
        </p:txBody>
      </p:sp>
      <p:sp>
        <p:nvSpPr>
          <p:cNvPr id="4" name="Стрелка вправо с вырезом 3"/>
          <p:cNvSpPr/>
          <p:nvPr/>
        </p:nvSpPr>
        <p:spPr>
          <a:xfrm rot="16200000">
            <a:off x="3697136" y="5813459"/>
            <a:ext cx="1217783" cy="504056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1832" y="5690423"/>
            <a:ext cx="1800243" cy="91940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+ 4 431,5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+ 4,8%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 rot="10800000">
            <a:off x="5763999" y="4211939"/>
            <a:ext cx="360362" cy="558855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НЕНАЛОГОВЫХ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884" y="1134426"/>
            <a:ext cx="884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исполнению 2014 года исполнение за 2015 год по неналоговым доходам выше на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4 431,5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4,8%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 наблюдается по таким неналоговым доходам как: доходы от продажи имущества и земельных участков рост составил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6 201,4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43,3%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 по плате за негативное воздействие на окружающую среду рост на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192,6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4,2%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поступление неналоговых доходов ниже исполнения 2014 года по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и имущества на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6 848,2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1,7%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5577353"/>
              </p:ext>
            </p:extLst>
          </p:nvPr>
        </p:nvGraphicFramePr>
        <p:xfrm>
          <a:off x="490538" y="214104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85569564"/>
              </p:ext>
            </p:extLst>
          </p:nvPr>
        </p:nvGraphicFramePr>
        <p:xfrm>
          <a:off x="2676512" y="540842"/>
          <a:ext cx="41874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НЕДОИМКИ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6" y="1177440"/>
            <a:ext cx="900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Недоимка на 01.01.2016 год по налоговым неналоговым доходам выросла по отношению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01.01.2015 года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9 403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10,5%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составила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98 543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3004722"/>
              </p:ext>
            </p:extLst>
          </p:nvPr>
        </p:nvGraphicFramePr>
        <p:xfrm>
          <a:off x="214282" y="2643182"/>
          <a:ext cx="485778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4731026"/>
              </p:ext>
            </p:extLst>
          </p:nvPr>
        </p:nvGraphicFramePr>
        <p:xfrm>
          <a:off x="4071934" y="2571744"/>
          <a:ext cx="507206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4522" y="5347208"/>
            <a:ext cx="1870075" cy="1225868"/>
          </a:xfrm>
          <a:prstGeom prst="flowChartAlternateProcess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-313,7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053" y="178029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2015г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5027" y="2042890"/>
            <a:ext cx="574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83,5%                         Дотации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4%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12%                           Иные МБТ – 0,5%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5072066" y="2184939"/>
            <a:ext cx="214314" cy="1428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2006101" y="2177544"/>
            <a:ext cx="214314" cy="14287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2023330" y="2444746"/>
            <a:ext cx="214314" cy="1428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5087803" y="2417758"/>
            <a:ext cx="214314" cy="142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866268" y="1754591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2015г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264" y="1136227"/>
            <a:ext cx="889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безвозмездным поступления в 2015 году составило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904 167,9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99,9%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плана года. Основную долю в безвозмездных поступлениях занимает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83,5%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755 315,3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111 164,6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36 287,2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2 316,9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5535819"/>
              </p:ext>
            </p:extLst>
          </p:nvPr>
        </p:nvGraphicFramePr>
        <p:xfrm>
          <a:off x="484981" y="1324131"/>
          <a:ext cx="8282018" cy="5122670"/>
        </p:xfrm>
        <a:graphic>
          <a:graphicData uri="http://schemas.openxmlformats.org/drawingml/2006/table">
            <a:tbl>
              <a:tblPr firstRow="1" firstCol="1" lastRow="1" bandRow="1">
                <a:tableStyleId>{FABFCF23-3B69-468F-B69F-88F6DE6A72F2}</a:tableStyleId>
              </a:tblPr>
              <a:tblGrid>
                <a:gridCol w="2338948"/>
                <a:gridCol w="1442476"/>
                <a:gridCol w="1285884"/>
                <a:gridCol w="1732835"/>
                <a:gridCol w="1481875"/>
              </a:tblGrid>
              <a:tr h="404516">
                <a:tc rowSpan="2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208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36 287,2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+ 30 411,7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раз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574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274 309,3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111 164,6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- 163 144,7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2,5 раза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574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749 494,9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755 315,3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+ 5 820,4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03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раза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Прочие: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ЖКХ;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Целевые средства;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Возврат МБТ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143 198,8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303,2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-734,0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1 003,2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-1 919,3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Tx/>
                        <a:buNone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-143 198,8</a:t>
                      </a:r>
                    </a:p>
                    <a:p>
                      <a:pPr marL="285750" indent="-285750" algn="ctr">
                        <a:buFontTx/>
                        <a:buNone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+700</a:t>
                      </a:r>
                    </a:p>
                    <a:p>
                      <a:pPr marL="285750" indent="-285750" algn="ctr">
                        <a:buFontTx/>
                        <a:buNone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+ 1 185,3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2,6 раза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167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1 177 208,6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904 167,9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- 273 040,7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-23,2%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8546852" y="4000504"/>
            <a:ext cx="201612" cy="360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8546852" y="2928934"/>
            <a:ext cx="201612" cy="3603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8546852" y="2285992"/>
            <a:ext cx="201612" cy="360363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8475414" y="5857892"/>
            <a:ext cx="256836" cy="539855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8546852" y="3429000"/>
            <a:ext cx="201612" cy="360363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8475414" y="4857760"/>
            <a:ext cx="273050" cy="642942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507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06"/>
          <p:cNvSpPr>
            <a:spLocks noChangeArrowheads="1"/>
          </p:cNvSpPr>
          <p:nvPr/>
        </p:nvSpPr>
        <p:spPr bwMode="auto">
          <a:xfrm>
            <a:off x="2786050" y="4429132"/>
            <a:ext cx="1584325" cy="64770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Arial Black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рейдов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Arial Black" pitchFamily="34" charset="0"/>
            </a:endParaRPr>
          </a:p>
        </p:txBody>
      </p:sp>
      <p:sp>
        <p:nvSpPr>
          <p:cNvPr id="26" name="Oval 206"/>
          <p:cNvSpPr>
            <a:spLocks noChangeArrowheads="1"/>
          </p:cNvSpPr>
          <p:nvPr/>
        </p:nvSpPr>
        <p:spPr bwMode="auto">
          <a:xfrm>
            <a:off x="5072066" y="4429132"/>
            <a:ext cx="1584325" cy="64770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заседаний</a:t>
            </a:r>
          </a:p>
        </p:txBody>
      </p:sp>
      <p:sp>
        <p:nvSpPr>
          <p:cNvPr id="30726" name="Text Box 211"/>
          <p:cNvSpPr txBox="1">
            <a:spLocks noChangeArrowheads="1"/>
          </p:cNvSpPr>
          <p:nvPr/>
        </p:nvSpPr>
        <p:spPr bwMode="auto">
          <a:xfrm>
            <a:off x="4633921" y="5101467"/>
            <a:ext cx="23733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Комиссий по урегулированию задолженности              МИ ФНС № 18 (приглашено 256 налогоплательщиков)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27" name="Рисунок 34" descr="j04398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2837">
            <a:off x="6075941" y="3159693"/>
            <a:ext cx="790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6" descr="j04398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87095" flipV="1">
            <a:off x="2371725" y="3468688"/>
            <a:ext cx="143668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206"/>
          <p:cNvSpPr>
            <a:spLocks noChangeArrowheads="1"/>
          </p:cNvSpPr>
          <p:nvPr/>
        </p:nvSpPr>
        <p:spPr bwMode="auto">
          <a:xfrm>
            <a:off x="214282" y="4357694"/>
            <a:ext cx="1655762" cy="64770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заседаний</a:t>
            </a:r>
          </a:p>
        </p:txBody>
      </p:sp>
      <p:sp>
        <p:nvSpPr>
          <p:cNvPr id="30730" name="Text Box 211"/>
          <p:cNvSpPr txBox="1">
            <a:spLocks noChangeArrowheads="1"/>
          </p:cNvSpPr>
          <p:nvPr/>
        </p:nvSpPr>
        <p:spPr bwMode="auto">
          <a:xfrm>
            <a:off x="173216" y="5088704"/>
            <a:ext cx="26431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Комиссий по вопросам обеспечения полноты поступлений доходов в бюджет города</a:t>
            </a:r>
          </a:p>
          <a:p>
            <a:pPr algn="ctr"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 (приглашено 690 физических и юридических лиц)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1" name="Text Box 211"/>
          <p:cNvSpPr txBox="1">
            <a:spLocks noChangeArrowheads="1"/>
          </p:cNvSpPr>
          <p:nvPr/>
        </p:nvSpPr>
        <p:spPr bwMode="auto">
          <a:xfrm>
            <a:off x="2738399" y="5099463"/>
            <a:ext cx="18716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Совместно со службой судебных приставов (проверено 42 предпринимателя)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3" name="AutoShape 198"/>
          <p:cNvSpPr>
            <a:spLocks noChangeArrowheads="1"/>
          </p:cNvSpPr>
          <p:nvPr/>
        </p:nvSpPr>
        <p:spPr bwMode="auto">
          <a:xfrm>
            <a:off x="2484438" y="2219325"/>
            <a:ext cx="4535487" cy="1901825"/>
          </a:xfrm>
          <a:prstGeom prst="sun">
            <a:avLst>
              <a:gd name="adj" fmla="val 30431"/>
            </a:avLst>
          </a:prstGeom>
          <a:solidFill>
            <a:schemeClr val="accent2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12 850,9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3" name="Text Box 210"/>
          <p:cNvSpPr txBox="1">
            <a:spLocks noChangeArrowheads="1"/>
          </p:cNvSpPr>
          <p:nvPr/>
        </p:nvSpPr>
        <p:spPr bwMode="auto">
          <a:xfrm>
            <a:off x="1142976" y="1500174"/>
            <a:ext cx="7345363" cy="707886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Погашена задолженность по налоговым и неналоговым платежам в бюджет города в сумме:</a:t>
            </a:r>
          </a:p>
        </p:txBody>
      </p:sp>
      <p:sp>
        <p:nvSpPr>
          <p:cNvPr id="29" name="Oval 206"/>
          <p:cNvSpPr>
            <a:spLocks noChangeArrowheads="1"/>
          </p:cNvSpPr>
          <p:nvPr/>
        </p:nvSpPr>
        <p:spPr bwMode="auto">
          <a:xfrm>
            <a:off x="7358082" y="4500570"/>
            <a:ext cx="1549400" cy="60325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заседания</a:t>
            </a:r>
          </a:p>
        </p:txBody>
      </p:sp>
      <p:sp>
        <p:nvSpPr>
          <p:cNvPr id="30736" name="Text Box 211"/>
          <p:cNvSpPr txBox="1">
            <a:spLocks noChangeArrowheads="1"/>
          </p:cNvSpPr>
          <p:nvPr/>
        </p:nvSpPr>
        <p:spPr bwMode="auto">
          <a:xfrm>
            <a:off x="6744932" y="5186650"/>
            <a:ext cx="24288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Комиссий по содействию обеспечению прав граждан на вознаграждение за труд (приглашены 31 руководитель организаций)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37" name="Рисунок 42" descr="j04398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39697">
            <a:off x="5811044" y="2958307"/>
            <a:ext cx="336073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Рисунок 43" descr="j04398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45998" flipV="1">
            <a:off x="200026" y="2847975"/>
            <a:ext cx="364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6513" y="1052736"/>
            <a:ext cx="8785225" cy="5832475"/>
            <a:chOff x="68" y="618"/>
            <a:chExt cx="5534" cy="3674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042988" y="24896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ПО СНИЖЕНИЮ ЗАДОЛЖЕННОСТИ ПО ПЛАТЕЖАМ В БЮДЖЕТ ГОРОДА В 2015 ГОДУ</a:t>
            </a: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47256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ОРГАНИЗАЦИЙ </a:t>
            </a:r>
            <a:r>
              <a:rPr lang="ru-RU" sz="24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ДЕЙСВУЮЩИХ ЦЕНАХ</a:t>
            </a: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4514246"/>
              </p:ext>
            </p:extLst>
          </p:nvPr>
        </p:nvGraphicFramePr>
        <p:xfrm>
          <a:off x="971550" y="2060575"/>
          <a:ext cx="7488881" cy="45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7920038" y="962820"/>
            <a:ext cx="1368425" cy="4318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u="dotted" dirty="0"/>
              <a:t>млн.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981" y="1243013"/>
            <a:ext cx="8119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товаров, работ и услуг по городу Усолье-Сибирское (без централизованных плательщиков) увеличилась по оценке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12,3 %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предыдущего года и составила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24 127 млн.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971550" y="2133600"/>
            <a:ext cx="698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000">
                <a:cs typeface="Times New Roman" pitchFamily="18" charset="0"/>
              </a:rPr>
              <a:t>   </a:t>
            </a:r>
            <a:r>
              <a:rPr lang="ru-RU" altLang="ru-RU" sz="2000" b="1">
                <a:cs typeface="Times New Roman" pitchFamily="18" charset="0"/>
              </a:rPr>
              <a:t>                                                                                                     </a:t>
            </a: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>
                <a:solidFill>
                  <a:srgbClr val="0000FF"/>
                </a:solidFill>
              </a:rPr>
              <a:t>Расходная часть бюджета города за 2015 год</a:t>
            </a:r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538957" y="2446555"/>
            <a:ext cx="8497887" cy="429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ru-RU" altLang="ru-RU" sz="3200" b="1" dirty="0">
                <a:solidFill>
                  <a:srgbClr val="0000FF"/>
                </a:solidFill>
              </a:rPr>
              <a:t>План</a:t>
            </a:r>
            <a:r>
              <a:rPr lang="ru-RU" altLang="ru-RU" sz="3200" b="1" dirty="0">
                <a:solidFill>
                  <a:srgbClr val="006699"/>
                </a:solidFill>
              </a:rPr>
              <a:t>                </a:t>
            </a:r>
            <a:r>
              <a:rPr lang="ru-RU" altLang="ru-RU" sz="4000" b="1" dirty="0">
                <a:solidFill>
                  <a:srgbClr val="FF3300"/>
                </a:solidFill>
              </a:rPr>
              <a:t>1 467 103</a:t>
            </a:r>
            <a:r>
              <a:rPr lang="ru-RU" altLang="ru-RU" sz="3200" b="1" dirty="0">
                <a:solidFill>
                  <a:srgbClr val="006699"/>
                </a:solidFill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</a:rPr>
              <a:t>тыс. рублей</a:t>
            </a:r>
            <a:endParaRPr lang="en-US" altLang="ru-RU" sz="24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ru-RU" altLang="ru-RU" sz="3200" b="1" dirty="0">
                <a:solidFill>
                  <a:srgbClr val="0000FF"/>
                </a:solidFill>
              </a:rPr>
              <a:t>Исполнено</a:t>
            </a:r>
            <a:r>
              <a:rPr lang="ru-RU" altLang="ru-RU" sz="3200" b="1" dirty="0">
                <a:solidFill>
                  <a:srgbClr val="006699"/>
                </a:solidFill>
              </a:rPr>
              <a:t>     </a:t>
            </a:r>
            <a:r>
              <a:rPr lang="ru-RU" altLang="ru-RU" sz="4000" b="1" dirty="0">
                <a:solidFill>
                  <a:srgbClr val="FF3300"/>
                </a:solidFill>
              </a:rPr>
              <a:t>1 463 922</a:t>
            </a:r>
            <a:r>
              <a:rPr lang="ru-RU" altLang="ru-RU" sz="3200" b="1" dirty="0">
                <a:solidFill>
                  <a:srgbClr val="006699"/>
                </a:solidFill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</a:rPr>
              <a:t>тыс. рублей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ru-RU" altLang="ru-RU" sz="3200" b="1" dirty="0">
                <a:solidFill>
                  <a:srgbClr val="0000FF"/>
                </a:solidFill>
              </a:rPr>
              <a:t>% исполнения</a:t>
            </a:r>
            <a:r>
              <a:rPr lang="ru-RU" altLang="ru-RU" sz="3200" b="1" dirty="0">
                <a:solidFill>
                  <a:srgbClr val="006699"/>
                </a:solidFill>
              </a:rPr>
              <a:t>  </a:t>
            </a:r>
            <a:r>
              <a:rPr lang="ru-RU" altLang="ru-RU" sz="4000" b="1" dirty="0">
                <a:solidFill>
                  <a:srgbClr val="FF3300"/>
                </a:solidFill>
              </a:rPr>
              <a:t>99,8</a:t>
            </a:r>
            <a:r>
              <a:rPr lang="ru-RU" altLang="ru-RU" sz="3200" b="1" dirty="0">
                <a:solidFill>
                  <a:srgbClr val="006699"/>
                </a:solidFill>
              </a:rPr>
              <a:t> </a:t>
            </a:r>
            <a:r>
              <a:rPr lang="ru-RU" altLang="ru-RU" sz="3200" b="1" dirty="0">
                <a:solidFill>
                  <a:srgbClr val="0000FF"/>
                </a:solidFill>
              </a:rPr>
              <a:t>%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3200" b="1" dirty="0">
                <a:solidFill>
                  <a:srgbClr val="FF3300"/>
                </a:solidFill>
              </a:rPr>
              <a:t>к факту 2014 г. уменьшение составило</a:t>
            </a:r>
            <a:r>
              <a:rPr lang="ru-RU" altLang="ru-RU" sz="3200" b="1" dirty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3200" b="1" dirty="0">
                <a:solidFill>
                  <a:srgbClr val="FF3300"/>
                </a:solidFill>
              </a:rPr>
              <a:t>   201 426</a:t>
            </a:r>
            <a:r>
              <a:rPr lang="ru-RU" altLang="ru-RU" sz="3200" b="1" dirty="0">
                <a:solidFill>
                  <a:srgbClr val="0000FF"/>
                </a:solidFill>
              </a:rPr>
              <a:t> </a:t>
            </a:r>
            <a:r>
              <a:rPr lang="ru-RU" altLang="ru-RU" sz="2000" b="1" dirty="0">
                <a:solidFill>
                  <a:srgbClr val="0000FF"/>
                </a:solidFill>
              </a:rPr>
              <a:t>тыс. рублей</a:t>
            </a:r>
            <a:endParaRPr lang="ru-RU" altLang="ru-RU" sz="2000" b="1" dirty="0">
              <a:solidFill>
                <a:srgbClr val="FF3300"/>
              </a:solidFill>
            </a:endParaRP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2264" y="1290608"/>
            <a:ext cx="883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города в 2015 году исполнена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99,8%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плана года и составила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1 463 922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исполнению 2014 года расходы бюджета города уменьшились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201 426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9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971550" y="2133600"/>
            <a:ext cx="698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000">
                <a:cs typeface="Times New Roman" pitchFamily="18" charset="0"/>
              </a:rPr>
              <a:t>   </a:t>
            </a:r>
            <a:r>
              <a:rPr lang="ru-RU" altLang="ru-RU" sz="2000" b="1">
                <a:cs typeface="Times New Roman" pitchFamily="18" charset="0"/>
              </a:rPr>
              <a:t>                                                                                                     </a:t>
            </a: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00FF"/>
                </a:solidFill>
              </a:rPr>
              <a:t>Исполнение бюджета города по целям, задачам социально-экономического развития, муниципальным программам и непрограммным направлениям деятельности на 2015 год</a:t>
            </a:r>
            <a:endParaRPr lang="ru-RU" altLang="ru-RU" sz="2000" b="1" dirty="0">
              <a:solidFill>
                <a:srgbClr val="0000FF"/>
              </a:solidFill>
            </a:endParaRP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53166369"/>
              </p:ext>
            </p:extLst>
          </p:nvPr>
        </p:nvGraphicFramePr>
        <p:xfrm>
          <a:off x="36512" y="1223963"/>
          <a:ext cx="9083675" cy="559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505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4061774"/>
              </p:ext>
            </p:extLst>
          </p:nvPr>
        </p:nvGraphicFramePr>
        <p:xfrm>
          <a:off x="230188" y="1644224"/>
          <a:ext cx="4578350" cy="491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530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2253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53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2"/>
          <p:cNvSpPr>
            <a:spLocks noChangeArrowheads="1"/>
          </p:cNvSpPr>
          <p:nvPr/>
        </p:nvSpPr>
        <p:spPr bwMode="auto">
          <a:xfrm>
            <a:off x="895350" y="171877"/>
            <a:ext cx="8101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ДОЛЯ РАСХОДОВ БЮДЖЕТА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ГОРОДА</a:t>
            </a: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ПО НАПРАВЛЕНИЯМ ДЕЯТЕЛЬНОСТИ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8209284" y="893260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2179413"/>
              </p:ext>
            </p:extLst>
          </p:nvPr>
        </p:nvGraphicFramePr>
        <p:xfrm>
          <a:off x="4697413" y="1739046"/>
          <a:ext cx="4395787" cy="481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238" y="1106741"/>
            <a:ext cx="8590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2015 года  бюджет города сформирован и исполняется по программному принципу. Доля расходов бюджета в 2015 году по программным направлениям деятельности составила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1 390 687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непрограммные расходы было направлено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общих расходов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73 235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7750449"/>
              </p:ext>
            </p:extLst>
          </p:nvPr>
        </p:nvGraphicFramePr>
        <p:xfrm>
          <a:off x="141287" y="2020493"/>
          <a:ext cx="8585200" cy="476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770" name="Group 53"/>
          <p:cNvGrpSpPr>
            <a:grpSpLocks/>
          </p:cNvGrpSpPr>
          <p:nvPr/>
        </p:nvGrpSpPr>
        <p:grpSpPr bwMode="auto">
          <a:xfrm>
            <a:off x="-1588" y="953047"/>
            <a:ext cx="8785225" cy="6049962"/>
            <a:chOff x="68" y="618"/>
            <a:chExt cx="5534" cy="3729"/>
          </a:xfrm>
        </p:grpSpPr>
        <p:sp>
          <p:nvSpPr>
            <p:cNvPr id="3277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Line 58"/>
            <p:cNvSpPr>
              <a:spLocks noChangeShapeType="1"/>
            </p:cNvSpPr>
            <p:nvPr/>
          </p:nvSpPr>
          <p:spPr bwMode="auto">
            <a:xfrm>
              <a:off x="204" y="9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77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2"/>
          <p:cNvSpPr>
            <a:spLocks noChangeArrowheads="1"/>
          </p:cNvSpPr>
          <p:nvPr/>
        </p:nvSpPr>
        <p:spPr bwMode="auto">
          <a:xfrm>
            <a:off x="827088" y="76627"/>
            <a:ext cx="8312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БЮДЖЕТА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ГОРОДА ПО ПРОГРАММНЫМ НАПРАВЛЕНИЯМ ДЕЯТЕЛЬНОСТИ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8323389" y="913457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300" y="1067445"/>
            <a:ext cx="85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в 2015 году действовало 10 муниципальных программ. Доля бюджетных ассигнований, направленных на реализацию программных расходов, составила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1 390 687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 бюджета. Наибольший удельный вес в программных расходах занимает программа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913 755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848168"/>
              </p:ext>
            </p:extLst>
          </p:nvPr>
        </p:nvGraphicFramePr>
        <p:xfrm>
          <a:off x="271463" y="2060847"/>
          <a:ext cx="8585200" cy="456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770" name="Group 53"/>
          <p:cNvGrpSpPr>
            <a:grpSpLocks/>
          </p:cNvGrpSpPr>
          <p:nvPr/>
        </p:nvGrpSpPr>
        <p:grpSpPr bwMode="auto">
          <a:xfrm>
            <a:off x="0" y="836613"/>
            <a:ext cx="8785225" cy="6049962"/>
            <a:chOff x="68" y="618"/>
            <a:chExt cx="5534" cy="3729"/>
          </a:xfrm>
        </p:grpSpPr>
        <p:sp>
          <p:nvSpPr>
            <p:cNvPr id="3277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Line 58"/>
            <p:cNvSpPr>
              <a:spLocks noChangeShapeType="1"/>
            </p:cNvSpPr>
            <p:nvPr/>
          </p:nvSpPr>
          <p:spPr bwMode="auto">
            <a:xfrm>
              <a:off x="204" y="9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77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2"/>
          <p:cNvSpPr>
            <a:spLocks noChangeArrowheads="1"/>
          </p:cNvSpPr>
          <p:nvPr/>
        </p:nvSpPr>
        <p:spPr bwMode="auto">
          <a:xfrm>
            <a:off x="827087" y="138182"/>
            <a:ext cx="8601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БЮДЖЕТА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ГОРОДА ПО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НЕПРОГРАММНЫМ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НАПРАВЛЕНИЯМ ДЕЯТЕЛЬНОСТИ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8262242" y="852190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888" y="1021380"/>
            <a:ext cx="8705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составили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73 235 т. руб.,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направлялись на: 1) на осуществление отдельных областных государственных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62 508 т.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обеспечение жилыми помещениями детей сирот (за счет средств областного бюджета)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2 295 т. 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содержание аппарата Думы города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5 082 т. 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содержание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–счетной палаты города 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055 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руб.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 оплата исполнительных листов, исполнительских сборов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 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руб. </a:t>
            </a:r>
          </a:p>
        </p:txBody>
      </p:sp>
    </p:spTree>
    <p:extLst>
      <p:ext uri="{BB962C8B-B14F-4D97-AF65-F5344CB8AC3E}">
        <p14:creationId xmlns:p14="http://schemas.microsoft.com/office/powerpoint/2010/main" val="25195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3664933"/>
              </p:ext>
            </p:extLst>
          </p:nvPr>
        </p:nvGraphicFramePr>
        <p:xfrm>
          <a:off x="230188" y="1838324"/>
          <a:ext cx="4395787" cy="4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554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23559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55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2"/>
          <p:cNvSpPr>
            <a:spLocks noChangeArrowheads="1"/>
          </p:cNvSpPr>
          <p:nvPr/>
        </p:nvSpPr>
        <p:spPr bwMode="auto">
          <a:xfrm>
            <a:off x="895350" y="176213"/>
            <a:ext cx="8101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ДОЛЯ РАСХОДОВ БЮДЖЕТА ГОРОДА В РАЗРЕЗЕ ИСТОЧНИКОВ ФИНАНСИРОВАНИЯ</a:t>
            </a: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8241507" y="918281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380954"/>
              </p:ext>
            </p:extLst>
          </p:nvPr>
        </p:nvGraphicFramePr>
        <p:xfrm>
          <a:off x="4749306" y="1740606"/>
          <a:ext cx="4395787" cy="47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263" y="1146731"/>
            <a:ext cx="891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финансирование расходов бюджета производилось за счет четырех источников: региональный бюджет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886 619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59,2%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федеральный бюджет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1 755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средства фонда реформирования ЖКХ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100 239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6,9%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средства местного бюджета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495 309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33,8%.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6893230"/>
              </p:ext>
            </p:extLst>
          </p:nvPr>
        </p:nvGraphicFramePr>
        <p:xfrm>
          <a:off x="195995" y="1781174"/>
          <a:ext cx="4722812" cy="478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674" name="Group 53"/>
          <p:cNvGrpSpPr>
            <a:grpSpLocks/>
          </p:cNvGrpSpPr>
          <p:nvPr/>
        </p:nvGrpSpPr>
        <p:grpSpPr bwMode="auto">
          <a:xfrm>
            <a:off x="-1588" y="838200"/>
            <a:ext cx="8785226" cy="6019800"/>
            <a:chOff x="68" y="618"/>
            <a:chExt cx="5534" cy="3674"/>
          </a:xfrm>
        </p:grpSpPr>
        <p:sp>
          <p:nvSpPr>
            <p:cNvPr id="28681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РАСХОДЫ БЮДЖЕТА ПО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СФЕРАМ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8351836" y="858479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3353049"/>
              </p:ext>
            </p:extLst>
          </p:nvPr>
        </p:nvGraphicFramePr>
        <p:xfrm>
          <a:off x="4514850" y="1781174"/>
          <a:ext cx="4651375" cy="477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1907704" y="3357154"/>
            <a:ext cx="147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1 665 348</a:t>
            </a:r>
          </a:p>
        </p:txBody>
      </p:sp>
      <p:sp>
        <p:nvSpPr>
          <p:cNvPr id="28680" name="TextBox 18"/>
          <p:cNvSpPr txBox="1">
            <a:spLocks noChangeArrowheads="1"/>
          </p:cNvSpPr>
          <p:nvPr/>
        </p:nvSpPr>
        <p:spPr bwMode="auto">
          <a:xfrm>
            <a:off x="6370575" y="3509528"/>
            <a:ext cx="147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1 463 922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467" y="1124021"/>
            <a:ext cx="865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исполнение бюджета города продолжает оставаться социально-ориентированным  Основная доля расходов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72,5 %)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направлена на финансирование социальной сферы На сферу ЖКХ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и на иные расходы -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8,5%.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0592167"/>
              </p:ext>
            </p:extLst>
          </p:nvPr>
        </p:nvGraphicFramePr>
        <p:xfrm>
          <a:off x="230188" y="1816100"/>
          <a:ext cx="4716462" cy="473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698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2970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699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РАСХОДЫ НА СОЦИАЛЬНУЮ СФЕРУ</a:t>
            </a:r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8281986" y="905070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 rot="720000">
            <a:off x="4165600" y="423545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- 123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143375" y="4522788"/>
            <a:ext cx="1149350" cy="266700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92725" y="1726827"/>
            <a:ext cx="1512888" cy="42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</p:txBody>
      </p:sp>
      <p:graphicFrame>
        <p:nvGraphicFramePr>
          <p:cNvPr id="4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3907491"/>
              </p:ext>
            </p:extLst>
          </p:nvPr>
        </p:nvGraphicFramePr>
        <p:xfrm>
          <a:off x="5092700" y="1916832"/>
          <a:ext cx="3897313" cy="457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6" name="TextBox 21"/>
          <p:cNvSpPr txBox="1">
            <a:spLocks noChangeArrowheads="1"/>
          </p:cNvSpPr>
          <p:nvPr/>
        </p:nvSpPr>
        <p:spPr bwMode="auto">
          <a:xfrm rot="720000">
            <a:off x="4160838" y="470376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-10,4%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238" y="1108340"/>
            <a:ext cx="9094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сферу снизились по отношению к исполнению 2014 года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123 664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10,4%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 составили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1 061 555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 «Образование»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914 325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62,5 %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;- «Культура»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65 948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4,5 %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«Социальная политика»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57 930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4,0 %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«Физическая культура и спорт»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23 352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1,5 %.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8186335"/>
              </p:ext>
            </p:extLst>
          </p:nvPr>
        </p:nvGraphicFramePr>
        <p:xfrm>
          <a:off x="230188" y="2014538"/>
          <a:ext cx="4395787" cy="454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722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30730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23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2"/>
          <p:cNvSpPr>
            <a:spLocks noChangeArrowheads="1"/>
          </p:cNvSpPr>
          <p:nvPr/>
        </p:nvSpPr>
        <p:spPr bwMode="auto">
          <a:xfrm>
            <a:off x="895350" y="171877"/>
            <a:ext cx="8101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РАСХОДЫ НА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СФЕРУ </a:t>
            </a: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ЖИЛИЩНО-КОММУНАЛЬНОГО ХОЗЯЙСТВА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8264524" y="922617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7260844"/>
              </p:ext>
            </p:extLst>
          </p:nvPr>
        </p:nvGraphicFramePr>
        <p:xfrm>
          <a:off x="4554538" y="2014538"/>
          <a:ext cx="4395787" cy="46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27" name="TextBox 2"/>
          <p:cNvSpPr txBox="1">
            <a:spLocks noChangeArrowheads="1"/>
          </p:cNvSpPr>
          <p:nvPr/>
        </p:nvSpPr>
        <p:spPr bwMode="auto">
          <a:xfrm rot="1080000">
            <a:off x="3957638" y="4540250"/>
            <a:ext cx="1366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- 88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TextBox 22"/>
          <p:cNvSpPr txBox="1">
            <a:spLocks noChangeArrowheads="1"/>
          </p:cNvSpPr>
          <p:nvPr/>
        </p:nvSpPr>
        <p:spPr bwMode="auto">
          <a:xfrm rot="1080000">
            <a:off x="3883025" y="492601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24,2%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33825" y="4724400"/>
            <a:ext cx="1120775" cy="398463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594" y="1127262"/>
            <a:ext cx="8720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исполнению 2014 года снизились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88 184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24,2%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составили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277 481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расходов по отношению к исполнению 2014 года произошло за счет снижения расходов по переселению из аварийного жилого фонда.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5935990"/>
              </p:ext>
            </p:extLst>
          </p:nvPr>
        </p:nvGraphicFramePr>
        <p:xfrm>
          <a:off x="230188" y="1724024"/>
          <a:ext cx="4395787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746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3175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1747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ИНЫЕ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РАСХОДЫ</a:t>
            </a: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8281986" y="877011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1750" name="TextBox 2"/>
          <p:cNvSpPr txBox="1">
            <a:spLocks noChangeArrowheads="1"/>
          </p:cNvSpPr>
          <p:nvPr/>
        </p:nvSpPr>
        <p:spPr bwMode="auto">
          <a:xfrm rot="-1020000">
            <a:off x="3856038" y="412750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10 422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933825" y="4337050"/>
            <a:ext cx="1214438" cy="387350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8060847"/>
              </p:ext>
            </p:extLst>
          </p:nvPr>
        </p:nvGraphicFramePr>
        <p:xfrm>
          <a:off x="4576585" y="1724024"/>
          <a:ext cx="4395788" cy="481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53" name="TextBox 20"/>
          <p:cNvSpPr txBox="1">
            <a:spLocks noChangeArrowheads="1"/>
          </p:cNvSpPr>
          <p:nvPr/>
        </p:nvSpPr>
        <p:spPr bwMode="auto">
          <a:xfrm rot="-1020000">
            <a:off x="4262438" y="4392613"/>
            <a:ext cx="1366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9,1%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Индекс промышленного производства, </a:t>
            </a:r>
          </a:p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в % к предыдущему году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"/>
          <p:cNvSpPr txBox="1"/>
          <p:nvPr/>
        </p:nvSpPr>
        <p:spPr>
          <a:xfrm>
            <a:off x="7837489" y="968377"/>
            <a:ext cx="1368425" cy="4318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u="dotted" dirty="0"/>
              <a:t>млн.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6133628"/>
              </p:ext>
            </p:extLst>
          </p:nvPr>
        </p:nvGraphicFramePr>
        <p:xfrm>
          <a:off x="612130" y="2057402"/>
          <a:ext cx="8136583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605" y="1184277"/>
            <a:ext cx="81371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индекс промышленного производства (по кругу крупных и средних предприятий) составил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147,9 %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предыдущему году. Однако спад промышленного производства произошел во всех отраслях промышленности города, кроме производства пищевых продуктов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103,5 %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химического производства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438,7 %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9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2"/>
          <p:cNvSpPr>
            <a:spLocks noChangeArrowheads="1"/>
          </p:cNvSpPr>
          <p:nvPr/>
        </p:nvSpPr>
        <p:spPr bwMode="auto">
          <a:xfrm>
            <a:off x="971550" y="98981"/>
            <a:ext cx="81010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«РАЗВИТИЕ ОБРАЗОВАНИЯ» 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4818" name="Group 53"/>
          <p:cNvGrpSpPr>
            <a:grpSpLocks/>
          </p:cNvGrpSpPr>
          <p:nvPr/>
        </p:nvGrpSpPr>
        <p:grpSpPr bwMode="auto">
          <a:xfrm>
            <a:off x="28575" y="835025"/>
            <a:ext cx="8785225" cy="6019800"/>
            <a:chOff x="68" y="618"/>
            <a:chExt cx="5534" cy="3674"/>
          </a:xfrm>
        </p:grpSpPr>
        <p:sp>
          <p:nvSpPr>
            <p:cNvPr id="34841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481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611313" y="1812925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37272"/>
              </p:ext>
            </p:extLst>
          </p:nvPr>
        </p:nvGraphicFramePr>
        <p:xfrm>
          <a:off x="244475" y="2195513"/>
          <a:ext cx="8827797" cy="452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2568525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- 27 дошкольных учреждений - 5 257 воспитанников (увеличение +340 человек)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- 14 общеобразовательных учреждений - 8 713 обучающихся (увеличение +255 человек)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- 5 учреждений дополнительного образования - 9 222 учащихся (увеличение +180 человек)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«ИМЦ»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«ЦБ учреждений образования» (до 01.12.2015)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ремонтные работы на 3 659, 6 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устройство системы вентиляции (д/с № 8)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электромонтажные работы (д/с № 18, Гимназия № 9)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 оконных блоков (д/с № 33, 44, Лицей №1)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капитальный ремонт здания (Гимназия № 9)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 канализации (Лицей № 1)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текущий ремонт здания (школа № 6)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асфальтового покрытия (д/с № 31, Гимназия № 9)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пищеблока (Гимназия № 9)</a:t>
                      </a:r>
                    </a:p>
                    <a:p>
                      <a:endParaRPr lang="ru-RU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противопожарные мероприятия на сумму 3 541,8 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электропроводки (5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и модернизация пожарной сигнализации (14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 дверей (9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замена, испытание пожарных лестниц (4 учреждения)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 пожарных ящиков (1 учреждение)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пропитка кровли (2 учреждения)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испытание ограждений кровли (10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приобретение, перезарядка огнетушителей, приобретение пожарных рукавов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87106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Предоставлены льготы на проезд в городском транспорте 2 842 учащимся с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сентября по декабрь 2015 года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 автобус для МБУДО «ДЮСШ» на сумму 1 913,0 тыс. руб.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Получено новое технологическое оборудование для пищеблока МБОУ «Гимназия № 9» из Министерства образования Иркутской области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 новый МБДОУ «Детский сад № 2» на 110 мест</a:t>
                      </a:r>
                      <a:endParaRPr lang="ru-RU" sz="10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55075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оснащение дошкольных учреждений основными средствами  и материальными запасами на сумму 3 199,0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мебель, мягкий инвентарь (д/с № 29)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медицинское, спортивное, бытовое оборудование, мебель, посуда, мягкий инвентарь (д/с № 2)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холодильное, технологическое оборудование, мебель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детей, охваченных отдыхом в ОЛ «Смена» - 421 человек (три смены)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детей, охваченных отдыхом в ЛДП – 921 человек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несовершеннолетних, охваченных трудовой занятостью – 143 человека</a:t>
                      </a:r>
                    </a:p>
                    <a:p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39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038725"/>
            <a:ext cx="233838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TextBox 33"/>
          <p:cNvSpPr txBox="1">
            <a:spLocks noChangeArrowheads="1"/>
          </p:cNvSpPr>
          <p:nvPr/>
        </p:nvSpPr>
        <p:spPr bwMode="auto">
          <a:xfrm>
            <a:off x="341313" y="1117600"/>
            <a:ext cx="54546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913 755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(99,9 %),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694 981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218 774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(99,9 %)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2"/>
          <p:cNvSpPr>
            <a:spLocks noChangeArrowheads="1"/>
          </p:cNvSpPr>
          <p:nvPr/>
        </p:nvSpPr>
        <p:spPr bwMode="auto">
          <a:xfrm>
            <a:off x="835025" y="125968"/>
            <a:ext cx="8388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РАЗВИТИЕ ФИЗИЧЕСКОЙ КУЛЬТУРЫ И СПОРТА» 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5842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586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4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476375" y="1731963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34188"/>
              </p:ext>
            </p:extLst>
          </p:nvPr>
        </p:nvGraphicFramePr>
        <p:xfrm>
          <a:off x="257175" y="2257425"/>
          <a:ext cx="8827797" cy="442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1038552"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двух учреждений спорта: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МБУ «Спортивный комплекс «Химик»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МБУ «Спортивный центр»</a:t>
                      </a:r>
                      <a:endParaRPr lang="ru-RU" sz="13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154 физкультурно-массовых мероприятий в соответствии с календарным планом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Построен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скейт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-парк в районе МБУ «СК «Химик» на сумму 3 080,3 тыс. 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22248"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 спортивное оборудование на 420,0 тыс. руб.: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скамейки, мебель для судей, ворота футбольные, сетка для ворот (МБУ «СК «Химик»)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лыжи в комплекте (крепление, ботинки, палки) 32 пары (МБУДО «ДЮСШ»)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коврики, мячи гимнастические, массажные, палки для ходьбы (Совет Ветеранов)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населения, систематически занимающегося физкультурой и спортом – 16,03 %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посещений, занимающихся физкультурой и спортом – 111 000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Приняло участие в региональных соревнованиях -1 238 воспитанников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Приняло участие во Всероссийских соревнованиях - 298 воспитанников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воспитанников, занявших призовые места в региональных и Всероссийских соревнованиях – 705 человек</a:t>
                      </a:r>
                      <a:endParaRPr lang="ru-RU" sz="13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второй этап работ по восстановлению водопроводной системы и пожарных гидрантов МБУ «СК «Химик» на сумму 995 тыс. руб.</a:t>
                      </a: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12750" y="1012825"/>
            <a:ext cx="653573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23 352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(99,8 %),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3 080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20 272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(99,8 %)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6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025" y="5365750"/>
            <a:ext cx="17208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2"/>
          <p:cNvSpPr>
            <a:spLocks noChangeArrowheads="1"/>
          </p:cNvSpPr>
          <p:nvPr/>
        </p:nvSpPr>
        <p:spPr bwMode="auto">
          <a:xfrm>
            <a:off x="971550" y="98981"/>
            <a:ext cx="81010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РАЗВИТИЕ КУЛЬТУРЫ И АРХИВНОГО ДЕЛА» 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6866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6889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1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2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3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86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554163" y="1892300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03374"/>
              </p:ext>
            </p:extLst>
          </p:nvPr>
        </p:nvGraphicFramePr>
        <p:xfrm>
          <a:off x="257175" y="2352675"/>
          <a:ext cx="8827797" cy="432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119335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четырех учреждений культуры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«Муниципальный архив»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«ЦБ учреждений культуры» (до 01.12.2015)</a:t>
                      </a:r>
                    </a:p>
                    <a:p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комплектование библиотечного фонда на 416,5 тыс. руб.: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приобретено 792 экземпляра библиотечного фонда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оформлена подписка на 75 наименований периодических изданий</a:t>
                      </a:r>
                    </a:p>
                    <a:p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Вручена стипендия мэра 20-ти талантливым ребятам в размере 2 тыс. руб.</a:t>
                      </a:r>
                    </a:p>
                    <a:p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7069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ремонтные работы на сумму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изготовление ПСД на капитальный ремонт системы отопления (МБУК «ДК «Мир»)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монтаж водяной системы пожаротушения (МБКДУ «Дворец культуры»)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изготовление ПСД на строительство культурно-досугового центра при МБКДУ «Дворец культуры»)</a:t>
                      </a:r>
                    </a:p>
                    <a:p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мероприятий краеведческой направленности - 1 150 человек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выставок – 9 228 человек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участников клубных формирований – 1 822 человека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культурно-массовых мероприятий – 370 921 человек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культурно-массовые мероприятия в соответствии с календарным планом (новогодние мероприятия, «Масленица», День защиты детей, 9 Мая, День города, День молодежи, День пожилого человека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другие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34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 спортивный комплекс для досуга населения в Верхнем парке на сумму 352,8 тыс. 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12750" y="1012825"/>
            <a:ext cx="54546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715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(99,9 %),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364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70 341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(99,9%)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федерального бюджета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(100 %)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8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1675" y="5002213"/>
            <a:ext cx="191293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2"/>
          <p:cNvSpPr>
            <a:spLocks noChangeArrowheads="1"/>
          </p:cNvSpPr>
          <p:nvPr/>
        </p:nvSpPr>
        <p:spPr bwMode="auto">
          <a:xfrm>
            <a:off x="835025" y="125968"/>
            <a:ext cx="8388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МОЛОДЕЖНАЯ ПОЛИТИКА» 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7890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791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7891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187450" y="1531938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1300" y="1984375"/>
          <a:ext cx="8827797" cy="473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1471823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 школьника были обеспечены трудовой занятостью (проведены работы по  благоустройству города, очистке берега реки Ангара и соляного источника, облагорожен учебно-опытный участок на базе МБУДО «СЮН»)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7 432 человека приняли участие в мероприятиях патриотической направленности, 4 068 человек -  в социально-значимых проектах, 11 181 человек - в мероприятиях по профилактике социально-негативных явлений (акции, конкурсы, массовые мероприятия, беседы, тренинги) 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Вручена стипендия мэра 7 лучшим студентам профессиональных образовательных организаций города в размере по 5000,00 рублей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Оказана поддержка деятельности Клубу молодой семьи при ЗАГС в виде организации работы психологов по оказанию консультационных, правовых, психологических услуг молодым семьям. Услугу получили 237 молодых граждан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территории города размещены 4 баннера по профилактике ВИЧ-инфекции, изготовлено 9 175 единиц полиграфической продукции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СМИ размещено 5 информационных материалов о профилактике социально-значимых заболеваний, изготовлен 1 видеоролик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 790 тест-систем для проведения осмотров и рейдов по выявлению незаконных потребителей наркотиков, осуществлено тестирование молодежи на диагностическом комплексе «Лира-100»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140 консультаций с наркозависимыми и </a:t>
                      </a:r>
                      <a:r>
                        <a:rPr lang="ru-RU" sz="12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созависимыми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родственниками. Из 58 наркозависимых согласились на реабилитацию 17</a:t>
                      </a:r>
                    </a:p>
                    <a:p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23 человека снизилось количество наркозависимых по сравнению с 2014 годом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вновь привлеченному врачу-фтизиатру предоставлена единовременная выплата (подъемные) в размере 50,0 тыс. руб., предоставлена служебная квартира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«трудных подростков» были обеспечены летней трудовой занятостью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 «трудных» подростков были охвачены профилактическими мероприятиями</a:t>
                      </a: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71463" y="1114425"/>
            <a:ext cx="5454650" cy="1601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1 081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(99,8 %),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1 081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(99,8 %)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1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0" y="5703888"/>
            <a:ext cx="15113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2"/>
          <p:cNvSpPr>
            <a:spLocks noChangeArrowheads="1"/>
          </p:cNvSpPr>
          <p:nvPr/>
        </p:nvSpPr>
        <p:spPr bwMode="auto">
          <a:xfrm>
            <a:off x="835025" y="125968"/>
            <a:ext cx="8388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НАСЕЛЕНИЯ» 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4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8930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4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1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338263" y="2220913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3050" y="1243013"/>
            <a:ext cx="54546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4 473 (98 %),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4 473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(98 %)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85738" y="2800350"/>
          <a:ext cx="8827797" cy="354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700"/>
                <a:gridCol w="4731097"/>
              </a:tblGrid>
              <a:tr h="150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Произведены выплаты пенсии за выслугу лет 21 лицу, замещавшему должности муниципальной службы, на сумму 2 647,3 тыс. 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Произведены выплаты 13 Почетным гражданам города на сумму 1 296,0 тыс. руб.</a:t>
                      </a:r>
                    </a:p>
                    <a:p>
                      <a:endParaRPr lang="ru-RU" sz="16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95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Расходы, связанные с оказанием последних почестей в случае смерти лица, удостоенного звания «Почетный гражданин», не осуществлялись в связи с отсутствием необходимости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Одной социально-ориентированной некоммерческой организации -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Усольской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городской общественной организации ветеранов (пенсионеров) войны, труда, Вооруженных сил и правоохранительных органов – предоставлена финансовая поддержка в размере 528,1 тыс. руб.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9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513" y="94456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2"/>
          <p:cNvSpPr>
            <a:spLocks noChangeArrowheads="1"/>
          </p:cNvSpPr>
          <p:nvPr/>
        </p:nvSpPr>
        <p:spPr bwMode="auto">
          <a:xfrm>
            <a:off x="1050925" y="-51425"/>
            <a:ext cx="7096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ОБЕСПЕЧЕНИЕ НАСЕЛЕНИЯ ДОСТУПНЫМ ЖИЛЬЕМ» 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9938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995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993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449388" y="2205038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00088" y="2725738"/>
          <a:ext cx="7975371" cy="391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047"/>
                <a:gridCol w="2678013"/>
                <a:gridCol w="2276311"/>
              </a:tblGrid>
              <a:tr h="2561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 вновь построенные дома, в которых приобретено 272 квартиры, расселено 658 человек из домов, признанных аварийными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Одной молодой семье-участнице 2010 года предоставлена</a:t>
                      </a:r>
                      <a:r>
                        <a:rPr lang="x-none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дополнительная социальная выплата при рождении ребенка в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размере </a:t>
                      </a:r>
                      <a:r>
                        <a:rPr lang="x-none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,6 тыс. руб.  </a:t>
                      </a: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Одна молодая семья улучшила жилищные условия, приобретя квартиру за счет предоставленной социальной выплаты в размере 983,7 тыс. 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3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Снесено 11 домов общей площадью 5 102,61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39750" y="1039813"/>
            <a:ext cx="54546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182 927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(100 %),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1 746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(100 %)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- 80 942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(100 %)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Фонда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100 239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(100 %)</a:t>
            </a:r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5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63" y="4340225"/>
            <a:ext cx="216693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2"/>
          <p:cNvSpPr>
            <a:spLocks noChangeArrowheads="1"/>
          </p:cNvSpPr>
          <p:nvPr/>
        </p:nvSpPr>
        <p:spPr bwMode="auto">
          <a:xfrm>
            <a:off x="835025" y="-13325"/>
            <a:ext cx="838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РАЗВИТИЕ ЖИЛИЩНО-КОММУНАЛЬНОГО ХОЗЯЙСТВА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62" name="Group 53"/>
          <p:cNvGrpSpPr>
            <a:grpSpLocks/>
          </p:cNvGrpSpPr>
          <p:nvPr/>
        </p:nvGrpSpPr>
        <p:grpSpPr bwMode="auto">
          <a:xfrm>
            <a:off x="-108520" y="1002338"/>
            <a:ext cx="8785225" cy="6019800"/>
            <a:chOff x="68" y="618"/>
            <a:chExt cx="5534" cy="3674"/>
          </a:xfrm>
        </p:grpSpPr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54163" y="1703388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738" y="2130425"/>
          <a:ext cx="8922217" cy="457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245"/>
                <a:gridCol w="2328902"/>
                <a:gridCol w="3056070"/>
              </a:tblGrid>
              <a:tr h="1359529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капитальный ремонт МКД направлено 11 932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взносы в Фонд капитального ремонта МКД Иркутской области за 13 месяцев 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капитального ремонта 16-ти МКД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текущий ремонт жилищного фонда на сумму 2 708,2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аварийных козырьков (2 дома)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квартир (12 квартир)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смена оконных блоков  (10 квартир)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наружной стены (1 дом)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крыши (1 дом) </a:t>
                      </a:r>
                    </a:p>
                    <a:p>
                      <a:endParaRPr lang="ru-RU" sz="10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МКУ «ГУКС»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Осуществлялся 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тех.надзор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проводимыми ремонтами, оказаны услуги по составлению смет</a:t>
                      </a:r>
                      <a:endParaRPr lang="ru-RU" sz="1000" b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b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01146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благоустройство направлено 21 370,6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обеспечено наружное освещение города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уборка стихийных свалок - 1 493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куб.м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валка больных деревьев – 113 шт., обрезка деревьев – 755 шт.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обеспечено бесперебойное горение «Вечного» огня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проведено обустройство территории нового кладбища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отлов 75 животных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установка 10 детских городков, 8 информационных тумб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7 000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пешеходных дорожек</a:t>
                      </a:r>
                      <a:endParaRPr lang="ru-RU" sz="10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безопасность дорожного движения направлено 3 915,9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8 светофорных объектов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приведение в соответствие ГОСТ 195 дорожных знаков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нанесение 7 300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дорожной разметки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обслуживание 5 камер видеонаблюдения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повышение 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направлено 5 698,6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установлено 4 счетчика в муниципальных квартирах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установлено 65 ОДПУ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 окон (МБДОУ «Детский сад № 44»)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разработан проект сетей водоснабжения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выполнены работы по актуализации схем тепло-, водоснабжения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01146">
                <a:tc gridSpan="2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содержание дорожного хозяйства направлено 35 603,8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установлено 80 дорожных знаков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‑ ремонт асфальтового покрытия 6 000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дорог с маршрутным движением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13 550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дорог к садоводствам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5 192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внутриквартальных дорог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5 948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дорог местного значения общего пользования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3 остановочных павильонов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гос.экспертиза</a:t>
                      </a: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ремонта дорог к садоводствам в 2016 году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текущее содержание дорог</a:t>
                      </a:r>
                      <a:endParaRPr lang="ru-RU" sz="1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71463" y="1114425"/>
            <a:ext cx="54546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90 331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(99,1 %),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75 621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98,9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14 710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(99,7 %)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5267325"/>
            <a:ext cx="161448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2"/>
          <p:cNvSpPr>
            <a:spLocks noChangeArrowheads="1"/>
          </p:cNvSpPr>
          <p:nvPr/>
        </p:nvSpPr>
        <p:spPr bwMode="auto">
          <a:xfrm>
            <a:off x="835025" y="-53012"/>
            <a:ext cx="838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СОВЕРШЕНСТВОВАНИЕ МУНИЦИПАЛЬНОГО РЕГУЛИРОВАНИЯ»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2015-2018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1986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42009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1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2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4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98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187450" y="1531938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1300" y="1984375"/>
          <a:ext cx="882779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147182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деятельности: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комитета по финансам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КУМИ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администрации города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«ЦБ города Усолье-Сибирское» (с 01.12.2015)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муниципального долга находится в пределах допустимого законодательством объема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обслуживание муниципального долга составили 3 526 тыс. 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Поставлено на кадастровый учет 45 объектов недвижимости, 132 земельных участка, проведена оценка 125 объектов недвижимости, 48 земельных участка (на сумму 2 289,2 тыс. 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15 контрольных мероприятий, выдано 8 предписаний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Осуществлено содержание 3-х водонапорных скважин, 6-ти временно неэксплуатируемых объектов (на сумму 2 200,9 тыс. 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Внесены изменения в градостроительную документацию, обследовано техническое состояние МКД (на сумму 164,9 тыс. 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своевременное и достоверное информирование населения о деятельности ОМСУ в СМИ (на сумму 1 954,6 тыс. 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формирование резерва материальных ресурсов, расходы за счет средств резервного фонда не осуществлялись ввиду отсутствия необходимости</a:t>
                      </a:r>
                    </a:p>
                    <a:p>
                      <a:endParaRPr lang="ru-RU" sz="14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07" name="TextBox 33"/>
          <p:cNvSpPr txBox="1">
            <a:spLocks noChangeArrowheads="1"/>
          </p:cNvSpPr>
          <p:nvPr/>
        </p:nvSpPr>
        <p:spPr bwMode="auto">
          <a:xfrm>
            <a:off x="271463" y="1114425"/>
            <a:ext cx="54546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94 734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99,0%),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94 734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0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4525" y="5168900"/>
            <a:ext cx="17795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2"/>
          <p:cNvSpPr>
            <a:spLocks noChangeArrowheads="1"/>
          </p:cNvSpPr>
          <p:nvPr/>
        </p:nvSpPr>
        <p:spPr bwMode="auto">
          <a:xfrm>
            <a:off x="684213" y="237838"/>
            <a:ext cx="8777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ПОДДЕРЖКА ПРИОРИТЕТНЫХ ОТРАСЛЕЙ ЭКОНОМИКИ» 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НА 2015-2018 ГОДЫ</a:t>
            </a:r>
            <a:endParaRPr lang="ru-RU" altLang="ru-RU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3010" name="Group 53"/>
          <p:cNvGrpSpPr>
            <a:grpSpLocks/>
          </p:cNvGrpSpPr>
          <p:nvPr/>
        </p:nvGrpSpPr>
        <p:grpSpPr bwMode="auto">
          <a:xfrm>
            <a:off x="-28575" y="1052513"/>
            <a:ext cx="8785225" cy="6019800"/>
            <a:chOff x="68" y="618"/>
            <a:chExt cx="5534" cy="3674"/>
          </a:xfrm>
        </p:grpSpPr>
        <p:sp>
          <p:nvSpPr>
            <p:cNvPr id="4302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011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338263" y="2120900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9400" y="2673350"/>
          <a:ext cx="874575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866"/>
                <a:gridCol w="2936696"/>
                <a:gridCol w="2496191"/>
              </a:tblGrid>
              <a:tr h="85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СМИ размещены 855 информационных материалов, освещающих вопросы малого и среднего предпринимательства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 макет-дизайн 1 экземпляра брошюры на 44 страницах для субъектов малого и среднего предпринимательства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Выделены субсидии 7 субъектам малого предпринимательства в размере 300,0 тыс. руб. каждому на создание собственного бизнеса: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производство пластмассовых изделий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детский досуг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выращивание с/х продукции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животноводство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школа актерского мастерства для детей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школа танцев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023" name="TextBox 33"/>
          <p:cNvSpPr txBox="1">
            <a:spLocks noChangeArrowheads="1"/>
          </p:cNvSpPr>
          <p:nvPr/>
        </p:nvSpPr>
        <p:spPr bwMode="auto">
          <a:xfrm>
            <a:off x="279400" y="1225550"/>
            <a:ext cx="54546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2 163  (100%),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1 744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238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тыс. руб.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181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(100 %)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2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5189538"/>
            <a:ext cx="18637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2"/>
          <p:cNvSpPr>
            <a:spLocks noChangeArrowheads="1"/>
          </p:cNvSpPr>
          <p:nvPr/>
        </p:nvSpPr>
        <p:spPr bwMode="auto">
          <a:xfrm>
            <a:off x="684213" y="-8381"/>
            <a:ext cx="87772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КОМПЛЕКСНЫХ МЕР ПО ПРЕДУПРЕЖДЕНИЮ И ЛИКВИДАЦИИ ЧРЕЗВЫЧАЙНЫХ СИТУАЦИЙ ПРИРОДНОГО И ТЕХНОГЕННОГО ХАРАКТЕРА И ОБЕСПЕЧЕНИЕ ПОЖАРНОЙ БЕЗОПАСНОСТИ»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2015-2018 ГОДЫ</a:t>
            </a:r>
            <a:endParaRPr lang="ru-RU" altLang="ru-RU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4034" name="Group 53"/>
          <p:cNvGrpSpPr>
            <a:grpSpLocks/>
          </p:cNvGrpSpPr>
          <p:nvPr/>
        </p:nvGrpSpPr>
        <p:grpSpPr bwMode="auto">
          <a:xfrm>
            <a:off x="-28575" y="1052513"/>
            <a:ext cx="8785225" cy="6019800"/>
            <a:chOff x="68" y="618"/>
            <a:chExt cx="5534" cy="3674"/>
          </a:xfrm>
        </p:grpSpPr>
        <p:sp>
          <p:nvSpPr>
            <p:cNvPr id="4405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403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187450" y="1531938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2015 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16430"/>
              </p:ext>
            </p:extLst>
          </p:nvPr>
        </p:nvGraphicFramePr>
        <p:xfrm>
          <a:off x="257175" y="1930400"/>
          <a:ext cx="8827797" cy="462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852371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деятельности МКУ «Служба города Усолье-Сибирское по решению вопросов ГОЧС и ПБ»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4 баннера на противопожарную тематику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Изготовлено 700 памяток на противопожарную тематику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0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оповещения населения об опасностях, возникающих при ведении военных действий или вследствие этих действий, а также об угрозе возникновения или возникновении ЧС природного и техногенного характера, находится в состоянии постоянной готовности к использованию (передана в оперативное управление МКУ «Служба города Усолье-Сибирское по решению вопросов ГОЧС и ПБ» 01.12.2015 года)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и откорректированы планы: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защиты населения от ЧС природного и техногенного характера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 области гражданской обороны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обеспечения пожарной безопасности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жизнеобеспечения в военное время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по подготовке к эвакуации населения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комплектования слушателями отдела подготовки курсов ГО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по обучению способам защиты от опасности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порядка сбора и обмена информацией в области ГОЧС и ПБ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Произведена опашка 17 км.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минерализированной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полосы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5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055" name="TextBox 33"/>
          <p:cNvSpPr txBox="1">
            <a:spLocks noChangeArrowheads="1"/>
          </p:cNvSpPr>
          <p:nvPr/>
        </p:nvSpPr>
        <p:spPr bwMode="auto">
          <a:xfrm>
            <a:off x="271463" y="1114425"/>
            <a:ext cx="54546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7 154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96,1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7 154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(96,1 %)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5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0" y="4581525"/>
            <a:ext cx="18494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Среднегодовая численность постоянного населения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"/>
          <p:cNvSpPr txBox="1"/>
          <p:nvPr/>
        </p:nvSpPr>
        <p:spPr>
          <a:xfrm>
            <a:off x="8135938" y="979488"/>
            <a:ext cx="1368425" cy="4318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u="dotted" dirty="0"/>
              <a:t>ч</a:t>
            </a:r>
            <a:r>
              <a:rPr lang="ru-RU" sz="1600" b="1" u="dotted" dirty="0" smtClean="0"/>
              <a:t>ел.</a:t>
            </a:r>
            <a:endParaRPr lang="ru-RU" sz="1600" b="1" u="dotted" dirty="0"/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954207"/>
              </p:ext>
            </p:extLst>
          </p:nvPr>
        </p:nvGraphicFramePr>
        <p:xfrm>
          <a:off x="596901" y="2247902"/>
          <a:ext cx="800735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54" y="1261238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ситуация в городе Усолье-Сибирское характеризуется тенденцией к снижению численности населения. Миграционные оттоки, снижение рождаемости и увеличение смертности – все это негативно сказывается на численности населения города.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города снизилась 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79 847 чел.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до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78 966 чел.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г.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1,1 %)</a:t>
            </a:r>
          </a:p>
        </p:txBody>
      </p:sp>
    </p:spTree>
    <p:extLst>
      <p:ext uri="{BB962C8B-B14F-4D97-AF65-F5344CB8AC3E}">
        <p14:creationId xmlns:p14="http://schemas.microsoft.com/office/powerpoint/2010/main" val="1096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354208"/>
              </p:ext>
            </p:extLst>
          </p:nvPr>
        </p:nvGraphicFramePr>
        <p:xfrm>
          <a:off x="271462" y="2095315"/>
          <a:ext cx="8369301" cy="453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5058" name="Group 53"/>
          <p:cNvGrpSpPr>
            <a:grpSpLocks/>
          </p:cNvGrpSpPr>
          <p:nvPr/>
        </p:nvGrpSpPr>
        <p:grpSpPr bwMode="auto">
          <a:xfrm>
            <a:off x="0" y="836613"/>
            <a:ext cx="8785225" cy="6049962"/>
            <a:chOff x="68" y="618"/>
            <a:chExt cx="5534" cy="3729"/>
          </a:xfrm>
        </p:grpSpPr>
        <p:sp>
          <p:nvSpPr>
            <p:cNvPr id="45063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4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5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6" name="Line 58"/>
            <p:cNvSpPr>
              <a:spLocks noChangeShapeType="1"/>
            </p:cNvSpPr>
            <p:nvPr/>
          </p:nvSpPr>
          <p:spPr bwMode="auto">
            <a:xfrm>
              <a:off x="204" y="9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7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5059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52"/>
          <p:cNvSpPr>
            <a:spLocks noChangeArrowheads="1"/>
          </p:cNvSpPr>
          <p:nvPr/>
        </p:nvSpPr>
        <p:spPr bwMode="auto">
          <a:xfrm>
            <a:off x="558800" y="-79206"/>
            <a:ext cx="87455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УЧАСТИЕ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 В 2015 ГОДУ МУНИЦИПАЛЬНОГО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ОБРАЗОВАНИЯ </a:t>
            </a:r>
          </a:p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«ГОРОД УСОЛЬЕ-СИБИРСКОЕ» В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ГОСУДАРСТВЕННЫХ ПРОГРАММАХ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ИРКУТСКОЙ ОБЛАСТИ </a:t>
            </a:r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8260655" y="831967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5062" name="TextBox 2"/>
          <p:cNvSpPr txBox="1">
            <a:spLocks noChangeArrowheads="1"/>
          </p:cNvSpPr>
          <p:nvPr/>
        </p:nvSpPr>
        <p:spPr bwMode="auto">
          <a:xfrm>
            <a:off x="418307" y="1076575"/>
            <a:ext cx="90265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город Усолье-Сибирское в 2015 году участвовало в реализации 10 государственных программ Иркутской области. Освоено средств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976 376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013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745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фонда реформирования ЖКХ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239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369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объем бюджетных ассигнований был направлен на образование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ОБСЛУЖИВАНИЕ МУНИЦИПАЛЬНОГО ДОЛГА</a:t>
            </a:r>
            <a:r>
              <a:rPr lang="ru-RU" altLang="ru-RU" sz="2400" b="1">
                <a:latin typeface="Times New Roman" pitchFamily="18" charset="0"/>
              </a:rPr>
              <a:t> </a:t>
            </a:r>
          </a:p>
        </p:txBody>
      </p:sp>
      <p:grpSp>
        <p:nvGrpSpPr>
          <p:cNvPr id="46082" name="Group 53"/>
          <p:cNvGrpSpPr>
            <a:grpSpLocks/>
          </p:cNvGrpSpPr>
          <p:nvPr/>
        </p:nvGrpSpPr>
        <p:grpSpPr bwMode="auto">
          <a:xfrm>
            <a:off x="14288" y="938213"/>
            <a:ext cx="8785225" cy="6019800"/>
            <a:chOff x="68" y="618"/>
            <a:chExt cx="5534" cy="3674"/>
          </a:xfrm>
        </p:grpSpPr>
        <p:sp>
          <p:nvSpPr>
            <p:cNvPr id="4608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6083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46945"/>
              </p:ext>
            </p:extLst>
          </p:nvPr>
        </p:nvGraphicFramePr>
        <p:xfrm>
          <a:off x="874390" y="2316940"/>
          <a:ext cx="7402784" cy="436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r:id="rId4" imgW="8041321" imgH="5151566" progId="Excel.Chart.8">
                  <p:embed/>
                </p:oleObj>
              </mc:Choice>
              <mc:Fallback>
                <p:oleObj r:id="rId4" imgW="8041321" imgH="5151566" progId="Excel.Char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0" y="2316940"/>
                        <a:ext cx="7402784" cy="43620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0689" y="1180219"/>
            <a:ext cx="8831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обслуживание муниципального долга в 2015 году было выделено средств в размере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3 526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практически в 5 раз больше расходов 2014 года На увеличение расходов по обслуживанию муниципального долга повлияло то, что в течении 2015 года было привлечено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67 500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кредитных ресурсов в таком объеме было необходимо для погашения кредита, привлеченного  в 2014 года в размере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50 000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69406"/>
              </p:ext>
            </p:extLst>
          </p:nvPr>
        </p:nvGraphicFramePr>
        <p:xfrm>
          <a:off x="168275" y="1861354"/>
          <a:ext cx="7691884" cy="538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8558" name="Rectangle 10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altLang="ru-RU" sz="1100">
              <a:solidFill>
                <a:srgbClr val="40404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8559" name="Rectangle 11"/>
          <p:cNvSpPr>
            <a:spLocks noChangeArrowheads="1"/>
          </p:cNvSpPr>
          <p:nvPr/>
        </p:nvSpPr>
        <p:spPr bwMode="auto">
          <a:xfrm>
            <a:off x="1042988" y="0"/>
            <a:ext cx="78501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cs typeface="Arial" charset="0"/>
              </a:rPr>
              <a:t>ДЕФИЦИТ БЮДЖЕТА ГОРОДА ЗА 2015 ГОД</a:t>
            </a:r>
            <a:endParaRPr lang="ru-RU" altLang="ru-RU" sz="2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8560" name="Rectangle 7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600"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913" y="42863"/>
            <a:ext cx="8916987" cy="6700838"/>
            <a:chOff x="39" y="27"/>
            <a:chExt cx="5617" cy="4221"/>
          </a:xfrm>
        </p:grpSpPr>
        <p:sp>
          <p:nvSpPr>
            <p:cNvPr id="278567" name="Line 4"/>
            <p:cNvSpPr>
              <a:spLocks noChangeShapeType="1"/>
            </p:cNvSpPr>
            <p:nvPr/>
          </p:nvSpPr>
          <p:spPr bwMode="auto">
            <a:xfrm>
              <a:off x="567" y="501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8" name="Line 5"/>
            <p:cNvSpPr>
              <a:spLocks noChangeShapeType="1"/>
            </p:cNvSpPr>
            <p:nvPr/>
          </p:nvSpPr>
          <p:spPr bwMode="auto">
            <a:xfrm flipV="1">
              <a:off x="508" y="433"/>
              <a:ext cx="5148" cy="1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9" name="Line 6"/>
            <p:cNvSpPr>
              <a:spLocks noChangeShapeType="1"/>
            </p:cNvSpPr>
            <p:nvPr/>
          </p:nvSpPr>
          <p:spPr bwMode="auto">
            <a:xfrm>
              <a:off x="39" y="617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0" name="Line 7"/>
            <p:cNvSpPr>
              <a:spLocks noChangeShapeType="1"/>
            </p:cNvSpPr>
            <p:nvPr/>
          </p:nvSpPr>
          <p:spPr bwMode="auto">
            <a:xfrm>
              <a:off x="115" y="594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1" name="Line 8"/>
            <p:cNvSpPr>
              <a:spLocks noChangeShapeType="1"/>
            </p:cNvSpPr>
            <p:nvPr/>
          </p:nvSpPr>
          <p:spPr bwMode="auto">
            <a:xfrm>
              <a:off x="213" y="4202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2" name="Line 9"/>
            <p:cNvSpPr>
              <a:spLocks noChangeShapeType="1"/>
            </p:cNvSpPr>
            <p:nvPr/>
          </p:nvSpPr>
          <p:spPr bwMode="auto">
            <a:xfrm>
              <a:off x="122" y="4247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78573" name="Picture 37" descr="Усолье-СибирскоеГО-ПП-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" y="27"/>
              <a:ext cx="43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8566" name="Rectangle 52"/>
          <p:cNvSpPr>
            <a:spLocks noChangeArrowheads="1"/>
          </p:cNvSpPr>
          <p:nvPr/>
        </p:nvSpPr>
        <p:spPr bwMode="auto">
          <a:xfrm>
            <a:off x="8243888" y="908050"/>
            <a:ext cx="90011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1200" b="1">
                <a:cs typeface="Arial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024944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69406"/>
              </p:ext>
            </p:extLst>
          </p:nvPr>
        </p:nvGraphicFramePr>
        <p:xfrm>
          <a:off x="168275" y="1861354"/>
          <a:ext cx="7691884" cy="538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8558" name="Rectangle 10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altLang="ru-RU" sz="1100">
              <a:solidFill>
                <a:srgbClr val="40404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8559" name="Rectangle 11"/>
          <p:cNvSpPr>
            <a:spLocks noChangeArrowheads="1"/>
          </p:cNvSpPr>
          <p:nvPr/>
        </p:nvSpPr>
        <p:spPr bwMode="auto">
          <a:xfrm>
            <a:off x="1042988" y="0"/>
            <a:ext cx="78501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cs typeface="Arial" charset="0"/>
              </a:rPr>
              <a:t>ОСНОВНЫЕ НАПРАВЛЕНИЯ НАЛОГОВОЙ И БЮДЖЕТНОЙ ПОЛИТИКИ НА 2016 ГОД</a:t>
            </a:r>
            <a:endParaRPr lang="ru-RU" altLang="ru-RU" sz="2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8560" name="Rectangle 7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600"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913" y="42863"/>
            <a:ext cx="8916987" cy="6700838"/>
            <a:chOff x="39" y="27"/>
            <a:chExt cx="5617" cy="4221"/>
          </a:xfrm>
        </p:grpSpPr>
        <p:sp>
          <p:nvSpPr>
            <p:cNvPr id="278567" name="Line 4"/>
            <p:cNvSpPr>
              <a:spLocks noChangeShapeType="1"/>
            </p:cNvSpPr>
            <p:nvPr/>
          </p:nvSpPr>
          <p:spPr bwMode="auto">
            <a:xfrm>
              <a:off x="567" y="501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8" name="Line 5"/>
            <p:cNvSpPr>
              <a:spLocks noChangeShapeType="1"/>
            </p:cNvSpPr>
            <p:nvPr/>
          </p:nvSpPr>
          <p:spPr bwMode="auto">
            <a:xfrm flipV="1">
              <a:off x="508" y="433"/>
              <a:ext cx="5148" cy="1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9" name="Line 6"/>
            <p:cNvSpPr>
              <a:spLocks noChangeShapeType="1"/>
            </p:cNvSpPr>
            <p:nvPr/>
          </p:nvSpPr>
          <p:spPr bwMode="auto">
            <a:xfrm>
              <a:off x="39" y="617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0" name="Line 7"/>
            <p:cNvSpPr>
              <a:spLocks noChangeShapeType="1"/>
            </p:cNvSpPr>
            <p:nvPr/>
          </p:nvSpPr>
          <p:spPr bwMode="auto">
            <a:xfrm>
              <a:off x="115" y="594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1" name="Line 8"/>
            <p:cNvSpPr>
              <a:spLocks noChangeShapeType="1"/>
            </p:cNvSpPr>
            <p:nvPr/>
          </p:nvSpPr>
          <p:spPr bwMode="auto">
            <a:xfrm>
              <a:off x="213" y="4202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2" name="Line 9"/>
            <p:cNvSpPr>
              <a:spLocks noChangeShapeType="1"/>
            </p:cNvSpPr>
            <p:nvPr/>
          </p:nvSpPr>
          <p:spPr bwMode="auto">
            <a:xfrm>
              <a:off x="122" y="4247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78573" name="Picture 37" descr="Усолье-СибирскоеГО-ПП-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" y="27"/>
              <a:ext cx="43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8566" name="Rectangle 52"/>
          <p:cNvSpPr>
            <a:spLocks noChangeArrowheads="1"/>
          </p:cNvSpPr>
          <p:nvPr/>
        </p:nvSpPr>
        <p:spPr bwMode="auto">
          <a:xfrm>
            <a:off x="8243888" y="908050"/>
            <a:ext cx="90011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altLang="ru-RU" sz="1200" b="1" dirty="0">
              <a:cs typeface="Arial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84212" y="3310162"/>
            <a:ext cx="8215370" cy="78581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300" i="1" dirty="0" smtClean="0">
                <a:latin typeface="Arial" charset="0"/>
              </a:rPr>
              <a:t>Эффективное управление муниципальным </a:t>
            </a:r>
          </a:p>
          <a:p>
            <a:pPr algn="ctr"/>
            <a:r>
              <a:rPr lang="ru-RU" altLang="ru-RU" sz="2300" i="1" dirty="0" smtClean="0">
                <a:latin typeface="Arial" charset="0"/>
              </a:rPr>
              <a:t>имуществом и землей</a:t>
            </a:r>
            <a:r>
              <a:rPr lang="ru-RU" altLang="ru-RU" sz="2300" b="1" dirty="0" smtClean="0">
                <a:latin typeface="Times New Roman" pitchFamily="18" charset="0"/>
              </a:rPr>
              <a:t> </a:t>
            </a:r>
            <a:endParaRPr lang="ru-RU" altLang="ru-RU" sz="2300" b="1" dirty="0">
              <a:latin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755650" y="1381336"/>
            <a:ext cx="8154987" cy="7143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300" i="1" dirty="0" smtClean="0">
                <a:latin typeface="Arial" charset="0"/>
              </a:rPr>
              <a:t>Обеспечение устойчивости и </a:t>
            </a:r>
          </a:p>
          <a:p>
            <a:pPr algn="ctr"/>
            <a:r>
              <a:rPr lang="ru-RU" altLang="ru-RU" sz="2300" i="1" dirty="0" smtClean="0">
                <a:latin typeface="Arial" charset="0"/>
              </a:rPr>
              <a:t>сбалансированности бюджета</a:t>
            </a:r>
            <a:endParaRPr lang="ru-RU" altLang="ru-RU" sz="2300" dirty="0">
              <a:latin typeface="Arial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650" y="2310030"/>
            <a:ext cx="8135937" cy="760412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300" i="1" dirty="0" smtClean="0">
                <a:latin typeface="Arial" charset="0"/>
              </a:rPr>
              <a:t>Гарантированное исполнение действующих и </a:t>
            </a:r>
          </a:p>
          <a:p>
            <a:pPr algn="ctr"/>
            <a:r>
              <a:rPr lang="ru-RU" altLang="ru-RU" sz="2300" i="1" dirty="0" smtClean="0"/>
              <a:t>принимаемых расходных обязательств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755650" y="5381864"/>
            <a:ext cx="8215370" cy="78581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300" i="1" dirty="0" smtClean="0">
                <a:latin typeface="Arial" charset="0"/>
              </a:rPr>
              <a:t>Формирование бюджета города на основе </a:t>
            </a:r>
          </a:p>
          <a:p>
            <a:pPr algn="ctr"/>
            <a:r>
              <a:rPr lang="ru-RU" altLang="ru-RU" sz="2300" i="1" dirty="0" smtClean="0">
                <a:latin typeface="Arial" charset="0"/>
              </a:rPr>
              <a:t>муниципальных программ</a:t>
            </a:r>
            <a:endParaRPr lang="ru-RU" altLang="ru-RU" sz="2300" dirty="0">
              <a:latin typeface="Arial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684212" y="4381732"/>
            <a:ext cx="8280400" cy="7112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300" i="1" dirty="0" smtClean="0">
                <a:latin typeface="Arial" charset="0"/>
              </a:rPr>
              <a:t>Повышение качества и доступности оказания</a:t>
            </a:r>
          </a:p>
          <a:p>
            <a:pPr algn="ctr"/>
            <a:r>
              <a:rPr lang="ru-RU" altLang="ru-RU" sz="2300" i="1" dirty="0" smtClean="0">
                <a:latin typeface="Arial" charset="0"/>
              </a:rPr>
              <a:t>муниципальных услуг населению города</a:t>
            </a:r>
            <a:endParaRPr lang="ru-RU" altLang="ru-RU" sz="2300" dirty="0">
              <a:latin typeface="Arial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27022" y="1452774"/>
            <a:ext cx="396875" cy="385763"/>
          </a:xfrm>
          <a:prstGeom prst="rightArrow">
            <a:avLst>
              <a:gd name="adj1" fmla="val 50000"/>
              <a:gd name="adj2" fmla="val 2572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A0ADD2"/>
              </a:buClr>
              <a:buFont typeface="Arial" charset="0"/>
              <a:buNone/>
            </a:pPr>
            <a:endParaRPr lang="ru-RU" altLang="ru-RU" sz="1400">
              <a:solidFill>
                <a:schemeClr val="tx2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92128" y="2510064"/>
            <a:ext cx="360362" cy="3841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A0ADD2"/>
              </a:buClr>
              <a:buFont typeface="Arial" charset="0"/>
              <a:buNone/>
            </a:pPr>
            <a:endParaRPr lang="ru-RU" altLang="ru-RU" sz="1400">
              <a:solidFill>
                <a:schemeClr val="tx2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292128" y="3448276"/>
            <a:ext cx="396875" cy="385763"/>
          </a:xfrm>
          <a:prstGeom prst="rightArrow">
            <a:avLst>
              <a:gd name="adj1" fmla="val 49583"/>
              <a:gd name="adj2" fmla="val 2304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A0ADD2"/>
              </a:buClr>
              <a:buFont typeface="Arial" charset="0"/>
              <a:buNone/>
            </a:pPr>
            <a:endParaRPr lang="ru-RU" altLang="ru-RU" sz="1400">
              <a:solidFill>
                <a:schemeClr val="tx2"/>
              </a:solidFill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292128" y="5470751"/>
            <a:ext cx="395287" cy="382588"/>
          </a:xfrm>
          <a:prstGeom prst="rightArrow">
            <a:avLst>
              <a:gd name="adj1" fmla="val 50000"/>
              <a:gd name="adj2" fmla="val 2583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A0ADD2"/>
              </a:buClr>
              <a:buFont typeface="Arial" charset="0"/>
              <a:buNone/>
            </a:pPr>
            <a:endParaRPr lang="ru-RU" altLang="ru-RU" sz="1400">
              <a:solidFill>
                <a:schemeClr val="tx2"/>
              </a:solidFill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292128" y="4459514"/>
            <a:ext cx="396875" cy="385762"/>
          </a:xfrm>
          <a:prstGeom prst="rightArrow">
            <a:avLst>
              <a:gd name="adj1" fmla="val 50000"/>
              <a:gd name="adj2" fmla="val 2572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A0ADD2"/>
              </a:buClr>
              <a:buFont typeface="Arial" charset="0"/>
              <a:buNone/>
            </a:pPr>
            <a:endParaRPr lang="ru-RU" altLang="ru-RU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48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Среднегодовая численность постоянного населения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2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3084295"/>
              </p:ext>
            </p:extLst>
          </p:nvPr>
        </p:nvGraphicFramePr>
        <p:xfrm>
          <a:off x="465933" y="2148461"/>
          <a:ext cx="8505031" cy="442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135938" y="956133"/>
            <a:ext cx="1368425" cy="4318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u="dotted" dirty="0"/>
              <a:t>ч</a:t>
            </a:r>
            <a:r>
              <a:rPr lang="ru-RU" sz="1600" b="1" u="dotted" dirty="0" smtClean="0"/>
              <a:t>ел.</a:t>
            </a:r>
            <a:endParaRPr lang="ru-RU" sz="1600" b="1" u="dotted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163" y="1270001"/>
            <a:ext cx="7920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со сложившейся социально-экономической ситуацией в 2015 году наблюдается тенденция снижения среднесписочной численности работающих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21 300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20 486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2015 году (на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3,8 %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354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Динамика среднемесячной </a:t>
            </a:r>
            <a:r>
              <a:rPr lang="ru-RU" altLang="ru-RU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заработной платы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540495" y="2523658"/>
            <a:ext cx="3464991" cy="7386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60000">
                        <a:alpha val="0"/>
                      </a:srgbClr>
                    </a:gs>
                    <a:gs pos="100000">
                      <a:srgbClr val="FF0000">
                        <a:alpha val="67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/>
              <a:t>Среднемесячная начисленная заработная плата работников по полному кругу предприятий, рублей</a:t>
            </a: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5026150" y="2466153"/>
            <a:ext cx="3828640" cy="95410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60000">
                        <a:alpha val="0"/>
                      </a:srgbClr>
                    </a:gs>
                    <a:gs pos="100000">
                      <a:srgbClr val="FF0000">
                        <a:alpha val="67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/>
              <a:t>Среднемесячная начисленная заработная плата работников, финансируемых из консолидированного местного бюджета, рублей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477105"/>
              </p:ext>
            </p:extLst>
          </p:nvPr>
        </p:nvGraphicFramePr>
        <p:xfrm>
          <a:off x="324571" y="3304705"/>
          <a:ext cx="4548633" cy="312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016185"/>
              </p:ext>
            </p:extLst>
          </p:nvPr>
        </p:nvGraphicFramePr>
        <p:xfrm>
          <a:off x="4946229" y="3388611"/>
          <a:ext cx="3849278" cy="307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0429" y="1215616"/>
            <a:ext cx="8603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по полному кругу  предприятий города Усолье-Сибирское возросла в 2015 году по сравнению с аналогичным периодом прошлого года на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4,9 %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составила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21 934 рубль.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начисленная заработная плата работников, финансируемых из консолидированного местного бюджета, составила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21 730 рублей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1,5 %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выше аналогичного периода прошлого года (выполнение Указов Президента Российской Федерации по доведению средней заработной платы педагогических работников и работников культуры до среднеотраслевой).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рынок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497388"/>
              </p:ext>
            </p:extLst>
          </p:nvPr>
        </p:nvGraphicFramePr>
        <p:xfrm>
          <a:off x="2195736" y="4035026"/>
          <a:ext cx="5169395" cy="313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160718"/>
              </p:ext>
            </p:extLst>
          </p:nvPr>
        </p:nvGraphicFramePr>
        <p:xfrm>
          <a:off x="463361" y="2491372"/>
          <a:ext cx="3609763" cy="235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992982"/>
              </p:ext>
            </p:extLst>
          </p:nvPr>
        </p:nvGraphicFramePr>
        <p:xfrm>
          <a:off x="5188222" y="2590442"/>
          <a:ext cx="3778672" cy="233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575967" y="2497743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/>
              <a:t>Оборот розничной торговли на душу населения в месяц, руб.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501902" y="2517557"/>
            <a:ext cx="347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/>
              <a:t>Объем реализации бытовых услуг на душу населения в месяц, руб.</a:t>
            </a:r>
          </a:p>
        </p:txBody>
      </p:sp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3204369" y="4463430"/>
            <a:ext cx="3527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60000">
                        <a:alpha val="0"/>
                      </a:srgbClr>
                    </a:gs>
                    <a:gs pos="100000">
                      <a:srgbClr val="FF0000">
                        <a:alpha val="67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/>
              <a:t>Оборот общественного питания  на душу населения в месяц,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23" y="1167179"/>
            <a:ext cx="8244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розничной торговли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 составил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9 994,12 руб.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месяц, что на уровне среднего по области и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рублей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в 2014 году. 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общественного питания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 составил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278 руб.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месяц, что почти в 2 раза ниже среднего по области и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руб.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меньше, чем в 2014 году.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реализации бытовых услуг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 составил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руб.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месяц, что выше среднего по области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руб.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в 2014 году.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95361" y="76072"/>
            <a:ext cx="8199389" cy="954344"/>
          </a:xfrm>
          <a:prstGeom prst="rect">
            <a:avLst/>
          </a:prstGeom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СФЕРЕ БЮДЖЕТНОЙ И НАЛОГОВОЙ ПОЛИТИКИ НА 2015 ГОД И ИХ ИТОГИ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02820"/>
              </p:ext>
            </p:extLst>
          </p:nvPr>
        </p:nvGraphicFramePr>
        <p:xfrm>
          <a:off x="262594" y="1196851"/>
          <a:ext cx="8786874" cy="549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5429288"/>
              </a:tblGrid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Итоги:</a:t>
                      </a: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905936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сбалансированности и устойчивости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города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доходной части бюджета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города, </a:t>
                      </a:r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налоговых и неналоговых доходов, </a:t>
                      </a:r>
                      <a:r>
                        <a:rPr lang="ru-RU" sz="170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составило 104% </a:t>
                      </a:r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на 17,5 млн. руб.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5936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бюджета на основе муниципальных программ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сформирован на основе программно-целевого принципа планирования бюджетных ассигнований. Действовало 10 муниципальных программ.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14057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положений Указов Президента РФ от 07.05.2012 г.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средней заработной платы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отдельных категорий работников</a:t>
                      </a:r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определенных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Указами Президента РФ,</a:t>
                      </a:r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2015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достигнут и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прогнозным показателям, доведенным отраслевыми министерствами.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93299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Оказанные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муниципальные услуги востребованы, соответствуют утвержденным стандартам качества. Принятые расходные обязательства выполнены в полном объеме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5936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прозрачности и открытости бюджета города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Постоянное размещение информации по параметрам формирования</a:t>
                      </a:r>
                      <a:r>
                        <a:rPr lang="ru-RU" sz="17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исполнения бюджета города в СМИ и на сайте администрации города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2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7147792"/>
              </p:ext>
            </p:extLst>
          </p:nvPr>
        </p:nvGraphicFramePr>
        <p:xfrm>
          <a:off x="179388" y="1444082"/>
          <a:ext cx="9001156" cy="544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141914"/>
            <a:ext cx="80657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города за 2015 год сложились в следующих объемах: 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1 350 021,5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101,3%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плана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1 463 921,8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99,8%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плана года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113 900,3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38740</TotalTime>
  <Words>3386</Words>
  <Application>Microsoft Office PowerPoint</Application>
  <PresentationFormat>Экран (4:3)</PresentationFormat>
  <Paragraphs>723</Paragraphs>
  <Slides>43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Arial Cyr</vt:lpstr>
      <vt:lpstr>Georgia</vt:lpstr>
      <vt:lpstr>Times New Roman</vt:lpstr>
      <vt:lpstr>Trebuchet MS</vt:lpstr>
      <vt:lpstr>Tw Cen MT</vt:lpstr>
      <vt:lpstr>Wingdings</vt:lpstr>
      <vt:lpstr>Воздушный поток</vt:lpstr>
      <vt:lpstr>Лист</vt:lpstr>
      <vt:lpstr>Диаграмма Microsoft Excel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</dc:title>
  <dc:creator>User</dc:creator>
  <cp:lastModifiedBy>Егорова Елена Геннадьевна</cp:lastModifiedBy>
  <cp:revision>1563</cp:revision>
  <cp:lastPrinted>2016-05-17T01:52:26Z</cp:lastPrinted>
  <dcterms:created xsi:type="dcterms:W3CDTF">2011-04-26T00:10:47Z</dcterms:created>
  <dcterms:modified xsi:type="dcterms:W3CDTF">2016-06-08T06:44:21Z</dcterms:modified>
</cp:coreProperties>
</file>