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handoutMasterIdLst>
    <p:handoutMasterId r:id="rId28"/>
  </p:handoutMasterIdLst>
  <p:sldIdLst>
    <p:sldId id="449" r:id="rId2"/>
    <p:sldId id="471" r:id="rId3"/>
    <p:sldId id="472" r:id="rId4"/>
    <p:sldId id="473" r:id="rId5"/>
    <p:sldId id="474" r:id="rId6"/>
    <p:sldId id="434" r:id="rId7"/>
    <p:sldId id="477" r:id="rId8"/>
    <p:sldId id="462" r:id="rId9"/>
    <p:sldId id="463" r:id="rId10"/>
    <p:sldId id="299" r:id="rId11"/>
    <p:sldId id="300" r:id="rId12"/>
    <p:sldId id="468" r:id="rId13"/>
    <p:sldId id="465" r:id="rId14"/>
    <p:sldId id="464" r:id="rId15"/>
    <p:sldId id="466" r:id="rId16"/>
    <p:sldId id="410" r:id="rId17"/>
    <p:sldId id="323" r:id="rId18"/>
    <p:sldId id="414" r:id="rId19"/>
    <p:sldId id="469" r:id="rId20"/>
    <p:sldId id="467" r:id="rId21"/>
    <p:sldId id="455" r:id="rId22"/>
    <p:sldId id="459" r:id="rId23"/>
    <p:sldId id="419" r:id="rId24"/>
    <p:sldId id="475" r:id="rId25"/>
    <p:sldId id="281" r:id="rId26"/>
  </p:sldIdLst>
  <p:sldSz cx="9144000" cy="6858000" type="screen4x3"/>
  <p:notesSz cx="6669088" cy="99282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дковыров В.Е."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C46C8"/>
    <a:srgbClr val="CC3300"/>
    <a:srgbClr val="0000FF"/>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794" autoAdjust="0"/>
    <p:restoredTop sz="93961" autoAdjust="0"/>
  </p:normalViewPr>
  <p:slideViewPr>
    <p:cSldViewPr>
      <p:cViewPr varScale="1">
        <p:scale>
          <a:sx n="92" d="100"/>
          <a:sy n="92" d="100"/>
        </p:scale>
        <p:origin x="816"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omarova_ti\Desktop\27%20&#1060;&#1045;&#1042;&#1056;&#1040;&#1051;&#1071;\&#1050;&#1085;&#1080;&#1075;&#107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1073;&#1102;&#1076;&#1078;&#1077;&#1090;%20&#1075;&#1088;&#1072;&#1078;&#1076;\27%20&#1060;&#1045;&#1042;&#1056;&#1040;&#1051;&#1071;\&#1050;&#1085;&#1080;&#1075;&#1072;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1073;&#1102;&#1076;&#1078;&#1077;&#1090;%20&#1075;&#1088;&#1072;&#1078;&#1076;\27%20&#1060;&#1045;&#1042;&#1056;&#1040;&#1051;&#1071;\&#1050;&#1085;&#1080;&#1075;&#1072;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1073;&#1102;&#1076;&#1078;&#1077;&#1090;%20&#1075;&#1088;&#1072;&#1078;&#1076;\27%20&#1060;&#1045;&#1042;&#1056;&#1040;&#1051;&#1071;\&#1050;&#1085;&#1080;&#1075;&#1072;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1073;&#1102;&#1076;&#1078;&#1077;&#1090;%20&#1075;&#1088;&#1072;&#1078;&#1076;\27%20&#1060;&#1045;&#1042;&#1056;&#1040;&#1051;&#1071;\&#1050;&#1085;&#1080;&#1075;&#1072;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1073;&#1102;&#1076;&#1078;&#1077;&#1090;%20&#1075;&#1088;&#1072;&#1078;&#1076;\27%20&#1060;&#1045;&#1042;&#1056;&#1040;&#1051;&#1071;\&#1050;&#1085;&#1080;&#1075;&#107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1073;&#1102;&#1076;&#1078;&#1077;&#1090;%20&#1075;&#1088;&#1072;&#1078;&#1076;\27%20&#1060;&#1045;&#1042;&#1056;&#1040;&#1051;&#1071;\&#1050;&#1085;&#1080;&#1075;&#107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1073;&#1102;&#1076;&#1078;&#1077;&#1090;%20&#1075;&#1088;&#1072;&#1078;&#1076;\27%20&#1060;&#1045;&#1042;&#1056;&#1040;&#1051;&#1071;\&#1050;&#1085;&#1080;&#1075;&#1072;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1073;&#1102;&#1076;&#1078;&#1077;&#1090;%20&#1075;&#1088;&#1072;&#1078;&#1076;\27%20&#1060;&#1045;&#1042;&#1056;&#1040;&#1051;&#1071;\&#1050;&#1085;&#1080;&#1075;&#1072;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omarova_ti\Desktop\27%20&#1060;&#1045;&#1042;&#1056;&#1040;&#1051;&#1071;\&#1050;&#1085;&#1080;&#1075;&#107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1073;&#1102;&#1076;&#1078;&#1077;&#1090;%20&#1075;&#1088;&#1072;&#1078;&#1076;\27%20&#1060;&#1045;&#1042;&#1056;&#1040;&#1051;&#1071;\&#1050;&#1085;&#1080;&#1075;&#107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omarova_ti\Desktop\&#1089;&#1077;&#1075;&#1086;&#1076;&#1085;&#1103;\&#1050;&#1085;&#1080;&#1075;&#107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omarova_ti\Desktop\27%20&#1060;&#1045;&#1042;&#1056;&#1040;&#1051;&#1071;\&#1050;&#1085;&#1080;&#1075;&#1072;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1073;&#1102;&#1076;&#1078;&#1077;&#1090;%20&#1075;&#1088;&#1072;&#1078;&#1076;\27%20&#1060;&#1045;&#1042;&#1056;&#1040;&#1051;&#1071;\&#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5"/>
      <c:rAngAx val="0"/>
    </c:view3D>
    <c:floor>
      <c:thickness val="0"/>
    </c:floor>
    <c:sideWall>
      <c:thickness val="0"/>
    </c:sideWall>
    <c:backWall>
      <c:thickness val="0"/>
    </c:backWall>
    <c:plotArea>
      <c:layout>
        <c:manualLayout>
          <c:layoutTarget val="inner"/>
          <c:xMode val="edge"/>
          <c:yMode val="edge"/>
          <c:x val="9.397367170239028E-2"/>
          <c:y val="0.10698428399495052"/>
          <c:w val="0.82830109181824052"/>
          <c:h val="0.75795363602854693"/>
        </c:manualLayout>
      </c:layout>
      <c:pie3DChart>
        <c:varyColors val="1"/>
        <c:ser>
          <c:idx val="0"/>
          <c:order val="0"/>
          <c:explosion val="10"/>
          <c:dLbls>
            <c:dLbl>
              <c:idx val="0"/>
              <c:delete val="1"/>
              <c:extLst>
                <c:ext xmlns:c15="http://schemas.microsoft.com/office/drawing/2012/chart" uri="{CE6537A1-D6FC-4f65-9D91-7224C49458BB}"/>
              </c:extLst>
            </c:dLbl>
            <c:dLbl>
              <c:idx val="1"/>
              <c:tx>
                <c:rich>
                  <a:bodyPr/>
                  <a:lstStyle/>
                  <a:p>
                    <a:r>
                      <a:rPr lang="en-US" dirty="0" smtClean="0"/>
                      <a:t>5%</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"Развитие культуры" </c:v>
                </c:pt>
              </c:strCache>
            </c:strRef>
          </c:cat>
          <c:val>
            <c:numRef>
              <c:f>гос.прогр!$M$68:$M$69</c:f>
              <c:numCache>
                <c:formatCode>0.0</c:formatCode>
                <c:ptCount val="2"/>
                <c:pt idx="0">
                  <c:v>98.168320188235299</c:v>
                </c:pt>
                <c:pt idx="1">
                  <c:v>1.831679811764706</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0"/>
    </c:view3D>
    <c:floor>
      <c:thickness val="0"/>
    </c:floor>
    <c:sideWall>
      <c:thickness val="0"/>
    </c:sideWall>
    <c:backWall>
      <c:thickness val="0"/>
    </c:backWall>
    <c:plotArea>
      <c:layout>
        <c:manualLayout>
          <c:layoutTarget val="inner"/>
          <c:xMode val="edge"/>
          <c:yMode val="edge"/>
          <c:x val="0.13033421155990221"/>
          <c:y val="0.18375388845683988"/>
          <c:w val="0.77550990613219795"/>
          <c:h val="0.63249222308632369"/>
        </c:manualLayout>
      </c:layout>
      <c:pie3DChart>
        <c:varyColors val="1"/>
        <c:ser>
          <c:idx val="0"/>
          <c:order val="0"/>
          <c:explosion val="7"/>
          <c:dLbls>
            <c:dLbl>
              <c:idx val="0"/>
              <c:delete val="1"/>
              <c:extLst>
                <c:ext xmlns:c15="http://schemas.microsoft.com/office/drawing/2012/chart" uri="{CE6537A1-D6FC-4f65-9D91-7224C49458BB}"/>
              </c:extLst>
            </c:dLbl>
            <c:dLbl>
              <c:idx val="1"/>
              <c:tx>
                <c:rich>
                  <a:bodyPr/>
                  <a:lstStyle/>
                  <a:p>
                    <a:r>
                      <a:rPr lang="en-US" sz="800" dirty="0" smtClean="0"/>
                      <a:t>0,6%</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"Труд и занятость" </c:v>
                </c:pt>
              </c:strCache>
            </c:strRef>
          </c:cat>
          <c:val>
            <c:numRef>
              <c:f>гос.прогр!$M$68:$M$69</c:f>
              <c:numCache>
                <c:formatCode>#,##0.0</c:formatCode>
                <c:ptCount val="2"/>
                <c:pt idx="0" formatCode="0.0">
                  <c:v>98.646684894117726</c:v>
                </c:pt>
                <c:pt idx="1">
                  <c:v>1.353315105882354</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0"/>
    </c:view3D>
    <c:floor>
      <c:thickness val="0"/>
    </c:floor>
    <c:sideWall>
      <c:thickness val="0"/>
    </c:sideWall>
    <c:backWall>
      <c:thickness val="0"/>
    </c:backWall>
    <c:plotArea>
      <c:layout>
        <c:manualLayout>
          <c:layoutTarget val="inner"/>
          <c:xMode val="edge"/>
          <c:yMode val="edge"/>
          <c:x val="0.16279806909056621"/>
          <c:y val="0.11731491567550845"/>
          <c:w val="0.77550990613219795"/>
          <c:h val="0.63249222308632369"/>
        </c:manualLayout>
      </c:layout>
      <c:pie3DChart>
        <c:varyColors val="1"/>
        <c:ser>
          <c:idx val="0"/>
          <c:order val="0"/>
          <c:explosion val="7"/>
          <c:dLbls>
            <c:dLbl>
              <c:idx val="0"/>
              <c:delete val="1"/>
              <c:extLst>
                <c:ext xmlns:c15="http://schemas.microsoft.com/office/drawing/2012/chart" uri="{CE6537A1-D6FC-4f65-9D91-7224C49458BB}"/>
              </c:extLst>
            </c:dLbl>
            <c:dLbl>
              <c:idx val="1"/>
              <c:tx>
                <c:rich>
                  <a:bodyPr/>
                  <a:lstStyle/>
                  <a:p>
                    <a:r>
                      <a:rPr lang="en-US" sz="800" dirty="0" smtClean="0"/>
                      <a:t>0,3%</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"Труд и занятость" </c:v>
                </c:pt>
              </c:strCache>
            </c:strRef>
          </c:cat>
          <c:val>
            <c:numRef>
              <c:f>гос.прогр!$M$68:$M$69</c:f>
              <c:numCache>
                <c:formatCode>#,##0.0</c:formatCode>
                <c:ptCount val="2"/>
                <c:pt idx="0" formatCode="0.0">
                  <c:v>98.646684894117726</c:v>
                </c:pt>
                <c:pt idx="1">
                  <c:v>1.353315105882354</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0"/>
    </c:view3D>
    <c:floor>
      <c:thickness val="0"/>
    </c:floor>
    <c:sideWall>
      <c:thickness val="0"/>
    </c:sideWall>
    <c:backWall>
      <c:thickness val="0"/>
    </c:backWall>
    <c:plotArea>
      <c:layout>
        <c:manualLayout>
          <c:layoutTarget val="inner"/>
          <c:xMode val="edge"/>
          <c:yMode val="edge"/>
          <c:x val="0.13033421155990221"/>
          <c:y val="0.18375388845683988"/>
          <c:w val="0.77550990613219795"/>
          <c:h val="0.63249222308632369"/>
        </c:manualLayout>
      </c:layout>
      <c:pie3DChart>
        <c:varyColors val="1"/>
        <c:ser>
          <c:idx val="0"/>
          <c:order val="0"/>
          <c:explosion val="7"/>
          <c:dLbls>
            <c:dLbl>
              <c:idx val="0"/>
              <c:delete val="1"/>
              <c:extLst>
                <c:ext xmlns:c15="http://schemas.microsoft.com/office/drawing/2012/chart" uri="{CE6537A1-D6FC-4f65-9D91-7224C49458BB}"/>
              </c:extLst>
            </c:dLbl>
            <c:dLbl>
              <c:idx val="1"/>
              <c:tx>
                <c:rich>
                  <a:bodyPr/>
                  <a:lstStyle/>
                  <a:p>
                    <a:r>
                      <a:rPr lang="en-US" sz="800" dirty="0" smtClean="0"/>
                      <a:t>0,02%</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"Труд и занятость" </c:v>
                </c:pt>
              </c:strCache>
            </c:strRef>
          </c:cat>
          <c:val>
            <c:numRef>
              <c:f>гос.прогр!$M$68:$M$69</c:f>
              <c:numCache>
                <c:formatCode>#,##0.0</c:formatCode>
                <c:ptCount val="2"/>
                <c:pt idx="0" formatCode="0.0">
                  <c:v>98.646684894117726</c:v>
                </c:pt>
                <c:pt idx="1">
                  <c:v>1.353315105882354</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0"/>
    </c:view3D>
    <c:floor>
      <c:thickness val="0"/>
    </c:floor>
    <c:sideWall>
      <c:thickness val="0"/>
    </c:sideWall>
    <c:backWall>
      <c:thickness val="0"/>
    </c:backWall>
    <c:plotArea>
      <c:layout>
        <c:manualLayout>
          <c:layoutTarget val="inner"/>
          <c:xMode val="edge"/>
          <c:yMode val="edge"/>
          <c:x val="0.13033421155990221"/>
          <c:y val="0.18375388845683988"/>
          <c:w val="0.77550990613219795"/>
          <c:h val="0.63249222308632369"/>
        </c:manualLayout>
      </c:layout>
      <c:pie3DChart>
        <c:varyColors val="1"/>
        <c:ser>
          <c:idx val="0"/>
          <c:order val="0"/>
          <c:explosion val="7"/>
          <c:dLbls>
            <c:dLbl>
              <c:idx val="0"/>
              <c:delete val="1"/>
              <c:extLst>
                <c:ext xmlns:c15="http://schemas.microsoft.com/office/drawing/2012/chart" uri="{CE6537A1-D6FC-4f65-9D91-7224C49458BB}"/>
              </c:extLst>
            </c:dLbl>
            <c:dLbl>
              <c:idx val="1"/>
              <c:tx>
                <c:rich>
                  <a:bodyPr/>
                  <a:lstStyle/>
                  <a:p>
                    <a:r>
                      <a:rPr lang="en-US" sz="800" dirty="0" smtClean="0"/>
                      <a:t>10,1%</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"Труд и занятость" </c:v>
                </c:pt>
              </c:strCache>
            </c:strRef>
          </c:cat>
          <c:val>
            <c:numRef>
              <c:f>гос.прогр!$M$68:$M$69</c:f>
              <c:numCache>
                <c:formatCode>#,##0.0</c:formatCode>
                <c:ptCount val="2"/>
                <c:pt idx="0" formatCode="0.0">
                  <c:v>98.646684894117726</c:v>
                </c:pt>
                <c:pt idx="1">
                  <c:v>1.353315105882354</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0"/>
    </c:view3D>
    <c:floor>
      <c:thickness val="0"/>
    </c:floor>
    <c:sideWall>
      <c:thickness val="0"/>
    </c:sideWall>
    <c:backWall>
      <c:thickness val="0"/>
    </c:backWall>
    <c:plotArea>
      <c:layout>
        <c:manualLayout>
          <c:layoutTarget val="inner"/>
          <c:xMode val="edge"/>
          <c:yMode val="edge"/>
          <c:x val="0.13033421155990221"/>
          <c:y val="0.18375388845683988"/>
          <c:w val="0.77550990613219795"/>
          <c:h val="0.63249222308632369"/>
        </c:manualLayout>
      </c:layout>
      <c:pie3DChart>
        <c:varyColors val="1"/>
        <c:ser>
          <c:idx val="0"/>
          <c:order val="0"/>
          <c:explosion val="7"/>
          <c:dLbls>
            <c:dLbl>
              <c:idx val="0"/>
              <c:delete val="1"/>
              <c:extLst>
                <c:ext xmlns:c15="http://schemas.microsoft.com/office/drawing/2012/chart" uri="{CE6537A1-D6FC-4f65-9D91-7224C49458BB}"/>
              </c:extLst>
            </c:dLbl>
            <c:dLbl>
              <c:idx val="1"/>
              <c:tx>
                <c:rich>
                  <a:bodyPr/>
                  <a:lstStyle/>
                  <a:p>
                    <a:r>
                      <a:rPr lang="en-US" sz="800" dirty="0" smtClean="0"/>
                      <a:t>0,01%</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"Труд и занятость" </c:v>
                </c:pt>
              </c:strCache>
            </c:strRef>
          </c:cat>
          <c:val>
            <c:numRef>
              <c:f>гос.прогр!$M$68:$M$69</c:f>
              <c:numCache>
                <c:formatCode>#,##0.0</c:formatCode>
                <c:ptCount val="2"/>
                <c:pt idx="0" formatCode="0.0">
                  <c:v>98.646684894117726</c:v>
                </c:pt>
                <c:pt idx="1">
                  <c:v>1.353315105882354</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0"/>
    </c:view3D>
    <c:floor>
      <c:thickness val="0"/>
    </c:floor>
    <c:sideWall>
      <c:thickness val="0"/>
    </c:sideWall>
    <c:backWall>
      <c:thickness val="0"/>
    </c:backWall>
    <c:plotArea>
      <c:layout>
        <c:manualLayout>
          <c:layoutTarget val="inner"/>
          <c:xMode val="edge"/>
          <c:yMode val="edge"/>
          <c:x val="0.13033421155990221"/>
          <c:y val="0.18375388845683988"/>
          <c:w val="0.77550990613219795"/>
          <c:h val="0.63249222308632369"/>
        </c:manualLayout>
      </c:layout>
      <c:pie3DChart>
        <c:varyColors val="1"/>
        <c:ser>
          <c:idx val="0"/>
          <c:order val="0"/>
          <c:explosion val="7"/>
          <c:dLbls>
            <c:dLbl>
              <c:idx val="0"/>
              <c:delete val="1"/>
              <c:extLst>
                <c:ext xmlns:c15="http://schemas.microsoft.com/office/drawing/2012/chart" uri="{CE6537A1-D6FC-4f65-9D91-7224C49458BB}"/>
              </c:extLst>
            </c:dLbl>
            <c:dLbl>
              <c:idx val="1"/>
              <c:tx>
                <c:rich>
                  <a:bodyPr/>
                  <a:lstStyle/>
                  <a:p>
                    <a:r>
                      <a:rPr lang="en-US" sz="800" dirty="0" smtClean="0"/>
                      <a:t>0,02%</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"Труд и занятость" </c:v>
                </c:pt>
              </c:strCache>
            </c:strRef>
          </c:cat>
          <c:val>
            <c:numRef>
              <c:f>гос.прогр!$M$68:$M$69</c:f>
              <c:numCache>
                <c:formatCode>#,##0.0</c:formatCode>
                <c:ptCount val="2"/>
                <c:pt idx="0" formatCode="0.0">
                  <c:v>98.646684894117726</c:v>
                </c:pt>
                <c:pt idx="1">
                  <c:v>1.353315105882354</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0"/>
    </c:view3D>
    <c:floor>
      <c:thickness val="0"/>
    </c:floor>
    <c:sideWall>
      <c:thickness val="0"/>
    </c:sideWall>
    <c:backWall>
      <c:thickness val="0"/>
    </c:backWall>
    <c:plotArea>
      <c:layout>
        <c:manualLayout>
          <c:layoutTarget val="inner"/>
          <c:xMode val="edge"/>
          <c:yMode val="edge"/>
          <c:x val="0.13033421155990221"/>
          <c:y val="0.18375388845683988"/>
          <c:w val="0.77550990613219795"/>
          <c:h val="0.63249222308632369"/>
        </c:manualLayout>
      </c:layout>
      <c:pie3DChart>
        <c:varyColors val="1"/>
        <c:ser>
          <c:idx val="0"/>
          <c:order val="0"/>
          <c:explosion val="7"/>
          <c:dLbls>
            <c:dLbl>
              <c:idx val="0"/>
              <c:delete val="1"/>
              <c:extLst>
                <c:ext xmlns:c15="http://schemas.microsoft.com/office/drawing/2012/chart" uri="{CE6537A1-D6FC-4f65-9D91-7224C49458BB}"/>
              </c:extLst>
            </c:dLbl>
            <c:dLbl>
              <c:idx val="1"/>
              <c:tx>
                <c:rich>
                  <a:bodyPr/>
                  <a:lstStyle/>
                  <a:p>
                    <a:r>
                      <a:rPr lang="en-US" sz="800" dirty="0" smtClean="0"/>
                      <a:t>1,8%</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"Труд и занятость" </c:v>
                </c:pt>
              </c:strCache>
            </c:strRef>
          </c:cat>
          <c:val>
            <c:numRef>
              <c:f>гос.прогр!$M$68:$M$69</c:f>
              <c:numCache>
                <c:formatCode>#,##0.0</c:formatCode>
                <c:ptCount val="2"/>
                <c:pt idx="0" formatCode="0.0">
                  <c:v>98.646684894117726</c:v>
                </c:pt>
                <c:pt idx="1">
                  <c:v>1.353315105882354</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0"/>
    </c:view3D>
    <c:floor>
      <c:thickness val="0"/>
    </c:floor>
    <c:sideWall>
      <c:thickness val="0"/>
    </c:sideWall>
    <c:backWall>
      <c:thickness val="0"/>
    </c:backWall>
    <c:plotArea>
      <c:layout>
        <c:manualLayout>
          <c:layoutTarget val="inner"/>
          <c:xMode val="edge"/>
          <c:yMode val="edge"/>
          <c:x val="0.13033421155990221"/>
          <c:y val="0.18375388845683988"/>
          <c:w val="0.77550990613219795"/>
          <c:h val="0.63249222308632369"/>
        </c:manualLayout>
      </c:layout>
      <c:pie3DChart>
        <c:varyColors val="1"/>
        <c:ser>
          <c:idx val="0"/>
          <c:order val="0"/>
          <c:explosion val="7"/>
          <c:dLbls>
            <c:dLbl>
              <c:idx val="0"/>
              <c:delete val="1"/>
              <c:extLst>
                <c:ext xmlns:c15="http://schemas.microsoft.com/office/drawing/2012/chart" uri="{CE6537A1-D6FC-4f65-9D91-7224C49458BB}"/>
              </c:extLst>
            </c:dLbl>
            <c:dLbl>
              <c:idx val="1"/>
              <c:tx>
                <c:rich>
                  <a:bodyPr/>
                  <a:lstStyle/>
                  <a:p>
                    <a:r>
                      <a:rPr lang="en-US" sz="800" dirty="0" smtClean="0"/>
                      <a:t>0,4%</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"Труд и занятость" </c:v>
                </c:pt>
              </c:strCache>
            </c:strRef>
          </c:cat>
          <c:val>
            <c:numRef>
              <c:f>гос.прогр!$M$68:$M$69</c:f>
              <c:numCache>
                <c:formatCode>#,##0.0</c:formatCode>
                <c:ptCount val="2"/>
                <c:pt idx="0" formatCode="0.0">
                  <c:v>98.646684894117726</c:v>
                </c:pt>
                <c:pt idx="1">
                  <c:v>1.353315105882354</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201"/>
      <c:rAngAx val="0"/>
    </c:view3D>
    <c:floor>
      <c:thickness val="0"/>
    </c:floor>
    <c:sideWall>
      <c:thickness val="0"/>
    </c:sideWall>
    <c:backWall>
      <c:thickness val="0"/>
    </c:backWall>
    <c:plotArea>
      <c:layout>
        <c:manualLayout>
          <c:layoutTarget val="inner"/>
          <c:xMode val="edge"/>
          <c:yMode val="edge"/>
          <c:x val="0.15971147222109894"/>
          <c:y val="0.10698428399495052"/>
          <c:w val="0.74919695803109565"/>
          <c:h val="0.67926851993257964"/>
        </c:manualLayout>
      </c:layout>
      <c:pie3DChart>
        <c:varyColors val="1"/>
        <c:ser>
          <c:idx val="0"/>
          <c:order val="0"/>
          <c:explosion val="11"/>
          <c:dLbls>
            <c:dLbl>
              <c:idx val="0"/>
              <c:delete val="1"/>
              <c:extLst>
                <c:ext xmlns:c15="http://schemas.microsoft.com/office/drawing/2012/chart" uri="{CE6537A1-D6FC-4f65-9D91-7224C49458BB}"/>
              </c:extLst>
            </c:dLbl>
            <c:dLbl>
              <c:idx val="1"/>
              <c:tx>
                <c:rich>
                  <a:bodyPr/>
                  <a:lstStyle/>
                  <a:p>
                    <a:r>
                      <a:rPr lang="en-US" dirty="0" smtClean="0"/>
                      <a:t>0,1%</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"Развитие культуры" </c:v>
                </c:pt>
              </c:strCache>
            </c:strRef>
          </c:cat>
          <c:val>
            <c:numRef>
              <c:f>гос.прогр!$M$68:$M$69</c:f>
              <c:numCache>
                <c:formatCode>0.0</c:formatCode>
                <c:ptCount val="2"/>
                <c:pt idx="0">
                  <c:v>98.168320188235299</c:v>
                </c:pt>
                <c:pt idx="1">
                  <c:v>1.831679811764706</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0"/>
    </c:view3D>
    <c:floor>
      <c:thickness val="0"/>
    </c:floor>
    <c:sideWall>
      <c:thickness val="0"/>
    </c:sideWall>
    <c:backWall>
      <c:thickness val="0"/>
    </c:backWall>
    <c:plotArea>
      <c:layout>
        <c:manualLayout>
          <c:layoutTarget val="inner"/>
          <c:xMode val="edge"/>
          <c:yMode val="edge"/>
          <c:x val="0.13033421155990221"/>
          <c:y val="0.18375388845683988"/>
          <c:w val="0.77550990613219795"/>
          <c:h val="0.63249222308632369"/>
        </c:manualLayout>
      </c:layout>
      <c:pie3DChart>
        <c:varyColors val="1"/>
        <c:ser>
          <c:idx val="0"/>
          <c:order val="0"/>
          <c:explosion val="7"/>
          <c:dLbls>
            <c:dLbl>
              <c:idx val="0"/>
              <c:delete val="1"/>
              <c:extLst>
                <c:ext xmlns:c15="http://schemas.microsoft.com/office/drawing/2012/chart" uri="{CE6537A1-D6FC-4f65-9D91-7224C49458BB}"/>
              </c:extLst>
            </c:dLbl>
            <c:dLbl>
              <c:idx val="1"/>
              <c:tx>
                <c:rich>
                  <a:bodyPr/>
                  <a:lstStyle/>
                  <a:p>
                    <a:r>
                      <a:rPr lang="en-US" sz="800" dirty="0" smtClean="0"/>
                      <a:t>0,05%</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"Труд и занятость" </c:v>
                </c:pt>
              </c:strCache>
            </c:strRef>
          </c:cat>
          <c:val>
            <c:numRef>
              <c:f>гос.прогр!$M$68:$M$69</c:f>
              <c:numCache>
                <c:formatCode>#,##0.0</c:formatCode>
                <c:ptCount val="2"/>
                <c:pt idx="0" formatCode="0.0">
                  <c:v>98.646684894117726</c:v>
                </c:pt>
                <c:pt idx="1">
                  <c:v>1.353315105882354</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1"/>
          <c:showCatName val="0"/>
          <c:showSerName val="0"/>
          <c:showPercent val="0"/>
          <c:showBubbleSize val="0"/>
          <c:showLeaderLines val="0"/>
        </c:dLbls>
      </c:pie3D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201"/>
      <c:rAngAx val="0"/>
    </c:view3D>
    <c:floor>
      <c:thickness val="0"/>
    </c:floor>
    <c:sideWall>
      <c:thickness val="0"/>
    </c:sideWall>
    <c:backWall>
      <c:thickness val="0"/>
    </c:backWall>
    <c:plotArea>
      <c:layout>
        <c:manualLayout>
          <c:layoutTarget val="inner"/>
          <c:xMode val="edge"/>
          <c:yMode val="edge"/>
          <c:x val="0.15971147222109894"/>
          <c:y val="0.10698428399495052"/>
          <c:w val="0.74919695803109565"/>
          <c:h val="0.67926851993257964"/>
        </c:manualLayout>
      </c:layout>
      <c:pie3DChart>
        <c:varyColors val="1"/>
        <c:ser>
          <c:idx val="0"/>
          <c:order val="0"/>
          <c:explosion val="11"/>
          <c:dLbls>
            <c:dLbl>
              <c:idx val="0"/>
              <c:delete val="1"/>
              <c:extLst>
                <c:ext xmlns:c15="http://schemas.microsoft.com/office/drawing/2012/chart" uri="{CE6537A1-D6FC-4f65-9D91-7224C49458BB}"/>
              </c:extLst>
            </c:dLbl>
            <c:dLbl>
              <c:idx val="1"/>
              <c:layout>
                <c:manualLayout>
                  <c:x val="0.44215201673747107"/>
                  <c:y val="2.3306758509797847E-2"/>
                </c:manualLayout>
              </c:layout>
              <c:tx>
                <c:rich>
                  <a:bodyPr/>
                  <a:lstStyle/>
                  <a:p>
                    <a:r>
                      <a:rPr lang="en-US" dirty="0" smtClean="0"/>
                      <a:t>0,04%</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manualLayout>
                      <c:w val="0.34071714230946298"/>
                      <c:h val="0.21741308232023951"/>
                    </c:manualLayout>
                  </c15:layout>
                </c:ext>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"Развитие культуры" </c:v>
                </c:pt>
              </c:strCache>
            </c:strRef>
          </c:cat>
          <c:val>
            <c:numRef>
              <c:f>гос.прогр!$M$68:$M$69</c:f>
              <c:numCache>
                <c:formatCode>0.0</c:formatCode>
                <c:ptCount val="2"/>
                <c:pt idx="0">
                  <c:v>98.168320188235299</c:v>
                </c:pt>
                <c:pt idx="1">
                  <c:v>1.831679811764706</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0"/>
    </c:view3D>
    <c:floor>
      <c:thickness val="0"/>
    </c:floor>
    <c:sideWall>
      <c:thickness val="0"/>
    </c:sideWall>
    <c:backWall>
      <c:thickness val="0"/>
    </c:backWall>
    <c:plotArea>
      <c:layout>
        <c:manualLayout>
          <c:layoutTarget val="inner"/>
          <c:xMode val="edge"/>
          <c:yMode val="edge"/>
          <c:x val="0.13033421155990221"/>
          <c:y val="0.18375388845683988"/>
          <c:w val="0.77550990613219795"/>
          <c:h val="0.63249222308632369"/>
        </c:manualLayout>
      </c:layout>
      <c:pie3DChart>
        <c:varyColors val="1"/>
        <c:ser>
          <c:idx val="0"/>
          <c:order val="0"/>
          <c:explosion val="7"/>
          <c:dLbls>
            <c:dLbl>
              <c:idx val="0"/>
              <c:delete val="1"/>
              <c:extLst>
                <c:ext xmlns:c15="http://schemas.microsoft.com/office/drawing/2012/chart" uri="{CE6537A1-D6FC-4f65-9D91-7224C49458BB}"/>
              </c:extLst>
            </c:dLbl>
            <c:dLbl>
              <c:idx val="1"/>
              <c:tx>
                <c:rich>
                  <a:bodyPr/>
                  <a:lstStyle/>
                  <a:p>
                    <a:r>
                      <a:rPr lang="en-US" sz="800" dirty="0" smtClean="0"/>
                      <a:t>0,2%</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ahoma" pitchFamily="34" charset="0"/>
                    <a:ea typeface="Tahoma" pitchFamily="34" charset="0"/>
                    <a:cs typeface="Tahoma" pitchFamily="34" charset="0"/>
                  </a:defRPr>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гос.прогр!$K$68:$K$69</c:f>
              <c:strCache>
                <c:ptCount val="2"/>
                <c:pt idx="0">
                  <c:v>Расходы</c:v>
                </c:pt>
                <c:pt idx="1">
                  <c:v>"Труд и занятость" </c:v>
                </c:pt>
              </c:strCache>
            </c:strRef>
          </c:cat>
          <c:val>
            <c:numRef>
              <c:f>гос.прогр!$M$68:$M$69</c:f>
              <c:numCache>
                <c:formatCode>#,##0.0</c:formatCode>
                <c:ptCount val="2"/>
                <c:pt idx="0" formatCode="0.0">
                  <c:v>98.646684894117726</c:v>
                </c:pt>
                <c:pt idx="1">
                  <c:v>1.353315105882354</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269315" name="Rectangle 3"/>
          <p:cNvSpPr>
            <a:spLocks noGrp="1" noChangeArrowheads="1"/>
          </p:cNvSpPr>
          <p:nvPr>
            <p:ph type="dt" sz="quarter"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53300FF-FED3-41C5-8330-A37A15357366}" type="datetimeFigureOut">
              <a:rPr lang="ru-RU"/>
              <a:pPr>
                <a:defRPr/>
              </a:pPr>
              <a:t>11.02.2016</a:t>
            </a:fld>
            <a:endParaRPr lang="ru-RU"/>
          </a:p>
        </p:txBody>
      </p:sp>
      <p:sp>
        <p:nvSpPr>
          <p:cNvPr id="269316" name="Rectangle 4"/>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269317" name="Rectangle 5"/>
          <p:cNvSpPr>
            <a:spLocks noGrp="1" noChangeArrowheads="1"/>
          </p:cNvSpPr>
          <p:nvPr>
            <p:ph type="sldNum" sz="quarter" idx="3"/>
          </p:nvPr>
        </p:nvSpPr>
        <p:spPr bwMode="auto">
          <a:xfrm>
            <a:off x="3776663" y="9429750"/>
            <a:ext cx="2890837"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E89F534-CDFD-4D46-9975-3FF86C809945}" type="slidenum">
              <a:rPr lang="ru-RU"/>
              <a:pPr>
                <a:defRPr/>
              </a:pPr>
              <a:t>‹#›</a:t>
            </a:fld>
            <a:endParaRPr lang="ru-RU"/>
          </a:p>
        </p:txBody>
      </p:sp>
    </p:spTree>
    <p:extLst>
      <p:ext uri="{BB962C8B-B14F-4D97-AF65-F5344CB8AC3E}">
        <p14:creationId xmlns:p14="http://schemas.microsoft.com/office/powerpoint/2010/main" val="3513141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90838"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776663" y="0"/>
            <a:ext cx="2890837"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40D4395-7377-48A0-8B34-1E52FF0374A6}" type="datetimeFigureOut">
              <a:rPr lang="ru-RU"/>
              <a:pPr>
                <a:defRPr/>
              </a:pPr>
              <a:t>11.02.2016</a:t>
            </a:fld>
            <a:endParaRPr lang="ru-RU"/>
          </a:p>
        </p:txBody>
      </p:sp>
      <p:sp>
        <p:nvSpPr>
          <p:cNvPr id="4" name="Образ слайда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66750" y="4714875"/>
            <a:ext cx="5335588" cy="4468813"/>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9750"/>
            <a:ext cx="2890838"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776663" y="9429750"/>
            <a:ext cx="2890837"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894E686-B065-4100-A8B5-5182A885A3C1}" type="slidenum">
              <a:rPr lang="ru-RU"/>
              <a:pPr>
                <a:defRPr/>
              </a:pPr>
              <a:t>‹#›</a:t>
            </a:fld>
            <a:endParaRPr lang="ru-RU"/>
          </a:p>
        </p:txBody>
      </p:sp>
    </p:spTree>
    <p:extLst>
      <p:ext uri="{BB962C8B-B14F-4D97-AF65-F5344CB8AC3E}">
        <p14:creationId xmlns:p14="http://schemas.microsoft.com/office/powerpoint/2010/main" val="3850886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131676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TextEdit="1"/>
          </p:cNvSpPr>
          <p:nvPr>
            <p:ph type="sldImg"/>
          </p:nvPr>
        </p:nvSpPr>
        <p:spPr bwMode="auto">
          <a:noFill/>
          <a:ln>
            <a:solidFill>
              <a:srgbClr val="000000"/>
            </a:solidFill>
            <a:miter lim="800000"/>
            <a:headEnd/>
            <a:tailEnd/>
          </a:ln>
        </p:spPr>
      </p:sp>
      <p:sp>
        <p:nvSpPr>
          <p:cNvPr id="293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211126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Образ слайда 1"/>
          <p:cNvSpPr>
            <a:spLocks noGrp="1" noRot="1" noChangeAspect="1"/>
          </p:cNvSpPr>
          <p:nvPr>
            <p:ph type="sldImg"/>
          </p:nvPr>
        </p:nvSpPr>
        <p:spPr bwMode="auto">
          <a:noFill/>
          <a:ln>
            <a:solidFill>
              <a:srgbClr val="000000"/>
            </a:solidFill>
            <a:miter lim="800000"/>
            <a:headEnd/>
            <a:tailEnd/>
          </a:ln>
        </p:spPr>
      </p:sp>
      <p:sp>
        <p:nvSpPr>
          <p:cNvPr id="29593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latin typeface="Arial" charset="0"/>
              </a:rPr>
              <a:t>Ответственный исполнитель: Пружанская Н.С.</a:t>
            </a:r>
            <a:endParaRPr lang="ru-RU" smtClean="0"/>
          </a:p>
        </p:txBody>
      </p:sp>
      <p:sp>
        <p:nvSpPr>
          <p:cNvPr id="604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ADF1D-6052-4770-83CC-16C8648531A9}" type="slidenum">
              <a:rPr lang="ru-RU"/>
              <a:pPr fontAlgn="base">
                <a:spcBef>
                  <a:spcPct val="0"/>
                </a:spcBef>
                <a:spcAft>
                  <a:spcPct val="0"/>
                </a:spcAft>
                <a:defRPr/>
              </a:pPr>
              <a:t>11</a:t>
            </a:fld>
            <a:endParaRPr lang="ru-RU"/>
          </a:p>
        </p:txBody>
      </p:sp>
    </p:spTree>
    <p:extLst>
      <p:ext uri="{BB962C8B-B14F-4D97-AF65-F5344CB8AC3E}">
        <p14:creationId xmlns:p14="http://schemas.microsoft.com/office/powerpoint/2010/main" val="364484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TextEdit="1"/>
          </p:cNvSpPr>
          <p:nvPr>
            <p:ph type="sldImg"/>
          </p:nvPr>
        </p:nvSpPr>
        <p:spPr bwMode="auto">
          <a:noFill/>
          <a:ln>
            <a:solidFill>
              <a:srgbClr val="000000"/>
            </a:solidFill>
            <a:miter lim="800000"/>
            <a:headEnd/>
            <a:tailEnd/>
          </a:ln>
        </p:spPr>
      </p:sp>
      <p:sp>
        <p:nvSpPr>
          <p:cNvPr id="297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510388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TextEdit="1"/>
          </p:cNvSpPr>
          <p:nvPr>
            <p:ph type="sldImg"/>
          </p:nvPr>
        </p:nvSpPr>
        <p:spPr bwMode="auto">
          <a:noFill/>
          <a:ln>
            <a:solidFill>
              <a:srgbClr val="000000"/>
            </a:solidFill>
            <a:miter lim="800000"/>
            <a:headEnd/>
            <a:tailEnd/>
          </a:ln>
        </p:spPr>
      </p:sp>
      <p:sp>
        <p:nvSpPr>
          <p:cNvPr id="300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1665178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TextEdit="1"/>
          </p:cNvSpPr>
          <p:nvPr>
            <p:ph type="sldImg"/>
          </p:nvPr>
        </p:nvSpPr>
        <p:spPr bwMode="auto">
          <a:noFill/>
          <a:ln>
            <a:solidFill>
              <a:srgbClr val="000000"/>
            </a:solidFill>
            <a:miter lim="800000"/>
            <a:headEnd/>
            <a:tailEnd/>
          </a:ln>
        </p:spPr>
      </p:sp>
      <p:sp>
        <p:nvSpPr>
          <p:cNvPr id="302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39107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Rot="1" noChangeAspect="1" noTextEdit="1"/>
          </p:cNvSpPr>
          <p:nvPr>
            <p:ph type="sldImg"/>
          </p:nvPr>
        </p:nvSpPr>
        <p:spPr bwMode="auto">
          <a:noFill/>
          <a:ln>
            <a:solidFill>
              <a:srgbClr val="000000"/>
            </a:solidFill>
            <a:miter lim="800000"/>
            <a:headEnd/>
            <a:tailEnd/>
          </a:ln>
        </p:spPr>
      </p:sp>
      <p:sp>
        <p:nvSpPr>
          <p:cNvPr id="304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124491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Rot="1" noChangeAspect="1" noTextEdit="1"/>
          </p:cNvSpPr>
          <p:nvPr>
            <p:ph type="sldImg"/>
          </p:nvPr>
        </p:nvSpPr>
        <p:spPr bwMode="auto">
          <a:noFill/>
          <a:ln>
            <a:solidFill>
              <a:srgbClr val="000000"/>
            </a:solidFill>
            <a:miter lim="800000"/>
            <a:headEnd/>
            <a:tailEnd/>
          </a:ln>
        </p:spPr>
      </p:sp>
      <p:sp>
        <p:nvSpPr>
          <p:cNvPr id="306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latin typeface="Arial" charset="0"/>
              </a:rPr>
              <a:t>.</a:t>
            </a:r>
            <a:endParaRPr lang="ru-RU" smtClean="0"/>
          </a:p>
          <a:p>
            <a:pPr eaLnBrk="1" hangingPunct="1"/>
            <a:endParaRPr lang="ru-RU" smtClean="0"/>
          </a:p>
        </p:txBody>
      </p:sp>
    </p:spTree>
    <p:extLst>
      <p:ext uri="{BB962C8B-B14F-4D97-AF65-F5344CB8AC3E}">
        <p14:creationId xmlns:p14="http://schemas.microsoft.com/office/powerpoint/2010/main" val="2898363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Rot="1" noChangeAspect="1" noTextEdit="1"/>
          </p:cNvSpPr>
          <p:nvPr>
            <p:ph type="sldImg"/>
          </p:nvPr>
        </p:nvSpPr>
        <p:spPr bwMode="auto">
          <a:noFill/>
          <a:ln>
            <a:solidFill>
              <a:srgbClr val="000000"/>
            </a:solidFill>
            <a:miter lim="800000"/>
            <a:headEnd/>
            <a:tailEnd/>
          </a:ln>
        </p:spPr>
      </p:sp>
      <p:sp>
        <p:nvSpPr>
          <p:cNvPr id="308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4105198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TextEdit="1"/>
          </p:cNvSpPr>
          <p:nvPr>
            <p:ph type="sldImg"/>
          </p:nvPr>
        </p:nvSpPr>
        <p:spPr bwMode="auto">
          <a:xfrm>
            <a:off x="854075" y="744538"/>
            <a:ext cx="4962525" cy="3722687"/>
          </a:xfrm>
          <a:noFill/>
          <a:ln>
            <a:solidFill>
              <a:srgbClr val="000000"/>
            </a:solidFill>
            <a:miter lim="800000"/>
            <a:headEnd/>
            <a:tailEnd/>
          </a:ln>
        </p:spPr>
      </p:sp>
      <p:sp>
        <p:nvSpPr>
          <p:cNvPr id="310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420955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TextEdit="1"/>
          </p:cNvSpPr>
          <p:nvPr>
            <p:ph type="sldImg"/>
          </p:nvPr>
        </p:nvSpPr>
        <p:spPr bwMode="auto">
          <a:noFill/>
          <a:ln>
            <a:solidFill>
              <a:srgbClr val="000000"/>
            </a:solidFill>
            <a:miter lim="800000"/>
            <a:headEnd/>
            <a:tailEnd/>
          </a:ln>
        </p:spPr>
      </p:sp>
      <p:sp>
        <p:nvSpPr>
          <p:cNvPr id="312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409237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txBox="1">
            <a:spLocks noGrp="1" noChangeArrowheads="1"/>
          </p:cNvSpPr>
          <p:nvPr/>
        </p:nvSpPr>
        <p:spPr bwMode="auto">
          <a:xfrm>
            <a:off x="3705225" y="9431338"/>
            <a:ext cx="2836863" cy="496887"/>
          </a:xfrm>
          <a:prstGeom prst="rect">
            <a:avLst/>
          </a:prstGeom>
          <a:noFill/>
          <a:ln w="9525">
            <a:noFill/>
            <a:miter lim="800000"/>
            <a:headEnd/>
            <a:tailEnd/>
          </a:ln>
        </p:spPr>
        <p:txBody>
          <a:bodyPr anchor="b"/>
          <a:lstStyle/>
          <a:p>
            <a:pPr algn="r"/>
            <a:fld id="{685B230A-8483-4250-AF22-86431EEF1508}" type="slidenum">
              <a:rPr lang="ru-RU" altLang="ru-RU" sz="1200">
                <a:cs typeface="Arial" charset="0"/>
              </a:rPr>
              <a:pPr algn="r"/>
              <a:t>2</a:t>
            </a:fld>
            <a:endParaRPr lang="ru-RU" altLang="ru-RU" sz="1200">
              <a:cs typeface="Arial" charset="0"/>
            </a:endParaRPr>
          </a:p>
        </p:txBody>
      </p:sp>
      <p:sp>
        <p:nvSpPr>
          <p:cNvPr id="282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2627" name="Rectangle 3"/>
          <p:cNvSpPr>
            <a:spLocks noGrp="1" noChangeArrowheads="1"/>
          </p:cNvSpPr>
          <p:nvPr>
            <p:ph type="body" idx="1"/>
          </p:nvPr>
        </p:nvSpPr>
        <p:spPr bwMode="auto">
          <a:xfrm>
            <a:off x="654050" y="4716463"/>
            <a:ext cx="5233988" cy="4468812"/>
          </a:xfrm>
          <a:noFill/>
        </p:spPr>
        <p:txBody>
          <a:bodyPr wrap="square" numCol="1" anchor="t" anchorCtr="0" compatLnSpc="1">
            <a:prstTxWarp prst="textNoShape">
              <a:avLst/>
            </a:prstTxWarp>
          </a:bodyPr>
          <a:lstStyle/>
          <a:p>
            <a:pPr eaLnBrk="1" hangingPunct="1"/>
            <a:endParaRPr lang="ru-RU" altLang="ru-RU" i="1" smtClean="0"/>
          </a:p>
        </p:txBody>
      </p:sp>
      <p:sp>
        <p:nvSpPr>
          <p:cNvPr id="282628" name="Нижний колонтитул 1"/>
          <p:cNvSpPr txBox="1">
            <a:spLocks noGrp="1"/>
          </p:cNvSpPr>
          <p:nvPr/>
        </p:nvSpPr>
        <p:spPr bwMode="auto">
          <a:xfrm>
            <a:off x="0" y="9431338"/>
            <a:ext cx="2836863" cy="496887"/>
          </a:xfrm>
          <a:prstGeom prst="rect">
            <a:avLst/>
          </a:prstGeom>
          <a:noFill/>
          <a:ln w="9525">
            <a:noFill/>
            <a:miter lim="800000"/>
            <a:headEnd/>
            <a:tailEnd/>
          </a:ln>
        </p:spPr>
        <p:txBody>
          <a:bodyPr anchor="b"/>
          <a:lstStyle/>
          <a:p>
            <a:r>
              <a:rPr lang="ru-RU" altLang="ru-RU" sz="1200"/>
              <a:t>1</a:t>
            </a:r>
          </a:p>
        </p:txBody>
      </p:sp>
    </p:spTree>
    <p:extLst>
      <p:ext uri="{BB962C8B-B14F-4D97-AF65-F5344CB8AC3E}">
        <p14:creationId xmlns:p14="http://schemas.microsoft.com/office/powerpoint/2010/main" val="854176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Rot="1" noChangeAspect="1" noTextEdit="1"/>
          </p:cNvSpPr>
          <p:nvPr>
            <p:ph type="sldImg"/>
          </p:nvPr>
        </p:nvSpPr>
        <p:spPr bwMode="auto">
          <a:noFill/>
          <a:ln>
            <a:solidFill>
              <a:srgbClr val="000000"/>
            </a:solidFill>
            <a:miter lim="800000"/>
            <a:headEnd/>
            <a:tailEnd/>
          </a:ln>
        </p:spPr>
      </p:sp>
      <p:sp>
        <p:nvSpPr>
          <p:cNvPr id="314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3546604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Rot="1" noChangeAspect="1" noTextEdit="1"/>
          </p:cNvSpPr>
          <p:nvPr>
            <p:ph type="sldImg"/>
          </p:nvPr>
        </p:nvSpPr>
        <p:spPr bwMode="auto">
          <a:xfrm>
            <a:off x="854075" y="744538"/>
            <a:ext cx="4962525" cy="3722687"/>
          </a:xfrm>
          <a:noFill/>
          <a:ln>
            <a:solidFill>
              <a:srgbClr val="000000"/>
            </a:solidFill>
            <a:miter lim="800000"/>
            <a:headEnd/>
            <a:tailEnd/>
          </a:ln>
        </p:spPr>
      </p:sp>
      <p:sp>
        <p:nvSpPr>
          <p:cNvPr id="316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4225522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TextEdit="1"/>
          </p:cNvSpPr>
          <p:nvPr>
            <p:ph type="sldImg"/>
          </p:nvPr>
        </p:nvSpPr>
        <p:spPr bwMode="auto">
          <a:xfrm>
            <a:off x="854075" y="744538"/>
            <a:ext cx="4962525" cy="3722687"/>
          </a:xfrm>
          <a:noFill/>
          <a:ln>
            <a:solidFill>
              <a:srgbClr val="000000"/>
            </a:solidFill>
            <a:miter lim="800000"/>
            <a:headEnd/>
            <a:tailEnd/>
          </a:ln>
        </p:spPr>
      </p:sp>
      <p:sp>
        <p:nvSpPr>
          <p:cNvPr id="318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146203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TextEdit="1"/>
          </p:cNvSpPr>
          <p:nvPr>
            <p:ph type="sldImg"/>
          </p:nvPr>
        </p:nvSpPr>
        <p:spPr bwMode="auto">
          <a:noFill/>
          <a:ln>
            <a:solidFill>
              <a:srgbClr val="000000"/>
            </a:solidFill>
            <a:miter lim="800000"/>
            <a:headEnd/>
            <a:tailEnd/>
          </a:ln>
        </p:spPr>
      </p:sp>
      <p:sp>
        <p:nvSpPr>
          <p:cNvPr id="3205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3330430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txBox="1">
            <a:spLocks noGrp="1" noChangeArrowheads="1"/>
          </p:cNvSpPr>
          <p:nvPr/>
        </p:nvSpPr>
        <p:spPr bwMode="auto">
          <a:xfrm>
            <a:off x="3705225" y="9431338"/>
            <a:ext cx="2836863" cy="496887"/>
          </a:xfrm>
          <a:prstGeom prst="rect">
            <a:avLst/>
          </a:prstGeom>
          <a:noFill/>
          <a:ln w="9525">
            <a:noFill/>
            <a:miter lim="800000"/>
            <a:headEnd/>
            <a:tailEnd/>
          </a:ln>
        </p:spPr>
        <p:txBody>
          <a:bodyPr anchor="b"/>
          <a:lstStyle/>
          <a:p>
            <a:pPr algn="r"/>
            <a:fld id="{49906DB4-6F5E-4876-AF9A-EC80B7293663}" type="slidenum">
              <a:rPr lang="ru-RU" altLang="ru-RU" sz="1200">
                <a:cs typeface="Arial" charset="0"/>
              </a:rPr>
              <a:pPr algn="r"/>
              <a:t>24</a:t>
            </a:fld>
            <a:endParaRPr lang="ru-RU" altLang="ru-RU" sz="1200">
              <a:cs typeface="Arial" charset="0"/>
            </a:endParaRPr>
          </a:p>
        </p:txBody>
      </p:sp>
      <p:sp>
        <p:nvSpPr>
          <p:cNvPr id="323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3587" name="Rectangle 3"/>
          <p:cNvSpPr>
            <a:spLocks noGrp="1" noChangeArrowheads="1"/>
          </p:cNvSpPr>
          <p:nvPr>
            <p:ph type="body" idx="1"/>
          </p:nvPr>
        </p:nvSpPr>
        <p:spPr bwMode="auto">
          <a:xfrm>
            <a:off x="654050" y="4716463"/>
            <a:ext cx="5233988" cy="4468812"/>
          </a:xfrm>
          <a:noFill/>
        </p:spPr>
        <p:txBody>
          <a:bodyPr wrap="square" numCol="1" anchor="t" anchorCtr="0" compatLnSpc="1">
            <a:prstTxWarp prst="textNoShape">
              <a:avLst/>
            </a:prstTxWarp>
          </a:bodyPr>
          <a:lstStyle/>
          <a:p>
            <a:pPr eaLnBrk="1" hangingPunct="1"/>
            <a:r>
              <a:rPr lang="ru-RU" altLang="ru-RU" smtClean="0"/>
              <a:t>Итоги развития муниципального образования города Усолье-Сибирское за 9 месяцев 2009 года свидетельствуют о сложной экономической ситуации в городе: конъюнктура внутреннего и внешнего  рынков сложилась неблагоприятной, спрос и цены на продукцию местных производителей снизились и негативно отразились на динамике основных показателей:</a:t>
            </a:r>
          </a:p>
          <a:p>
            <a:pPr eaLnBrk="1" hangingPunct="1"/>
            <a:r>
              <a:rPr lang="ru-RU" altLang="ru-RU" smtClean="0"/>
              <a:t>- объем отгруженных товаров собственного производства, выполненных работ и услуг организациями промышленного производства сократился на 37,8 % по сравнению с аналогичным периодом прошлого года и составил 3,2 млрд.руб.(;</a:t>
            </a:r>
          </a:p>
          <a:p>
            <a:pPr eaLnBrk="1" hangingPunct="1"/>
            <a:r>
              <a:rPr lang="ru-RU" altLang="ru-RU" smtClean="0"/>
              <a:t>- выручка от реализации товаров (работ, услуг) снизилась по сравнению с аналогичным периодом прошлого года на 12,8% и составила 10 млрд.руб.(;</a:t>
            </a:r>
          </a:p>
          <a:p>
            <a:pPr eaLnBrk="1" hangingPunct="1"/>
            <a:r>
              <a:rPr lang="ru-RU" altLang="ru-RU" smtClean="0"/>
              <a:t>- сальдированный финансовый результат является отрицательным – убыток увеличился по сравнению с 9 месяцами 2008 года  в 3 раза и на 01.09.2009 составил 1,4 млрд.руб. (в основном за счет организаций химического производства – 1,3 млрд.руб.) </a:t>
            </a:r>
            <a:r>
              <a:rPr lang="ru-RU" altLang="ru-RU" i="1" smtClean="0"/>
              <a:t>(ООО Усольехимпром – на   , ООО Ус-Сиб.силикон - , .</a:t>
            </a:r>
          </a:p>
        </p:txBody>
      </p:sp>
      <p:sp>
        <p:nvSpPr>
          <p:cNvPr id="323588" name="Нижний колонтитул 1"/>
          <p:cNvSpPr txBox="1">
            <a:spLocks noGrp="1"/>
          </p:cNvSpPr>
          <p:nvPr/>
        </p:nvSpPr>
        <p:spPr bwMode="auto">
          <a:xfrm>
            <a:off x="0" y="9431338"/>
            <a:ext cx="2836863" cy="496887"/>
          </a:xfrm>
          <a:prstGeom prst="rect">
            <a:avLst/>
          </a:prstGeom>
          <a:noFill/>
          <a:ln w="9525">
            <a:noFill/>
            <a:miter lim="800000"/>
            <a:headEnd/>
            <a:tailEnd/>
          </a:ln>
        </p:spPr>
        <p:txBody>
          <a:bodyPr anchor="b"/>
          <a:lstStyle/>
          <a:p>
            <a:r>
              <a:rPr lang="ru-RU" altLang="ru-RU" sz="1200"/>
              <a:t>1</a:t>
            </a:r>
          </a:p>
        </p:txBody>
      </p:sp>
    </p:spTree>
    <p:extLst>
      <p:ext uri="{BB962C8B-B14F-4D97-AF65-F5344CB8AC3E}">
        <p14:creationId xmlns:p14="http://schemas.microsoft.com/office/powerpoint/2010/main" val="3494966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Rot="1" noChangeAspect="1" noTextEdit="1"/>
          </p:cNvSpPr>
          <p:nvPr>
            <p:ph type="sldImg"/>
          </p:nvPr>
        </p:nvSpPr>
        <p:spPr bwMode="auto">
          <a:noFill/>
          <a:ln>
            <a:solidFill>
              <a:srgbClr val="000000"/>
            </a:solidFill>
            <a:miter lim="800000"/>
            <a:headEnd/>
            <a:tailEnd/>
          </a:ln>
        </p:spPr>
      </p:sp>
      <p:sp>
        <p:nvSpPr>
          <p:cNvPr id="3256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latin typeface="Arial" charset="0"/>
              </a:rPr>
              <a:t>Ответственный исполнитель: Хужеев Р.А.</a:t>
            </a:r>
            <a:endParaRPr lang="ru-RU" smtClean="0"/>
          </a:p>
        </p:txBody>
      </p:sp>
    </p:spTree>
    <p:extLst>
      <p:ext uri="{BB962C8B-B14F-4D97-AF65-F5344CB8AC3E}">
        <p14:creationId xmlns:p14="http://schemas.microsoft.com/office/powerpoint/2010/main" val="308279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txBox="1">
            <a:spLocks noGrp="1" noChangeArrowheads="1"/>
          </p:cNvSpPr>
          <p:nvPr/>
        </p:nvSpPr>
        <p:spPr bwMode="auto">
          <a:xfrm>
            <a:off x="3705225" y="9431338"/>
            <a:ext cx="2836863" cy="496887"/>
          </a:xfrm>
          <a:prstGeom prst="rect">
            <a:avLst/>
          </a:prstGeom>
          <a:noFill/>
          <a:ln w="9525">
            <a:noFill/>
            <a:miter lim="800000"/>
            <a:headEnd/>
            <a:tailEnd/>
          </a:ln>
        </p:spPr>
        <p:txBody>
          <a:bodyPr anchor="b"/>
          <a:lstStyle/>
          <a:p>
            <a:pPr algn="r"/>
            <a:fld id="{C2BF729C-4E8A-453A-9D89-02E1DC68E42E}" type="slidenum">
              <a:rPr lang="ru-RU" altLang="ru-RU" sz="1200"/>
              <a:pPr algn="r"/>
              <a:t>3</a:t>
            </a:fld>
            <a:endParaRPr lang="ru-RU" altLang="ru-RU" sz="1200"/>
          </a:p>
        </p:txBody>
      </p:sp>
      <p:sp>
        <p:nvSpPr>
          <p:cNvPr id="322562" name="Rectangle 2"/>
          <p:cNvSpPr>
            <a:spLocks noGrp="1" noRot="1" noChangeAspect="1" noChangeArrowheads="1" noTextEdit="1"/>
          </p:cNvSpPr>
          <p:nvPr>
            <p:ph type="sldImg"/>
          </p:nvPr>
        </p:nvSpPr>
        <p:spPr bwMode="auto">
          <a:xfrm>
            <a:off x="790575" y="744538"/>
            <a:ext cx="4964113" cy="3722687"/>
          </a:xfrm>
          <a:noFill/>
          <a:ln>
            <a:solidFill>
              <a:srgbClr val="000000"/>
            </a:solidFill>
            <a:miter lim="800000"/>
            <a:headEnd/>
            <a:tailEnd/>
          </a:ln>
        </p:spPr>
      </p:sp>
      <p:sp>
        <p:nvSpPr>
          <p:cNvPr id="322563" name="Rectangle 3"/>
          <p:cNvSpPr>
            <a:spLocks noGrp="1" noChangeArrowheads="1"/>
          </p:cNvSpPr>
          <p:nvPr>
            <p:ph type="body" idx="1"/>
          </p:nvPr>
        </p:nvSpPr>
        <p:spPr bwMode="auto">
          <a:xfrm>
            <a:off x="654050" y="4716463"/>
            <a:ext cx="5233988" cy="4468812"/>
          </a:xfrm>
          <a:noFill/>
        </p:spPr>
        <p:txBody>
          <a:bodyPr wrap="square" numCol="1" anchor="t" anchorCtr="0" compatLnSpc="1">
            <a:prstTxWarp prst="textNoShape">
              <a:avLst/>
            </a:prstTxWarp>
          </a:bodyPr>
          <a:lstStyle/>
          <a:p>
            <a:pPr eaLnBrk="1" hangingPunct="1"/>
            <a:endParaRPr lang="ru-RU" altLang="ru-RU" i="1" smtClean="0"/>
          </a:p>
        </p:txBody>
      </p:sp>
      <p:sp>
        <p:nvSpPr>
          <p:cNvPr id="322564" name="Нижний колонтитул 1"/>
          <p:cNvSpPr txBox="1">
            <a:spLocks noGrp="1"/>
          </p:cNvSpPr>
          <p:nvPr/>
        </p:nvSpPr>
        <p:spPr bwMode="auto">
          <a:xfrm>
            <a:off x="0" y="9431338"/>
            <a:ext cx="2836863" cy="496887"/>
          </a:xfrm>
          <a:prstGeom prst="rect">
            <a:avLst/>
          </a:prstGeom>
          <a:noFill/>
          <a:ln w="9525">
            <a:noFill/>
            <a:miter lim="800000"/>
            <a:headEnd/>
            <a:tailEnd/>
          </a:ln>
        </p:spPr>
        <p:txBody>
          <a:bodyPr anchor="b"/>
          <a:lstStyle/>
          <a:p>
            <a:r>
              <a:rPr lang="ru-RU" altLang="ru-RU" sz="1200"/>
              <a:t>1</a:t>
            </a:r>
          </a:p>
        </p:txBody>
      </p:sp>
    </p:spTree>
    <p:extLst>
      <p:ext uri="{BB962C8B-B14F-4D97-AF65-F5344CB8AC3E}">
        <p14:creationId xmlns:p14="http://schemas.microsoft.com/office/powerpoint/2010/main" val="29152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0578" name="Rectangle 3"/>
          <p:cNvSpPr>
            <a:spLocks noGrp="1" noChangeArrowheads="1"/>
          </p:cNvSpPr>
          <p:nvPr>
            <p:ph type="body" idx="1"/>
          </p:nvPr>
        </p:nvSpPr>
        <p:spPr bwMode="auto">
          <a:xfrm>
            <a:off x="654050" y="4716463"/>
            <a:ext cx="5233988" cy="4468812"/>
          </a:xfrm>
          <a:noFill/>
        </p:spPr>
        <p:txBody>
          <a:bodyPr wrap="square" numCol="1" anchor="t" anchorCtr="0" compatLnSpc="1">
            <a:prstTxWarp prst="textNoShape">
              <a:avLst/>
            </a:prstTxWarp>
          </a:bodyPr>
          <a:lstStyle/>
          <a:p>
            <a:pPr eaLnBrk="1" hangingPunct="1"/>
            <a:r>
              <a:rPr lang="ru-RU" altLang="ru-RU" smtClean="0"/>
              <a:t>Итоги развития муниципального образования города Усолье-Сибирское за 9 месяцев 2010 года свидетельствуют о сложной экономической ситуации в городе: конъюнктура внутреннего и внешнего  рынков сложилась неблагоприятной, спрос и цены на продукцию местных производителей снизились и негативно отразились на динамике основных показателей:</a:t>
            </a:r>
          </a:p>
          <a:p>
            <a:pPr eaLnBrk="1" hangingPunct="1"/>
            <a:r>
              <a:rPr lang="ru-RU" altLang="ru-RU" smtClean="0"/>
              <a:t>- объем отгруженных товаров собственного производства, выполненных работ и услуг организациями промышленного производства сократился на 37,8 % по сравнению с аналогичным периодом прошлого года и составил 3,2 млрд.руб.(;</a:t>
            </a:r>
          </a:p>
          <a:p>
            <a:pPr eaLnBrk="1" hangingPunct="1"/>
            <a:r>
              <a:rPr lang="ru-RU" altLang="ru-RU" smtClean="0"/>
              <a:t>- выручка от реализации товаров (работ, услуг) снизилась по сравнению с аналогичным периодом прошлого года на 12,8% и составила 10 млрд.руб.(;</a:t>
            </a:r>
          </a:p>
          <a:p>
            <a:pPr eaLnBrk="1" hangingPunct="1"/>
            <a:r>
              <a:rPr lang="ru-RU" altLang="ru-RU" smtClean="0"/>
              <a:t>- сальдированный финансовый результат является отрицательным – убыток увеличился по сравнению с 9 месяцами 2008 года  в 3 раза и на 01.09.2010 составил 1,4 млрд.руб. (в основном за счет организаций химического производства – 1,3 млрд.руб.) </a:t>
            </a:r>
            <a:r>
              <a:rPr lang="ru-RU" altLang="ru-RU" i="1" smtClean="0"/>
              <a:t>(ООО Усольехимпром – на   , ООО Ус-Сиб.силикон - , .</a:t>
            </a:r>
          </a:p>
        </p:txBody>
      </p:sp>
    </p:spTree>
    <p:extLst>
      <p:ext uri="{BB962C8B-B14F-4D97-AF65-F5344CB8AC3E}">
        <p14:creationId xmlns:p14="http://schemas.microsoft.com/office/powerpoint/2010/main" val="347240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txBox="1">
            <a:spLocks noGrp="1" noChangeArrowheads="1"/>
          </p:cNvSpPr>
          <p:nvPr/>
        </p:nvSpPr>
        <p:spPr bwMode="auto">
          <a:xfrm>
            <a:off x="3705225" y="9431338"/>
            <a:ext cx="2836863" cy="496887"/>
          </a:xfrm>
          <a:prstGeom prst="rect">
            <a:avLst/>
          </a:prstGeom>
          <a:noFill/>
          <a:ln w="9525">
            <a:noFill/>
            <a:miter lim="800000"/>
            <a:headEnd/>
            <a:tailEnd/>
          </a:ln>
        </p:spPr>
        <p:txBody>
          <a:bodyPr anchor="b"/>
          <a:lstStyle/>
          <a:p>
            <a:pPr algn="r"/>
            <a:fld id="{D873CFEF-D46F-4C91-B1FF-4091438F5F47}" type="slidenum">
              <a:rPr lang="ru-RU" altLang="ru-RU" sz="1200"/>
              <a:pPr algn="r"/>
              <a:t>5</a:t>
            </a:fld>
            <a:endParaRPr lang="ru-RU" altLang="ru-RU" sz="1200"/>
          </a:p>
        </p:txBody>
      </p:sp>
      <p:sp>
        <p:nvSpPr>
          <p:cNvPr id="283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1" name="Rectangle 3"/>
          <p:cNvSpPr>
            <a:spLocks noGrp="1" noChangeArrowheads="1"/>
          </p:cNvSpPr>
          <p:nvPr>
            <p:ph type="body" idx="1"/>
          </p:nvPr>
        </p:nvSpPr>
        <p:spPr bwMode="auto">
          <a:xfrm>
            <a:off x="654050" y="4716463"/>
            <a:ext cx="5233988" cy="4468812"/>
          </a:xfrm>
          <a:noFill/>
        </p:spPr>
        <p:txBody>
          <a:bodyPr wrap="square" numCol="1" anchor="t" anchorCtr="0" compatLnSpc="1">
            <a:prstTxWarp prst="textNoShape">
              <a:avLst/>
            </a:prstTxWarp>
          </a:bodyPr>
          <a:lstStyle/>
          <a:p>
            <a:pPr eaLnBrk="1" hangingPunct="1"/>
            <a:endParaRPr lang="ru-RU" altLang="ru-RU" i="1" smtClean="0"/>
          </a:p>
        </p:txBody>
      </p:sp>
    </p:spTree>
    <p:extLst>
      <p:ext uri="{BB962C8B-B14F-4D97-AF65-F5344CB8AC3E}">
        <p14:creationId xmlns:p14="http://schemas.microsoft.com/office/powerpoint/2010/main" val="411275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txBox="1">
            <a:spLocks noGrp="1" noChangeArrowheads="1"/>
          </p:cNvSpPr>
          <p:nvPr/>
        </p:nvSpPr>
        <p:spPr bwMode="auto">
          <a:xfrm>
            <a:off x="3776663" y="9429750"/>
            <a:ext cx="2890837" cy="496888"/>
          </a:xfrm>
          <a:prstGeom prst="rect">
            <a:avLst/>
          </a:prstGeom>
          <a:noFill/>
          <a:ln w="9525">
            <a:noFill/>
            <a:miter lim="800000"/>
            <a:headEnd/>
            <a:tailEnd/>
          </a:ln>
        </p:spPr>
        <p:txBody>
          <a:bodyPr anchor="b"/>
          <a:lstStyle/>
          <a:p>
            <a:pPr algn="r"/>
            <a:fld id="{0AE2C948-FB0D-46BF-9FDB-2C7ECD9C1E11}" type="slidenum">
              <a:rPr lang="ru-RU" altLang="ru-RU" sz="1200"/>
              <a:pPr algn="r"/>
              <a:t>6</a:t>
            </a:fld>
            <a:endParaRPr lang="ru-RU" altLang="ru-RU" sz="1200"/>
          </a:p>
        </p:txBody>
      </p:sp>
      <p:sp>
        <p:nvSpPr>
          <p:cNvPr id="285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5699" name="Rectangle 3"/>
          <p:cNvSpPr>
            <a:spLocks noGrp="1" noChangeArrowheads="1"/>
          </p:cNvSpPr>
          <p:nvPr>
            <p:ph type="body" idx="1"/>
          </p:nvPr>
        </p:nvSpPr>
        <p:spPr bwMode="auto">
          <a:xfrm>
            <a:off x="666750" y="4716463"/>
            <a:ext cx="5335588" cy="4467225"/>
          </a:xfrm>
          <a:noFill/>
        </p:spPr>
        <p:txBody>
          <a:bodyPr wrap="square" numCol="1" anchor="t" anchorCtr="0" compatLnSpc="1">
            <a:prstTxWarp prst="textNoShape">
              <a:avLst/>
            </a:prstTxWarp>
          </a:bodyPr>
          <a:lstStyle/>
          <a:p>
            <a:endParaRPr lang="ru-RU" altLang="ru-RU" i="1" smtClean="0">
              <a:latin typeface="Arial" charset="0"/>
            </a:endParaRPr>
          </a:p>
        </p:txBody>
      </p:sp>
      <p:sp>
        <p:nvSpPr>
          <p:cNvPr id="285700" name="Нижний колонтитул 1"/>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ru-RU" smtClean="0">
                <a:latin typeface="Arial" charset="0"/>
              </a:rPr>
              <a:t>1</a:t>
            </a:r>
          </a:p>
        </p:txBody>
      </p:sp>
    </p:spTree>
    <p:extLst>
      <p:ext uri="{BB962C8B-B14F-4D97-AF65-F5344CB8AC3E}">
        <p14:creationId xmlns:p14="http://schemas.microsoft.com/office/powerpoint/2010/main" val="409790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Образ слайда 1"/>
          <p:cNvSpPr>
            <a:spLocks noGrp="1" noRot="1" noChangeAspect="1"/>
          </p:cNvSpPr>
          <p:nvPr>
            <p:ph type="sldImg"/>
          </p:nvPr>
        </p:nvSpPr>
        <p:spPr bwMode="auto">
          <a:noFill/>
          <a:ln>
            <a:solidFill>
              <a:srgbClr val="000000"/>
            </a:solidFill>
            <a:miter lim="800000"/>
            <a:headEnd/>
            <a:tailEnd/>
          </a:ln>
        </p:spPr>
      </p:sp>
      <p:sp>
        <p:nvSpPr>
          <p:cNvPr id="287746"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0BCD364F-85AB-4FD4-A1FC-61B535868823}" type="slidenum">
              <a:rPr lang="ru-RU" smtClean="0"/>
              <a:pPr>
                <a:defRPr/>
              </a:pPr>
              <a:t>7</a:t>
            </a:fld>
            <a:endParaRPr lang="ru-RU"/>
          </a:p>
        </p:txBody>
      </p:sp>
    </p:spTree>
    <p:extLst>
      <p:ext uri="{BB962C8B-B14F-4D97-AF65-F5344CB8AC3E}">
        <p14:creationId xmlns:p14="http://schemas.microsoft.com/office/powerpoint/2010/main" val="593330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TextEdit="1"/>
          </p:cNvSpPr>
          <p:nvPr>
            <p:ph type="sldImg"/>
          </p:nvPr>
        </p:nvSpPr>
        <p:spPr bwMode="auto">
          <a:noFill/>
          <a:ln>
            <a:solidFill>
              <a:srgbClr val="000000"/>
            </a:solidFill>
            <a:miter lim="800000"/>
            <a:headEnd/>
            <a:tailEnd/>
          </a:ln>
        </p:spPr>
      </p:sp>
      <p:sp>
        <p:nvSpPr>
          <p:cNvPr id="289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201333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TextEdit="1"/>
          </p:cNvSpPr>
          <p:nvPr>
            <p:ph type="sldImg"/>
          </p:nvPr>
        </p:nvSpPr>
        <p:spPr bwMode="auto">
          <a:noFill/>
          <a:ln>
            <a:solidFill>
              <a:srgbClr val="000000"/>
            </a:solidFill>
            <a:miter lim="800000"/>
            <a:headEnd/>
            <a:tailEnd/>
          </a:ln>
        </p:spPr>
      </p:sp>
      <p:sp>
        <p:nvSpPr>
          <p:cNvPr id="291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400248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a:defRPr/>
            </a:lvl1pPr>
          </a:lstStyle>
          <a:p>
            <a:pPr>
              <a:defRPr/>
            </a:pPr>
            <a:fld id="{18BB539C-7AA6-452B-B58F-46F1EB63365E}" type="datetimeFigureOut">
              <a:rPr lang="ru-RU"/>
              <a:pPr>
                <a:defRPr/>
              </a:pPr>
              <a:t>11.02.2016</a:t>
            </a:fld>
            <a:endParaRPr lang="ru-RU"/>
          </a:p>
        </p:txBody>
      </p:sp>
      <p:sp>
        <p:nvSpPr>
          <p:cNvPr id="13" name="Footer Placeholder 4"/>
          <p:cNvSpPr>
            <a:spLocks noGrp="1"/>
          </p:cNvSpPr>
          <p:nvPr>
            <p:ph type="ftr" sz="quarter" idx="11"/>
          </p:nvPr>
        </p:nvSpPr>
        <p:spPr/>
        <p:txBody>
          <a:bodyPr/>
          <a:lstStyle>
            <a:lvl1pPr>
              <a:defRPr/>
            </a:lvl1pPr>
          </a:lstStyle>
          <a:p>
            <a:pPr>
              <a:defRPr/>
            </a:pPr>
            <a:endParaRPr lang="ru-RU"/>
          </a:p>
        </p:txBody>
      </p:sp>
      <p:sp>
        <p:nvSpPr>
          <p:cNvPr id="14" name="Slide Number Placeholder 5"/>
          <p:cNvSpPr>
            <a:spLocks noGrp="1"/>
          </p:cNvSpPr>
          <p:nvPr>
            <p:ph type="sldNum" sz="quarter" idx="12"/>
          </p:nvPr>
        </p:nvSpPr>
        <p:spPr/>
        <p:txBody>
          <a:bodyPr/>
          <a:lstStyle>
            <a:lvl1pPr>
              <a:defRPr/>
            </a:lvl1pPr>
          </a:lstStyle>
          <a:p>
            <a:pPr>
              <a:defRPr/>
            </a:pPr>
            <a:fld id="{A1027E00-CD78-4E1B-B94F-1DAF78924DEA}" type="slidenum">
              <a:rPr lang="ru-RU"/>
              <a:pPr>
                <a:defRPr/>
              </a:pPr>
              <a:t>‹#›</a:t>
            </a:fld>
            <a:endParaRPr lang="ru-RU"/>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3"/>
          <p:cNvSpPr>
            <a:spLocks noGrp="1"/>
          </p:cNvSpPr>
          <p:nvPr>
            <p:ph type="dt" sz="half" idx="10"/>
          </p:nvPr>
        </p:nvSpPr>
        <p:spPr/>
        <p:txBody>
          <a:bodyPr/>
          <a:lstStyle>
            <a:lvl1pPr>
              <a:defRPr/>
            </a:lvl1pPr>
          </a:lstStyle>
          <a:p>
            <a:pPr>
              <a:defRPr/>
            </a:pPr>
            <a:fld id="{88259C15-57BC-4135-80A0-ADBFCBAA88D1}" type="datetimeFigureOut">
              <a:rPr lang="ru-RU"/>
              <a:pPr>
                <a:defRPr/>
              </a:pPr>
              <a:t>11.02.2016</a:t>
            </a:fld>
            <a:endParaRPr lang="ru-RU"/>
          </a:p>
        </p:txBody>
      </p:sp>
      <p:sp>
        <p:nvSpPr>
          <p:cNvPr id="13" name="Footer Placeholder 4"/>
          <p:cNvSpPr>
            <a:spLocks noGrp="1"/>
          </p:cNvSpPr>
          <p:nvPr>
            <p:ph type="ftr" sz="quarter" idx="11"/>
          </p:nvPr>
        </p:nvSpPr>
        <p:spPr/>
        <p:txBody>
          <a:bodyPr/>
          <a:lstStyle>
            <a:lvl1pPr>
              <a:defRPr/>
            </a:lvl1pPr>
          </a:lstStyle>
          <a:p>
            <a:pPr>
              <a:defRPr/>
            </a:pPr>
            <a:endParaRPr lang="ru-RU"/>
          </a:p>
        </p:txBody>
      </p:sp>
      <p:sp>
        <p:nvSpPr>
          <p:cNvPr id="14" name="Slide Number Placeholder 5"/>
          <p:cNvSpPr>
            <a:spLocks noGrp="1"/>
          </p:cNvSpPr>
          <p:nvPr>
            <p:ph type="sldNum" sz="quarter" idx="12"/>
          </p:nvPr>
        </p:nvSpPr>
        <p:spPr/>
        <p:txBody>
          <a:bodyPr/>
          <a:lstStyle>
            <a:lvl1pPr>
              <a:defRPr/>
            </a:lvl1pPr>
          </a:lstStyle>
          <a:p>
            <a:pPr>
              <a:defRPr/>
            </a:pPr>
            <a:fld id="{C0CD49B9-6315-4867-8579-95BC5FA11751}" type="slidenum">
              <a:rPr lang="ru-RU"/>
              <a:pPr>
                <a:defRPr/>
              </a:pPr>
              <a:t>‹#›</a:t>
            </a:fld>
            <a:endParaRPr lang="ru-RU"/>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13" name="Date Placeholder 4"/>
          <p:cNvSpPr>
            <a:spLocks noGrp="1"/>
          </p:cNvSpPr>
          <p:nvPr>
            <p:ph type="dt" sz="half" idx="10"/>
          </p:nvPr>
        </p:nvSpPr>
        <p:spPr/>
        <p:txBody>
          <a:bodyPr/>
          <a:lstStyle>
            <a:lvl1pPr>
              <a:defRPr/>
            </a:lvl1pPr>
          </a:lstStyle>
          <a:p>
            <a:pPr>
              <a:defRPr/>
            </a:pPr>
            <a:fld id="{C9B34BBA-94C5-4709-A39D-9800E7D8D6D4}" type="datetimeFigureOut">
              <a:rPr lang="ru-RU"/>
              <a:pPr>
                <a:defRPr/>
              </a:pPr>
              <a:t>11.02.2016</a:t>
            </a:fld>
            <a:endParaRPr lang="ru-RU"/>
          </a:p>
        </p:txBody>
      </p:sp>
      <p:sp>
        <p:nvSpPr>
          <p:cNvPr id="14" name="Footer Placeholder 5"/>
          <p:cNvSpPr>
            <a:spLocks noGrp="1"/>
          </p:cNvSpPr>
          <p:nvPr>
            <p:ph type="ftr" sz="quarter" idx="11"/>
          </p:nvPr>
        </p:nvSpPr>
        <p:spPr/>
        <p:txBody>
          <a:bodyPr/>
          <a:lstStyle>
            <a:lvl1pPr>
              <a:defRPr/>
            </a:lvl1pPr>
          </a:lstStyle>
          <a:p>
            <a:pPr>
              <a:defRPr/>
            </a:pPr>
            <a:endParaRPr lang="ru-RU"/>
          </a:p>
        </p:txBody>
      </p:sp>
      <p:sp>
        <p:nvSpPr>
          <p:cNvPr id="15" name="Slide Number Placeholder 6"/>
          <p:cNvSpPr>
            <a:spLocks noGrp="1"/>
          </p:cNvSpPr>
          <p:nvPr>
            <p:ph type="sldNum" sz="quarter" idx="12"/>
          </p:nvPr>
        </p:nvSpPr>
        <p:spPr/>
        <p:txBody>
          <a:bodyPr/>
          <a:lstStyle>
            <a:lvl1pPr>
              <a:defRPr/>
            </a:lvl1pPr>
          </a:lstStyle>
          <a:p>
            <a:pPr>
              <a:defRPr/>
            </a:pPr>
            <a:fld id="{F4552C41-CF52-40C7-8664-3A00BFE15A5B}" type="slidenum">
              <a:rPr lang="ru-RU"/>
              <a:pPr>
                <a:defRPr/>
              </a:pPr>
              <a:t>‹#›</a:t>
            </a:fld>
            <a:endParaRPr lang="ru-RU"/>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4"/>
          <p:cNvSpPr>
            <a:spLocks noGrp="1"/>
          </p:cNvSpPr>
          <p:nvPr>
            <p:ph type="dt" sz="half" idx="14"/>
          </p:nvPr>
        </p:nvSpPr>
        <p:spPr/>
        <p:txBody>
          <a:bodyPr/>
          <a:lstStyle>
            <a:lvl1pPr>
              <a:defRPr/>
            </a:lvl1pPr>
          </a:lstStyle>
          <a:p>
            <a:pPr>
              <a:defRPr/>
            </a:pPr>
            <a:fld id="{33003EFF-FFB7-419C-B0BF-5470A93DF11D}" type="datetimeFigureOut">
              <a:rPr lang="ru-RU"/>
              <a:pPr>
                <a:defRPr/>
              </a:pPr>
              <a:t>11.02.2016</a:t>
            </a:fld>
            <a:endParaRPr lang="ru-RU"/>
          </a:p>
        </p:txBody>
      </p:sp>
      <p:sp>
        <p:nvSpPr>
          <p:cNvPr id="5" name="Footer Placeholder 5"/>
          <p:cNvSpPr>
            <a:spLocks noGrp="1"/>
          </p:cNvSpPr>
          <p:nvPr>
            <p:ph type="ftr" sz="quarter" idx="15"/>
          </p:nvPr>
        </p:nvSpPr>
        <p:spPr/>
        <p:txBody>
          <a:bodyPr/>
          <a:lstStyle>
            <a:lvl1pPr>
              <a:defRPr/>
            </a:lvl1pPr>
          </a:lstStyle>
          <a:p>
            <a:pPr>
              <a:defRPr/>
            </a:pPr>
            <a:endParaRPr lang="ru-RU"/>
          </a:p>
        </p:txBody>
      </p:sp>
      <p:sp>
        <p:nvSpPr>
          <p:cNvPr id="6" name="Slide Number Placeholder 6"/>
          <p:cNvSpPr>
            <a:spLocks noGrp="1"/>
          </p:cNvSpPr>
          <p:nvPr>
            <p:ph type="sldNum" sz="quarter" idx="16"/>
          </p:nvPr>
        </p:nvSpPr>
        <p:spPr/>
        <p:txBody>
          <a:bodyPr/>
          <a:lstStyle>
            <a:lvl1pPr>
              <a:defRPr/>
            </a:lvl1pPr>
          </a:lstStyle>
          <a:p>
            <a:pPr>
              <a:defRPr/>
            </a:pPr>
            <a:fld id="{0EE592C8-1905-4E25-B95D-424059527173}" type="slidenum">
              <a:rPr lang="ru-RU"/>
              <a:pPr>
                <a:defRPr/>
              </a:pPr>
              <a:t>‹#›</a:t>
            </a:fld>
            <a:endParaRPr lang="ru-RU"/>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04A88BC0-40BA-4822-8015-92090EA05EC3}" type="datetimeFigureOut">
              <a:rPr lang="ru-RU"/>
              <a:pPr>
                <a:defRPr/>
              </a:pPr>
              <a:t>11.02.2016</a:t>
            </a:fld>
            <a:endParaRPr lang="ru-RU"/>
          </a:p>
        </p:txBody>
      </p:sp>
      <p:sp>
        <p:nvSpPr>
          <p:cNvPr id="3" name="Footer Placeholder 5"/>
          <p:cNvSpPr>
            <a:spLocks noGrp="1"/>
          </p:cNvSpPr>
          <p:nvPr>
            <p:ph type="ftr" sz="quarter" idx="11"/>
          </p:nvPr>
        </p:nvSpPr>
        <p:spPr/>
        <p:txBody>
          <a:bodyPr/>
          <a:lstStyle>
            <a:lvl1pPr>
              <a:defRPr/>
            </a:lvl1pPr>
          </a:lstStyle>
          <a:p>
            <a:pPr>
              <a:defRPr/>
            </a:pPr>
            <a:endParaRPr lang="ru-RU"/>
          </a:p>
        </p:txBody>
      </p:sp>
      <p:sp>
        <p:nvSpPr>
          <p:cNvPr id="4" name="Slide Number Placeholder 6"/>
          <p:cNvSpPr>
            <a:spLocks noGrp="1"/>
          </p:cNvSpPr>
          <p:nvPr>
            <p:ph type="sldNum" sz="quarter" idx="12"/>
          </p:nvPr>
        </p:nvSpPr>
        <p:spPr/>
        <p:txBody>
          <a:bodyPr/>
          <a:lstStyle>
            <a:lvl1pPr>
              <a:defRPr/>
            </a:lvl1pPr>
          </a:lstStyle>
          <a:p>
            <a:pPr>
              <a:defRPr/>
            </a:pPr>
            <a:fld id="{725160CF-76AA-44BC-8661-38D9B1B66F6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5" name="Date Placeholder 4"/>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defRPr>
            </a:lvl1pPr>
          </a:lstStyle>
          <a:p>
            <a:pPr>
              <a:defRPr/>
            </a:pPr>
            <a:fld id="{1D18EA1A-8474-4B2A-9443-56B3F6315CF6}" type="datetimeFigureOut">
              <a:rPr lang="ru-RU"/>
              <a:pPr>
                <a:defRPr/>
              </a:pPr>
              <a:t>11.02.2016</a:t>
            </a:fld>
            <a:endParaRPr lang="ru-RU"/>
          </a:p>
        </p:txBody>
      </p:sp>
      <p:sp>
        <p:nvSpPr>
          <p:cNvPr id="16" name="Footer Placeholder 5"/>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17" name="Slide Number Placeholder 6"/>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defRPr>
            </a:lvl1pPr>
          </a:lstStyle>
          <a:p>
            <a:pPr>
              <a:defRPr/>
            </a:pPr>
            <a:fld id="{3DD30720-C49F-4ED6-96F3-1F5099EE93D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4" r:id="rId4"/>
    <p:sldLayoutId id="2147483705" r:id="rId5"/>
  </p:sldLayoutIdLst>
  <p:transition spd="slow">
    <p:cover/>
  </p:transition>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charset="0"/>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Arial"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Arial"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Arial"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Arial" charset="0"/>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Arial" charset="0"/>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sz="2400" kern="1200">
          <a:solidFill>
            <a:srgbClr val="404040"/>
          </a:solidFill>
          <a:latin typeface="Arial" charset="0"/>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Arial" charset="0"/>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Arial" charset="0"/>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_____Microsoft_Excel_97-20031.xls"/><Relationship Id="rId5" Type="http://schemas.openxmlformats.org/officeDocument/2006/relationships/oleObject" Target="../embeddings/oleObject6.bin"/><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png"/><Relationship Id="rId5" Type="http://schemas.openxmlformats.org/officeDocument/2006/relationships/oleObject" Target="../embeddings/oleObject7.bin"/><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08519" y="2673"/>
            <a:ext cx="9036648" cy="1038225"/>
          </a:xfrm>
          <a:prstGeom prst="rect">
            <a:avLst/>
          </a:prstGeom>
          <a:gradFill flip="none" rotWithShape="1">
            <a:gsLst>
              <a:gs pos="76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a:effectLst>
            <a:glow>
              <a:schemeClr val="accent1">
                <a:alpha val="40000"/>
              </a:schemeClr>
            </a:glow>
            <a:outerShdw blurRad="63500" dist="50800" dir="5400000" sx="98000" sy="98000" rotWithShape="0">
              <a:srgbClr val="000000">
                <a:alpha val="20000"/>
              </a:srgbClr>
            </a:outerShdw>
            <a:softEdge rad="1270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18" name="Прямоугольник 17"/>
          <p:cNvSpPr/>
          <p:nvPr/>
        </p:nvSpPr>
        <p:spPr>
          <a:xfrm>
            <a:off x="-13815" y="322806"/>
            <a:ext cx="9158982" cy="718092"/>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20" name="Заголовок 1"/>
          <p:cNvSpPr txBox="1">
            <a:spLocks/>
          </p:cNvSpPr>
          <p:nvPr/>
        </p:nvSpPr>
        <p:spPr>
          <a:xfrm>
            <a:off x="377058" y="0"/>
            <a:ext cx="9252519" cy="43204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4000" dirty="0" smtClean="0">
                <a:solidFill>
                  <a:schemeClr val="tx1"/>
                </a:solidFill>
                <a:latin typeface="Cambria" pitchFamily="18" charset="0"/>
              </a:rPr>
              <a:t>МО «ГОРОД УСОЛЬЕ-СИБИРСКОЕ»</a:t>
            </a:r>
            <a:endParaRPr lang="ru-RU" sz="4000" dirty="0">
              <a:solidFill>
                <a:schemeClr val="tx1"/>
              </a:solidFill>
              <a:latin typeface="Cambria" pitchFamily="18" charset="0"/>
            </a:endParaRPr>
          </a:p>
        </p:txBody>
      </p:sp>
      <p:pic>
        <p:nvPicPr>
          <p:cNvPr id="9224" name="Picture 2"/>
          <p:cNvPicPr>
            <a:picLocks noChangeAspect="1" noChangeArrowheads="1"/>
          </p:cNvPicPr>
          <p:nvPr/>
        </p:nvPicPr>
        <p:blipFill>
          <a:blip r:embed="rId3"/>
          <a:srcRect/>
          <a:stretch>
            <a:fillRect/>
          </a:stretch>
        </p:blipFill>
        <p:spPr bwMode="auto">
          <a:xfrm>
            <a:off x="9525" y="1041400"/>
            <a:ext cx="9134475" cy="5816600"/>
          </a:xfrm>
          <a:prstGeom prst="rect">
            <a:avLst/>
          </a:prstGeom>
          <a:noFill/>
          <a:ln w="9525">
            <a:noFill/>
            <a:miter lim="800000"/>
            <a:headEnd/>
            <a:tailEnd/>
          </a:ln>
        </p:spPr>
      </p:pic>
      <p:sp>
        <p:nvSpPr>
          <p:cNvPr id="11" name="Прямоугольник 10"/>
          <p:cNvSpPr/>
          <p:nvPr/>
        </p:nvSpPr>
        <p:spPr>
          <a:xfrm>
            <a:off x="-256429" y="1762897"/>
            <a:ext cx="10519492" cy="2308324"/>
          </a:xfrm>
          <a:prstGeom prst="rect">
            <a:avLst/>
          </a:prstGeom>
          <a:noFill/>
          <a:effec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48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rPr>
              <a:t>Бюджет </a:t>
            </a:r>
            <a:endParaRPr lang="ru-RU" sz="48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ndParaRPr>
          </a:p>
          <a:p>
            <a:pPr algn="ctr" fontAlgn="auto">
              <a:spcBef>
                <a:spcPts val="0"/>
              </a:spcBef>
              <a:spcAft>
                <a:spcPts val="0"/>
              </a:spcAft>
              <a:defRPr/>
            </a:pPr>
            <a:r>
              <a:rPr lang="ru-RU" sz="4800" b="1" u="sng"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rPr>
              <a:t>г.усолье</a:t>
            </a:r>
            <a:r>
              <a:rPr lang="ru-RU" sz="48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rPr>
              <a:t>-сибирское </a:t>
            </a:r>
          </a:p>
          <a:p>
            <a:pPr algn="ctr" fontAlgn="auto">
              <a:spcBef>
                <a:spcPts val="0"/>
              </a:spcBef>
              <a:spcAft>
                <a:spcPts val="0"/>
              </a:spcAft>
              <a:defRPr/>
            </a:pPr>
            <a:r>
              <a:rPr lang="ru-RU" sz="48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rPr>
              <a:t>на 2016</a:t>
            </a:r>
          </a:p>
        </p:txBody>
      </p:sp>
      <p:pic>
        <p:nvPicPr>
          <p:cNvPr id="9226" name="Picture 2"/>
          <p:cNvPicPr>
            <a:picLocks noChangeAspect="1" noChangeArrowheads="1"/>
          </p:cNvPicPr>
          <p:nvPr/>
        </p:nvPicPr>
        <p:blipFill>
          <a:blip r:embed="rId4"/>
          <a:srcRect/>
          <a:stretch>
            <a:fillRect/>
          </a:stretch>
        </p:blipFill>
        <p:spPr bwMode="auto">
          <a:xfrm>
            <a:off x="9525" y="3175"/>
            <a:ext cx="801688" cy="1038225"/>
          </a:xfrm>
          <a:prstGeom prst="rect">
            <a:avLst/>
          </a:prstGeom>
          <a:noFill/>
          <a:ln w="9525">
            <a:noFill/>
            <a:miter lim="800000"/>
            <a:headEnd/>
            <a:tailEnd/>
          </a:ln>
        </p:spPr>
      </p:pic>
      <p:pic>
        <p:nvPicPr>
          <p:cNvPr id="9227" name="Picture 2"/>
          <p:cNvPicPr>
            <a:picLocks noChangeAspect="1" noChangeArrowheads="1"/>
          </p:cNvPicPr>
          <p:nvPr/>
        </p:nvPicPr>
        <p:blipFill>
          <a:blip r:embed="rId5"/>
          <a:srcRect/>
          <a:stretch>
            <a:fillRect/>
          </a:stretch>
        </p:blipFill>
        <p:spPr bwMode="auto">
          <a:xfrm>
            <a:off x="539750" y="3789363"/>
            <a:ext cx="550863" cy="552450"/>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104506" y="1118932"/>
            <a:ext cx="5105401" cy="646331"/>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cs typeface="Tahoma" pitchFamily="34" charset="0"/>
              </a:rPr>
              <a:t>Обеспечение успешной социализации и эффективной самореализации молодежи</a:t>
            </a:r>
          </a:p>
        </p:txBody>
      </p:sp>
      <p:sp>
        <p:nvSpPr>
          <p:cNvPr id="292874" name="TextBox 9"/>
          <p:cNvSpPr txBox="1">
            <a:spLocks noChangeArrowheads="1"/>
          </p:cNvSpPr>
          <p:nvPr/>
        </p:nvSpPr>
        <p:spPr bwMode="auto">
          <a:xfrm>
            <a:off x="884238" y="112713"/>
            <a:ext cx="8270875" cy="701675"/>
          </a:xfrm>
          <a:prstGeom prst="rect">
            <a:avLst/>
          </a:prstGeom>
          <a:noFill/>
          <a:ln w="9525">
            <a:noFill/>
            <a:miter lim="800000"/>
            <a:headEnd/>
            <a:tailEnd/>
          </a:ln>
        </p:spPr>
        <p:txBody>
          <a:bodyPr>
            <a:spAutoFit/>
          </a:bodyPr>
          <a:lstStyle/>
          <a:p>
            <a:pPr algn="ctr"/>
            <a:r>
              <a:rPr lang="ru-RU" sz="2000" b="1">
                <a:latin typeface="Tahoma" pitchFamily="34" charset="0"/>
                <a:cs typeface="Tahoma" pitchFamily="34" charset="0"/>
              </a:rPr>
              <a:t>МУНИЦИПАЛЬНАЯ ПРОГРАММА</a:t>
            </a:r>
          </a:p>
          <a:p>
            <a:pPr algn="ctr"/>
            <a:r>
              <a:rPr lang="ru-RU" sz="2000" b="1">
                <a:latin typeface="Tahoma" pitchFamily="34" charset="0"/>
                <a:cs typeface="Tahoma" pitchFamily="34" charset="0"/>
              </a:rPr>
              <a:t>«МОЛОДЕЖНАЯ ПОЛИТИКА» на 2015-2018 годы</a:t>
            </a:r>
            <a:endParaRPr lang="ru-RU" sz="2000" b="1" i="1">
              <a:latin typeface="Tahoma" pitchFamily="34" charset="0"/>
              <a:cs typeface="Tahoma" pitchFamily="34" charset="0"/>
            </a:endParaRPr>
          </a:p>
        </p:txBody>
      </p:sp>
      <p:pic>
        <p:nvPicPr>
          <p:cNvPr id="292875"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292876" name="Text Box 107"/>
          <p:cNvSpPr txBox="1">
            <a:spLocks noChangeArrowheads="1"/>
          </p:cNvSpPr>
          <p:nvPr/>
        </p:nvSpPr>
        <p:spPr bwMode="auto">
          <a:xfrm>
            <a:off x="5292725" y="1412875"/>
            <a:ext cx="2447925" cy="274638"/>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228,6 тыс.руб.</a:t>
            </a:r>
          </a:p>
        </p:txBody>
      </p:sp>
      <p:sp>
        <p:nvSpPr>
          <p:cNvPr id="10" name="TextBox 9"/>
          <p:cNvSpPr txBox="1"/>
          <p:nvPr/>
        </p:nvSpPr>
        <p:spPr>
          <a:xfrm>
            <a:off x="2268538" y="1989138"/>
            <a:ext cx="4146550" cy="4667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1 «Молодежь города» на 2015-2018 годы </a:t>
            </a:r>
            <a:r>
              <a:rPr lang="ru-RU" sz="1200" b="1">
                <a:solidFill>
                  <a:srgbClr val="000000"/>
                </a:solidFill>
                <a:latin typeface="Tahoma" pitchFamily="34" charset="0"/>
                <a:cs typeface="Tahoma" pitchFamily="34" charset="0"/>
              </a:rPr>
              <a:t>на 2016г – 228,6 тыс.руб</a:t>
            </a:r>
            <a:r>
              <a:rPr lang="ru-RU" sz="1200">
                <a:solidFill>
                  <a:srgbClr val="000000"/>
                </a:solidFill>
                <a:latin typeface="Tahoma" pitchFamily="34" charset="0"/>
                <a:cs typeface="Tahoma" pitchFamily="34" charset="0"/>
              </a:rPr>
              <a:t>.</a:t>
            </a:r>
          </a:p>
        </p:txBody>
      </p:sp>
      <p:sp>
        <p:nvSpPr>
          <p:cNvPr id="11" name="TextBox 10"/>
          <p:cNvSpPr txBox="1"/>
          <p:nvPr/>
        </p:nvSpPr>
        <p:spPr>
          <a:xfrm>
            <a:off x="1563688" y="2593975"/>
            <a:ext cx="5559425" cy="6556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Проведение городских мероприятий по вопросам гражданского, патриотического и духовно-нравственного воспитания </a:t>
            </a:r>
            <a:r>
              <a:rPr lang="ru-RU" sz="1200">
                <a:solidFill>
                  <a:srgbClr val="000000"/>
                </a:solidFill>
                <a:latin typeface="Tahoma" pitchFamily="34" charset="0"/>
                <a:cs typeface="Tahoma" pitchFamily="34" charset="0"/>
              </a:rPr>
              <a:t>–</a:t>
            </a:r>
            <a:r>
              <a:rPr lang="ru-RU" sz="1200">
                <a:solidFill>
                  <a:srgbClr val="000000"/>
                </a:solidFill>
                <a:latin typeface="Tahoma" pitchFamily="34" charset="0"/>
              </a:rPr>
              <a:t> на 2016г   - </a:t>
            </a:r>
          </a:p>
          <a:p>
            <a:pPr algn="ctr">
              <a:defRPr/>
            </a:pPr>
            <a:r>
              <a:rPr lang="ru-RU" sz="1200" b="1">
                <a:solidFill>
                  <a:srgbClr val="000000"/>
                </a:solidFill>
                <a:latin typeface="Tahoma" pitchFamily="34" charset="0"/>
                <a:cs typeface="Tahoma" pitchFamily="34" charset="0"/>
              </a:rPr>
              <a:t>51,5 тыс.руб.</a:t>
            </a:r>
          </a:p>
        </p:txBody>
      </p:sp>
      <p:sp>
        <p:nvSpPr>
          <p:cNvPr id="12" name="TextBox 11"/>
          <p:cNvSpPr txBox="1"/>
          <p:nvPr/>
        </p:nvSpPr>
        <p:spPr>
          <a:xfrm>
            <a:off x="1563688" y="3398838"/>
            <a:ext cx="5559425" cy="473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Организация праздников, семинаров, форумов, конкурсов для творческой молодежи на 2016г</a:t>
            </a:r>
            <a:r>
              <a:rPr lang="ru-RU" sz="1200">
                <a:solidFill>
                  <a:srgbClr val="000000"/>
                </a:solidFill>
                <a:latin typeface="Tahoma" pitchFamily="34" charset="0"/>
                <a:cs typeface="Tahoma" pitchFamily="34" charset="0"/>
              </a:rPr>
              <a:t>–</a:t>
            </a:r>
            <a:r>
              <a:rPr lang="ru-RU" sz="1200">
                <a:solidFill>
                  <a:srgbClr val="000000"/>
                </a:solidFill>
                <a:latin typeface="Tahoma" pitchFamily="34" charset="0"/>
              </a:rPr>
              <a:t> </a:t>
            </a:r>
            <a:r>
              <a:rPr lang="ru-RU" sz="1200" b="1">
                <a:solidFill>
                  <a:srgbClr val="000000"/>
                </a:solidFill>
                <a:latin typeface="Tahoma" pitchFamily="34" charset="0"/>
                <a:cs typeface="Tahoma" pitchFamily="34" charset="0"/>
              </a:rPr>
              <a:t>38,8 тыс.руб.</a:t>
            </a:r>
          </a:p>
        </p:txBody>
      </p:sp>
      <p:sp>
        <p:nvSpPr>
          <p:cNvPr id="13" name="TextBox 12"/>
          <p:cNvSpPr txBox="1"/>
          <p:nvPr/>
        </p:nvSpPr>
        <p:spPr>
          <a:xfrm>
            <a:off x="1563688" y="3973513"/>
            <a:ext cx="5559425" cy="473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Вручение стипендии мэра лучшим студентам профессиональных образовательных организаций города на 2016г</a:t>
            </a:r>
            <a:r>
              <a:rPr lang="ru-RU" sz="1200">
                <a:solidFill>
                  <a:srgbClr val="000000"/>
                </a:solidFill>
                <a:latin typeface="Tahoma" pitchFamily="34" charset="0"/>
                <a:cs typeface="Tahoma" pitchFamily="34" charset="0"/>
              </a:rPr>
              <a:t>–</a:t>
            </a:r>
            <a:r>
              <a:rPr lang="ru-RU" sz="1200">
                <a:solidFill>
                  <a:srgbClr val="000000"/>
                </a:solidFill>
                <a:latin typeface="Tahoma" pitchFamily="34" charset="0"/>
              </a:rPr>
              <a:t> </a:t>
            </a:r>
            <a:r>
              <a:rPr lang="ru-RU" sz="1200" b="1">
                <a:solidFill>
                  <a:srgbClr val="000000"/>
                </a:solidFill>
                <a:latin typeface="Tahoma" pitchFamily="34" charset="0"/>
              </a:rPr>
              <a:t>51,7</a:t>
            </a:r>
            <a:r>
              <a:rPr lang="ru-RU" sz="1200" b="1">
                <a:solidFill>
                  <a:srgbClr val="000000"/>
                </a:solidFill>
                <a:latin typeface="Tahoma" pitchFamily="34" charset="0"/>
                <a:cs typeface="Tahoma" pitchFamily="34" charset="0"/>
              </a:rPr>
              <a:t> тыс.руб.</a:t>
            </a:r>
          </a:p>
        </p:txBody>
      </p:sp>
      <p:sp>
        <p:nvSpPr>
          <p:cNvPr id="14" name="TextBox 13"/>
          <p:cNvSpPr txBox="1"/>
          <p:nvPr/>
        </p:nvSpPr>
        <p:spPr>
          <a:xfrm>
            <a:off x="1563688" y="4508500"/>
            <a:ext cx="5559425" cy="473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Участие победителей городских конкурсов, спортивных соревнований в областных мероприятиях на 2016г </a:t>
            </a:r>
            <a:r>
              <a:rPr lang="ru-RU" sz="1200">
                <a:solidFill>
                  <a:srgbClr val="000000"/>
                </a:solidFill>
                <a:latin typeface="Tahoma" pitchFamily="34" charset="0"/>
                <a:cs typeface="Tahoma" pitchFamily="34" charset="0"/>
              </a:rPr>
              <a:t>–</a:t>
            </a:r>
            <a:r>
              <a:rPr lang="ru-RU" sz="1200">
                <a:solidFill>
                  <a:srgbClr val="000000"/>
                </a:solidFill>
                <a:latin typeface="Tahoma" pitchFamily="34" charset="0"/>
              </a:rPr>
              <a:t> </a:t>
            </a:r>
            <a:r>
              <a:rPr lang="ru-RU" sz="1200" b="1">
                <a:solidFill>
                  <a:srgbClr val="000000"/>
                </a:solidFill>
                <a:latin typeface="Tahoma" pitchFamily="34" charset="0"/>
              </a:rPr>
              <a:t>20,7</a:t>
            </a:r>
            <a:r>
              <a:rPr lang="ru-RU" sz="1200" b="1">
                <a:solidFill>
                  <a:srgbClr val="000000"/>
                </a:solidFill>
                <a:latin typeface="Tahoma" pitchFamily="34" charset="0"/>
                <a:cs typeface="Tahoma" pitchFamily="34" charset="0"/>
              </a:rPr>
              <a:t> тыс.руб.</a:t>
            </a:r>
          </a:p>
        </p:txBody>
      </p:sp>
      <p:sp>
        <p:nvSpPr>
          <p:cNvPr id="15" name="TextBox 14"/>
          <p:cNvSpPr txBox="1"/>
          <p:nvPr/>
        </p:nvSpPr>
        <p:spPr>
          <a:xfrm>
            <a:off x="1563688" y="5087938"/>
            <a:ext cx="5559425" cy="473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Проведение мероприятий для молодых семей. Оказание психологических и иных консультативных услуг на 2016г</a:t>
            </a:r>
            <a:r>
              <a:rPr lang="ru-RU" sz="1200">
                <a:solidFill>
                  <a:srgbClr val="000000"/>
                </a:solidFill>
                <a:latin typeface="Tahoma" pitchFamily="34" charset="0"/>
                <a:cs typeface="Tahoma" pitchFamily="34" charset="0"/>
              </a:rPr>
              <a:t>–</a:t>
            </a:r>
            <a:r>
              <a:rPr lang="ru-RU" sz="1200">
                <a:solidFill>
                  <a:srgbClr val="000000"/>
                </a:solidFill>
                <a:latin typeface="Tahoma" pitchFamily="34" charset="0"/>
              </a:rPr>
              <a:t> </a:t>
            </a:r>
            <a:r>
              <a:rPr lang="ru-RU" sz="1200" b="1">
                <a:solidFill>
                  <a:srgbClr val="000000"/>
                </a:solidFill>
                <a:latin typeface="Tahoma" pitchFamily="34" charset="0"/>
                <a:cs typeface="Tahoma" pitchFamily="34" charset="0"/>
              </a:rPr>
              <a:t>14,2 тыс.руб.</a:t>
            </a:r>
          </a:p>
        </p:txBody>
      </p:sp>
      <p:sp>
        <p:nvSpPr>
          <p:cNvPr id="16" name="TextBox 15"/>
          <p:cNvSpPr txBox="1"/>
          <p:nvPr/>
        </p:nvSpPr>
        <p:spPr>
          <a:xfrm>
            <a:off x="1563688" y="5661025"/>
            <a:ext cx="5559425" cy="473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Проведение ярмарки профессиональных образовательных организаций «Я выбираю будущее!» на 2016г  </a:t>
            </a:r>
            <a:r>
              <a:rPr lang="ru-RU" sz="1200">
                <a:solidFill>
                  <a:srgbClr val="000000"/>
                </a:solidFill>
                <a:latin typeface="Tahoma" pitchFamily="34" charset="0"/>
                <a:cs typeface="Tahoma" pitchFamily="34" charset="0"/>
              </a:rPr>
              <a:t>–</a:t>
            </a:r>
            <a:r>
              <a:rPr lang="ru-RU" sz="1200" b="1">
                <a:solidFill>
                  <a:srgbClr val="000000"/>
                </a:solidFill>
                <a:latin typeface="Tahoma" pitchFamily="34" charset="0"/>
                <a:cs typeface="Tahoma" pitchFamily="34" charset="0"/>
              </a:rPr>
              <a:t>1,7 тыс.руб.</a:t>
            </a:r>
          </a:p>
        </p:txBody>
      </p:sp>
      <p:sp>
        <p:nvSpPr>
          <p:cNvPr id="17" name="TextBox 16"/>
          <p:cNvSpPr txBox="1"/>
          <p:nvPr/>
        </p:nvSpPr>
        <p:spPr>
          <a:xfrm>
            <a:off x="1563688" y="6224588"/>
            <a:ext cx="5559425" cy="473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Обеспечение деятельности Молодежного парламента при Думе г. Усолье-Сибирское на  </a:t>
            </a:r>
            <a:r>
              <a:rPr lang="ru-RU" sz="1200" b="1">
                <a:solidFill>
                  <a:srgbClr val="000000"/>
                </a:solidFill>
                <a:latin typeface="Tahoma" pitchFamily="34" charset="0"/>
              </a:rPr>
              <a:t>2016г  </a:t>
            </a:r>
            <a:r>
              <a:rPr lang="ru-RU" sz="1200" b="1">
                <a:solidFill>
                  <a:srgbClr val="000000"/>
                </a:solidFill>
                <a:latin typeface="Tahoma" pitchFamily="34" charset="0"/>
                <a:cs typeface="Tahoma" pitchFamily="34" charset="0"/>
              </a:rPr>
              <a:t>–</a:t>
            </a:r>
            <a:r>
              <a:rPr lang="ru-RU" sz="1200" b="1">
                <a:solidFill>
                  <a:srgbClr val="000000"/>
                </a:solidFill>
                <a:latin typeface="Tahoma" pitchFamily="34" charset="0"/>
              </a:rPr>
              <a:t> 50</a:t>
            </a:r>
            <a:r>
              <a:rPr lang="ru-RU" sz="1200" b="1">
                <a:solidFill>
                  <a:srgbClr val="000000"/>
                </a:solidFill>
                <a:latin typeface="Tahoma" pitchFamily="34" charset="0"/>
                <a:cs typeface="Tahoma" pitchFamily="34" charset="0"/>
              </a:rPr>
              <a:t> тыс.руб.</a:t>
            </a:r>
          </a:p>
        </p:txBody>
      </p:sp>
      <p:graphicFrame>
        <p:nvGraphicFramePr>
          <p:cNvPr id="19" name="Диаграмма 18"/>
          <p:cNvGraphicFramePr/>
          <p:nvPr/>
        </p:nvGraphicFramePr>
        <p:xfrm>
          <a:off x="6427763" y="1067274"/>
          <a:ext cx="3520828" cy="1720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144163" y="1085316"/>
            <a:ext cx="5352259" cy="1569660"/>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rPr>
              <a:t>Обеспечение максимальной вовлеченности населения на  территории  города  Усолье-Сибирское  в систематические занятия физкультурой и спортом, организация  проведения  официальных  физкультурно-оздоровительных  и  спортивных  мероприятий  в  городе.</a:t>
            </a:r>
            <a:endParaRPr lang="ru-RU" sz="1600" dirty="0">
              <a:solidFill>
                <a:srgbClr val="000000"/>
              </a:solidFill>
              <a:latin typeface="Tahoma" pitchFamily="34" charset="0"/>
              <a:cs typeface="Tahoma" pitchFamily="34" charset="0"/>
            </a:endParaRPr>
          </a:p>
        </p:txBody>
      </p:sp>
      <p:graphicFrame>
        <p:nvGraphicFramePr>
          <p:cNvPr id="10" name="Диаграмма 9"/>
          <p:cNvGraphicFramePr/>
          <p:nvPr/>
        </p:nvGraphicFramePr>
        <p:xfrm>
          <a:off x="6444208" y="1325757"/>
          <a:ext cx="3520828" cy="1720378"/>
        </p:xfrm>
        <a:graphic>
          <a:graphicData uri="http://schemas.openxmlformats.org/drawingml/2006/chart">
            <c:chart xmlns:c="http://schemas.openxmlformats.org/drawingml/2006/chart" xmlns:r="http://schemas.openxmlformats.org/officeDocument/2006/relationships" r:id="rId3"/>
          </a:graphicData>
        </a:graphic>
      </p:graphicFrame>
      <p:sp>
        <p:nvSpPr>
          <p:cNvPr id="294923" name="TextBox 10"/>
          <p:cNvSpPr txBox="1">
            <a:spLocks noChangeArrowheads="1"/>
          </p:cNvSpPr>
          <p:nvPr/>
        </p:nvSpPr>
        <p:spPr bwMode="auto">
          <a:xfrm>
            <a:off x="1187450" y="-6350"/>
            <a:ext cx="7737475" cy="1006475"/>
          </a:xfrm>
          <a:prstGeom prst="rect">
            <a:avLst/>
          </a:prstGeom>
          <a:noFill/>
          <a:ln w="9525">
            <a:noFill/>
            <a:miter lim="800000"/>
            <a:headEnd/>
            <a:tailEnd/>
          </a:ln>
        </p:spPr>
        <p:txBody>
          <a:bodyPr>
            <a:spAutoFit/>
          </a:bodyPr>
          <a:lstStyle/>
          <a:p>
            <a:pPr algn="ctr"/>
            <a:r>
              <a:rPr lang="ru-RU" sz="2000" b="1">
                <a:latin typeface="Tahoma" pitchFamily="34" charset="0"/>
              </a:rPr>
              <a:t>МУНИЦИПАЛЬНАЯ ПРОГРАММА </a:t>
            </a:r>
          </a:p>
          <a:p>
            <a:pPr algn="ctr"/>
            <a:r>
              <a:rPr lang="ru-RU" sz="2000" b="1">
                <a:latin typeface="Tahoma" pitchFamily="34" charset="0"/>
              </a:rPr>
              <a:t>«РАЗВИТИЕ ФИЗИЧЕСКОЙ КУЛЬТУРЫ И СПОРТА </a:t>
            </a:r>
            <a:endParaRPr lang="ru-RU" sz="2000">
              <a:latin typeface="Tahoma" pitchFamily="34" charset="0"/>
            </a:endParaRPr>
          </a:p>
          <a:p>
            <a:pPr algn="ctr"/>
            <a:r>
              <a:rPr lang="ru-RU" sz="2000" b="1">
                <a:latin typeface="Tahoma" pitchFamily="34" charset="0"/>
              </a:rPr>
              <a:t>В  ГОРОДЕ УСОЛЬЕ-СИБИРСКОЕ» на 2015-2018 годы	</a:t>
            </a:r>
            <a:endParaRPr lang="ru-RU" sz="2000">
              <a:latin typeface="Tahoma" pitchFamily="34" charset="0"/>
            </a:endParaRPr>
          </a:p>
        </p:txBody>
      </p:sp>
      <p:pic>
        <p:nvPicPr>
          <p:cNvPr id="294924" name="Picture 2"/>
          <p:cNvPicPr>
            <a:picLocks noChangeAspect="1" noChangeArrowheads="1"/>
          </p:cNvPicPr>
          <p:nvPr/>
        </p:nvPicPr>
        <p:blipFill>
          <a:blip r:embed="rId4"/>
          <a:srcRect/>
          <a:stretch>
            <a:fillRect/>
          </a:stretch>
        </p:blipFill>
        <p:spPr bwMode="auto">
          <a:xfrm>
            <a:off x="0" y="-11113"/>
            <a:ext cx="860425" cy="1071563"/>
          </a:xfrm>
          <a:prstGeom prst="rect">
            <a:avLst/>
          </a:prstGeom>
          <a:noFill/>
          <a:ln w="9525">
            <a:noFill/>
            <a:miter lim="800000"/>
            <a:headEnd/>
            <a:tailEnd/>
          </a:ln>
        </p:spPr>
      </p:pic>
      <p:sp>
        <p:nvSpPr>
          <p:cNvPr id="294925" name="Text Box 28"/>
          <p:cNvSpPr txBox="1">
            <a:spLocks noChangeArrowheads="1"/>
          </p:cNvSpPr>
          <p:nvPr/>
        </p:nvSpPr>
        <p:spPr bwMode="auto">
          <a:xfrm>
            <a:off x="5492750" y="1241425"/>
            <a:ext cx="2447925" cy="274638"/>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24 552,6 тыс.руб.</a:t>
            </a:r>
          </a:p>
        </p:txBody>
      </p:sp>
      <p:sp>
        <p:nvSpPr>
          <p:cNvPr id="11" name="TextBox 10"/>
          <p:cNvSpPr txBox="1"/>
          <p:nvPr/>
        </p:nvSpPr>
        <p:spPr>
          <a:xfrm>
            <a:off x="3171825" y="2741613"/>
            <a:ext cx="3024188"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Подпрограмма 1 «Развитие физической культуры и массового спорта» на 2015-2018 годы  – </a:t>
            </a:r>
          </a:p>
          <a:p>
            <a:pPr algn="ctr">
              <a:defRPr/>
            </a:pPr>
            <a:r>
              <a:rPr lang="ru-RU" sz="1200" b="1" dirty="0">
                <a:solidFill>
                  <a:srgbClr val="000000"/>
                </a:solidFill>
                <a:latin typeface="Tahoma" pitchFamily="34" charset="0"/>
                <a:cs typeface="Tahoma" pitchFamily="34" charset="0"/>
              </a:rPr>
              <a:t>23 200,4 </a:t>
            </a:r>
            <a:r>
              <a:rPr lang="ru-RU" sz="1200" b="1" dirty="0" err="1">
                <a:solidFill>
                  <a:srgbClr val="000000"/>
                </a:solidFill>
                <a:latin typeface="Tahoma" pitchFamily="34" charset="0"/>
                <a:cs typeface="Tahoma" pitchFamily="34" charset="0"/>
              </a:rPr>
              <a:t>тыс.руб</a:t>
            </a:r>
            <a:r>
              <a:rPr lang="ru-RU" sz="1200" dirty="0">
                <a:solidFill>
                  <a:srgbClr val="000000"/>
                </a:solidFill>
                <a:latin typeface="Tahoma" pitchFamily="34" charset="0"/>
                <a:cs typeface="Tahoma" pitchFamily="34" charset="0"/>
              </a:rPr>
              <a:t>.</a:t>
            </a:r>
          </a:p>
        </p:txBody>
      </p:sp>
      <p:sp>
        <p:nvSpPr>
          <p:cNvPr id="12" name="TextBox 11"/>
          <p:cNvSpPr txBox="1"/>
          <p:nvPr/>
        </p:nvSpPr>
        <p:spPr>
          <a:xfrm>
            <a:off x="53975" y="3698875"/>
            <a:ext cx="3005138" cy="1938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Обеспечение условий, способствующих населению города Усолье-Сибирское систематически заниматься физической культурой и массовым спортом (содержание МБУ СК «Химик», МБУ «СЦ») на 2016г – </a:t>
            </a:r>
          </a:p>
          <a:p>
            <a:pPr algn="ctr">
              <a:defRPr/>
            </a:pPr>
            <a:r>
              <a:rPr lang="ru-RU" sz="1200" b="1" dirty="0">
                <a:solidFill>
                  <a:srgbClr val="000000"/>
                </a:solidFill>
                <a:latin typeface="Tahoma" pitchFamily="34" charset="0"/>
                <a:cs typeface="Tahoma" pitchFamily="34" charset="0"/>
              </a:rPr>
              <a:t>19 530,4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 </a:t>
            </a:r>
            <a:r>
              <a:rPr lang="ru-RU" sz="1200" dirty="0" err="1">
                <a:solidFill>
                  <a:srgbClr val="000000"/>
                </a:solidFill>
                <a:latin typeface="Tahoma" pitchFamily="34" charset="0"/>
                <a:cs typeface="Tahoma" pitchFamily="34" charset="0"/>
              </a:rPr>
              <a:t>софинансирование</a:t>
            </a:r>
            <a:r>
              <a:rPr lang="ru-RU" sz="1200" b="1" dirty="0">
                <a:solidFill>
                  <a:srgbClr val="000000"/>
                </a:solidFill>
                <a:latin typeface="Tahoma" pitchFamily="34" charset="0"/>
                <a:cs typeface="Tahoma" pitchFamily="34" charset="0"/>
              </a:rPr>
              <a:t>  </a:t>
            </a:r>
            <a:r>
              <a:rPr lang="ru-RU" sz="1200" dirty="0">
                <a:solidFill>
                  <a:srgbClr val="000000"/>
                </a:solidFill>
                <a:latin typeface="Tahoma" pitchFamily="34" charset="0"/>
                <a:cs typeface="Tahoma" pitchFamily="34" charset="0"/>
              </a:rPr>
              <a:t>на капитальный ремонт  МБУ «Спортивного комплекса «Химик» – </a:t>
            </a:r>
            <a:r>
              <a:rPr lang="ru-RU" sz="1200" b="1" dirty="0">
                <a:solidFill>
                  <a:srgbClr val="000000"/>
                </a:solidFill>
                <a:latin typeface="Tahoma" pitchFamily="34" charset="0"/>
                <a:cs typeface="Tahoma" pitchFamily="34" charset="0"/>
              </a:rPr>
              <a:t>3000,0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13" name="TextBox 12"/>
          <p:cNvSpPr txBox="1"/>
          <p:nvPr/>
        </p:nvSpPr>
        <p:spPr>
          <a:xfrm>
            <a:off x="3152775" y="3781425"/>
            <a:ext cx="3024188" cy="1016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Развитие системы проведения официальных физкультурно-оздоровительных и спортивно-массовых мероприятий на 2016г –</a:t>
            </a:r>
          </a:p>
          <a:p>
            <a:pPr algn="ctr">
              <a:defRPr/>
            </a:pPr>
            <a:r>
              <a:rPr lang="ru-RU" sz="1200" dirty="0">
                <a:solidFill>
                  <a:srgbClr val="000000"/>
                </a:solidFill>
                <a:latin typeface="Tahoma" pitchFamily="34" charset="0"/>
                <a:cs typeface="Tahoma" pitchFamily="34" charset="0"/>
              </a:rPr>
              <a:t> </a:t>
            </a:r>
            <a:r>
              <a:rPr lang="ru-RU" sz="1200" b="1" dirty="0">
                <a:solidFill>
                  <a:srgbClr val="000000"/>
                </a:solidFill>
                <a:latin typeface="Tahoma" pitchFamily="34" charset="0"/>
                <a:cs typeface="Tahoma" pitchFamily="34" charset="0"/>
              </a:rPr>
              <a:t>350,0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14" name="TextBox 13"/>
          <p:cNvSpPr txBox="1"/>
          <p:nvPr/>
        </p:nvSpPr>
        <p:spPr>
          <a:xfrm>
            <a:off x="3203575" y="5157788"/>
            <a:ext cx="3024188" cy="6492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2 «Подготовка спортивного резерва» на 2015-2018 годы –</a:t>
            </a:r>
            <a:r>
              <a:rPr lang="ru-RU" sz="1200" b="1">
                <a:solidFill>
                  <a:srgbClr val="000000"/>
                </a:solidFill>
                <a:latin typeface="Tahoma" pitchFamily="34" charset="0"/>
                <a:cs typeface="Tahoma" pitchFamily="34" charset="0"/>
              </a:rPr>
              <a:t> 1 352,2 тыс.руб</a:t>
            </a:r>
            <a:r>
              <a:rPr lang="ru-RU" sz="1200">
                <a:solidFill>
                  <a:srgbClr val="000000"/>
                </a:solidFill>
                <a:latin typeface="Tahoma" pitchFamily="34" charset="0"/>
                <a:cs typeface="Tahoma" pitchFamily="34" charset="0"/>
              </a:rPr>
              <a:t>.</a:t>
            </a:r>
          </a:p>
        </p:txBody>
      </p:sp>
      <p:sp>
        <p:nvSpPr>
          <p:cNvPr id="15" name="TextBox 14"/>
          <p:cNvSpPr txBox="1"/>
          <p:nvPr/>
        </p:nvSpPr>
        <p:spPr>
          <a:xfrm>
            <a:off x="2252663" y="5956300"/>
            <a:ext cx="4862512" cy="838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Участие сборных команд и спортсменов в областных, региональных, всероссийских и международных соревнования (командирование, питание, проживание, проезд) </a:t>
            </a:r>
          </a:p>
          <a:p>
            <a:pPr algn="ctr">
              <a:defRPr/>
            </a:pPr>
            <a:r>
              <a:rPr lang="ru-RU" sz="1200" b="1">
                <a:solidFill>
                  <a:srgbClr val="000000"/>
                </a:solidFill>
                <a:latin typeface="Tahoma" pitchFamily="34" charset="0"/>
                <a:cs typeface="Tahoma" pitchFamily="34" charset="0"/>
              </a:rPr>
              <a:t>– 1 352,2  тыс.руб.</a:t>
            </a:r>
          </a:p>
        </p:txBody>
      </p:sp>
      <p:sp>
        <p:nvSpPr>
          <p:cNvPr id="16" name="TextBox 15"/>
          <p:cNvSpPr txBox="1"/>
          <p:nvPr/>
        </p:nvSpPr>
        <p:spPr>
          <a:xfrm>
            <a:off x="6300788" y="3738563"/>
            <a:ext cx="2771775" cy="12033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Содействие в оснащении необходимым спортивным оборудованием и инвентарем для занятий физической культурой и спортом на 2016 г –</a:t>
            </a:r>
            <a:r>
              <a:rPr lang="ru-RU" sz="1200" b="1">
                <a:solidFill>
                  <a:srgbClr val="000000"/>
                </a:solidFill>
                <a:latin typeface="Tahoma" pitchFamily="34" charset="0"/>
                <a:cs typeface="Tahoma" pitchFamily="34" charset="0"/>
              </a:rPr>
              <a:t> </a:t>
            </a:r>
          </a:p>
          <a:p>
            <a:pPr algn="ctr">
              <a:defRPr/>
            </a:pPr>
            <a:r>
              <a:rPr lang="ru-RU" sz="1200" b="1">
                <a:solidFill>
                  <a:srgbClr val="000000"/>
                </a:solidFill>
                <a:latin typeface="Tahoma" pitchFamily="34" charset="0"/>
                <a:cs typeface="Tahoma" pitchFamily="34" charset="0"/>
              </a:rPr>
              <a:t>320,0 тыс.руб.</a:t>
            </a: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TextBox 2"/>
          <p:cNvSpPr txBox="1"/>
          <p:nvPr/>
        </p:nvSpPr>
        <p:spPr>
          <a:xfrm>
            <a:off x="103430" y="1124744"/>
            <a:ext cx="4819677" cy="646331"/>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rPr>
              <a:t>Улучшение качества жизни отдельных категорий граждан</a:t>
            </a:r>
            <a:endParaRPr lang="ru-RU" sz="1600">
              <a:solidFill>
                <a:srgbClr val="000000"/>
              </a:solidFill>
              <a:latin typeface="Tahoma" pitchFamily="34" charset="0"/>
              <a:cs typeface="Tahoma" pitchFamily="34" charset="0"/>
            </a:endParaRPr>
          </a:p>
        </p:txBody>
      </p:sp>
      <p:sp>
        <p:nvSpPr>
          <p:cNvPr id="6" name="Прямоугольник 5"/>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296970" name="TextBox 9"/>
          <p:cNvSpPr txBox="1">
            <a:spLocks noChangeArrowheads="1"/>
          </p:cNvSpPr>
          <p:nvPr/>
        </p:nvSpPr>
        <p:spPr bwMode="auto">
          <a:xfrm>
            <a:off x="971550" y="46038"/>
            <a:ext cx="8256588" cy="1006475"/>
          </a:xfrm>
          <a:prstGeom prst="rect">
            <a:avLst/>
          </a:prstGeom>
          <a:noFill/>
          <a:ln w="9525">
            <a:noFill/>
            <a:miter lim="800000"/>
            <a:headEnd/>
            <a:tailEnd/>
          </a:ln>
        </p:spPr>
        <p:txBody>
          <a:bodyPr>
            <a:spAutoFit/>
          </a:bodyPr>
          <a:lstStyle/>
          <a:p>
            <a:pPr algn="ctr"/>
            <a:r>
              <a:rPr lang="ru-RU" sz="2000" b="1">
                <a:latin typeface="Tahoma" pitchFamily="34" charset="0"/>
              </a:rPr>
              <a:t>МУНИЦИПАЛЬНАЯ ПРОГРАММА </a:t>
            </a:r>
          </a:p>
          <a:p>
            <a:pPr algn="ctr"/>
            <a:r>
              <a:rPr lang="ru-RU" sz="2000" b="1">
                <a:latin typeface="Tahoma" pitchFamily="34" charset="0"/>
              </a:rPr>
              <a:t>«СОЦИАЛЬНАЯ ПОДДЕРЖКА НАСЕЛЕНИЯ</a:t>
            </a:r>
            <a:endParaRPr lang="ru-RU" sz="2000">
              <a:latin typeface="Tahoma" pitchFamily="34" charset="0"/>
            </a:endParaRPr>
          </a:p>
          <a:p>
            <a:pPr algn="ctr"/>
            <a:r>
              <a:rPr lang="ru-RU" sz="2000" b="1">
                <a:latin typeface="Tahoma" pitchFamily="34" charset="0"/>
              </a:rPr>
              <a:t>ГОРОДА УСОЛЬЕ-СИБИРСКОЕ» на 2015-2018 годы</a:t>
            </a:r>
            <a:endParaRPr lang="ru-RU" sz="2000">
              <a:latin typeface="Tahoma" pitchFamily="34" charset="0"/>
            </a:endParaRPr>
          </a:p>
        </p:txBody>
      </p:sp>
      <p:pic>
        <p:nvPicPr>
          <p:cNvPr id="296971"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296972" name="Text Box 61"/>
          <p:cNvSpPr txBox="1">
            <a:spLocks noChangeArrowheads="1"/>
          </p:cNvSpPr>
          <p:nvPr/>
        </p:nvSpPr>
        <p:spPr bwMode="auto">
          <a:xfrm>
            <a:off x="5100638" y="1317625"/>
            <a:ext cx="2447925" cy="274638"/>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5 373,7 тыс.руб</a:t>
            </a:r>
            <a:r>
              <a:rPr lang="ru-RU" sz="1000" b="1"/>
              <a:t>.</a:t>
            </a:r>
          </a:p>
        </p:txBody>
      </p:sp>
      <p:sp>
        <p:nvSpPr>
          <p:cNvPr id="10" name="TextBox 9"/>
          <p:cNvSpPr txBox="1"/>
          <p:nvPr/>
        </p:nvSpPr>
        <p:spPr>
          <a:xfrm>
            <a:off x="2341563" y="1987550"/>
            <a:ext cx="4702175" cy="6492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1 «Социальная поддержка населения города Усолье-Сибирское» на 2015-2018 годы </a:t>
            </a:r>
          </a:p>
          <a:p>
            <a:pPr algn="ctr">
              <a:defRPr/>
            </a:pPr>
            <a:r>
              <a:rPr lang="ru-RU" sz="1200" b="1">
                <a:solidFill>
                  <a:srgbClr val="000000"/>
                </a:solidFill>
                <a:latin typeface="Tahoma" pitchFamily="34" charset="0"/>
                <a:cs typeface="Tahoma" pitchFamily="34" charset="0"/>
              </a:rPr>
              <a:t>на 2016 г. – 4 630,6 тыс. руб</a:t>
            </a:r>
            <a:r>
              <a:rPr lang="ru-RU" sz="1200">
                <a:solidFill>
                  <a:srgbClr val="000000"/>
                </a:solidFill>
                <a:latin typeface="Tahoma" pitchFamily="34" charset="0"/>
                <a:cs typeface="Tahoma" pitchFamily="34" charset="0"/>
              </a:rPr>
              <a:t>.</a:t>
            </a:r>
          </a:p>
        </p:txBody>
      </p:sp>
      <p:sp>
        <p:nvSpPr>
          <p:cNvPr id="11" name="TextBox 10"/>
          <p:cNvSpPr txBox="1"/>
          <p:nvPr/>
        </p:nvSpPr>
        <p:spPr>
          <a:xfrm>
            <a:off x="2201863" y="4724400"/>
            <a:ext cx="5051425" cy="6492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2 «Поддержка социально ориентированных некоммерческих организаций города Усолье-Сибирское» на 2015-2018 годы – </a:t>
            </a:r>
            <a:r>
              <a:rPr lang="ru-RU" sz="1200" b="1">
                <a:solidFill>
                  <a:srgbClr val="000000"/>
                </a:solidFill>
                <a:latin typeface="Tahoma" pitchFamily="34" charset="0"/>
                <a:cs typeface="Tahoma" pitchFamily="34" charset="0"/>
              </a:rPr>
              <a:t>743,1 тыс. руб</a:t>
            </a:r>
            <a:r>
              <a:rPr lang="ru-RU" sz="1200">
                <a:solidFill>
                  <a:srgbClr val="000000"/>
                </a:solidFill>
                <a:latin typeface="Tahoma" pitchFamily="34" charset="0"/>
                <a:cs typeface="Tahoma" pitchFamily="34" charset="0"/>
              </a:rPr>
              <a:t>.</a:t>
            </a:r>
          </a:p>
        </p:txBody>
      </p:sp>
      <p:sp>
        <p:nvSpPr>
          <p:cNvPr id="12" name="TextBox 11"/>
          <p:cNvSpPr txBox="1"/>
          <p:nvPr/>
        </p:nvSpPr>
        <p:spPr>
          <a:xfrm>
            <a:off x="92075" y="2800350"/>
            <a:ext cx="4103688"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Выплата пенсии за выслугу лет лицам, замещавшим должности муниципальной службы в администрации города Усолье-Сибирское (26 человек) –</a:t>
            </a:r>
          </a:p>
          <a:p>
            <a:pPr algn="ctr">
              <a:defRPr/>
            </a:pPr>
            <a:r>
              <a:rPr lang="ru-RU" sz="1200" dirty="0">
                <a:solidFill>
                  <a:srgbClr val="000000"/>
                </a:solidFill>
                <a:latin typeface="Tahoma" pitchFamily="34" charset="0"/>
                <a:cs typeface="Tahoma" pitchFamily="34" charset="0"/>
              </a:rPr>
              <a:t>на 2016 г.</a:t>
            </a:r>
            <a:r>
              <a:rPr lang="ru-RU" sz="1200" b="1" dirty="0">
                <a:solidFill>
                  <a:srgbClr val="000000"/>
                </a:solidFill>
                <a:latin typeface="Tahoma" pitchFamily="34" charset="0"/>
                <a:cs typeface="Tahoma" pitchFamily="34" charset="0"/>
              </a:rPr>
              <a:t> -  3 152,8 тыс. руб.</a:t>
            </a:r>
          </a:p>
        </p:txBody>
      </p:sp>
      <p:sp>
        <p:nvSpPr>
          <p:cNvPr id="13" name="TextBox 12"/>
          <p:cNvSpPr txBox="1"/>
          <p:nvPr/>
        </p:nvSpPr>
        <p:spPr>
          <a:xfrm>
            <a:off x="4727575" y="2795588"/>
            <a:ext cx="4221163" cy="646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Ежемесячная выплата и ежегодная единовременная выплата ко Дню города Почетным гражданам города –</a:t>
            </a:r>
          </a:p>
          <a:p>
            <a:pPr algn="ctr">
              <a:defRPr/>
            </a:pPr>
            <a:r>
              <a:rPr lang="ru-RU" sz="1200" dirty="0">
                <a:solidFill>
                  <a:srgbClr val="000000"/>
                </a:solidFill>
                <a:latin typeface="Tahoma" pitchFamily="34" charset="0"/>
                <a:cs typeface="Tahoma" pitchFamily="34" charset="0"/>
              </a:rPr>
              <a:t> на 2016 г</a:t>
            </a:r>
            <a:r>
              <a:rPr lang="ru-RU" sz="1200" b="1" dirty="0">
                <a:solidFill>
                  <a:srgbClr val="000000"/>
                </a:solidFill>
                <a:latin typeface="Tahoma" pitchFamily="34" charset="0"/>
                <a:cs typeface="Tahoma" pitchFamily="34" charset="0"/>
              </a:rPr>
              <a:t>.-  1 456,0 тыс. руб.</a:t>
            </a:r>
          </a:p>
        </p:txBody>
      </p:sp>
      <p:sp>
        <p:nvSpPr>
          <p:cNvPr id="14" name="TextBox 13"/>
          <p:cNvSpPr txBox="1"/>
          <p:nvPr/>
        </p:nvSpPr>
        <p:spPr>
          <a:xfrm>
            <a:off x="117475" y="3716338"/>
            <a:ext cx="4103688" cy="6556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Расходы, связанные с изготовлением Почетных лент и удостоверений для вручения Почетным гражданам города - на 2016 г</a:t>
            </a:r>
            <a:r>
              <a:rPr lang="ru-RU" sz="1200" b="1" dirty="0">
                <a:solidFill>
                  <a:srgbClr val="000000"/>
                </a:solidFill>
                <a:latin typeface="Tahoma" pitchFamily="34" charset="0"/>
                <a:cs typeface="Tahoma" pitchFamily="34" charset="0"/>
              </a:rPr>
              <a:t>. -  1,8 тыс. руб.</a:t>
            </a:r>
          </a:p>
        </p:txBody>
      </p:sp>
      <p:sp>
        <p:nvSpPr>
          <p:cNvPr id="15" name="TextBox 14"/>
          <p:cNvSpPr txBox="1"/>
          <p:nvPr/>
        </p:nvSpPr>
        <p:spPr>
          <a:xfrm>
            <a:off x="4733925" y="3600450"/>
            <a:ext cx="4221163"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Последние почести в случае смерти лица, удостоенного звания «Почетный гражданин муниципального образования «город Усолье-Сибирское»–  на 2016 г</a:t>
            </a:r>
            <a:r>
              <a:rPr lang="ru-RU" sz="1200" b="1" dirty="0">
                <a:solidFill>
                  <a:srgbClr val="000000"/>
                </a:solidFill>
                <a:latin typeface="Tahoma" pitchFamily="34" charset="0"/>
                <a:cs typeface="Tahoma" pitchFamily="34" charset="0"/>
              </a:rPr>
              <a:t>. </a:t>
            </a:r>
            <a:r>
              <a:rPr lang="ru-RU" sz="1200" dirty="0">
                <a:solidFill>
                  <a:srgbClr val="000000"/>
                </a:solidFill>
                <a:latin typeface="Tahoma" pitchFamily="34" charset="0"/>
                <a:cs typeface="Tahoma" pitchFamily="34" charset="0"/>
              </a:rPr>
              <a:t>- </a:t>
            </a:r>
            <a:r>
              <a:rPr lang="ru-RU" sz="1200" b="1" dirty="0">
                <a:solidFill>
                  <a:srgbClr val="000000"/>
                </a:solidFill>
                <a:latin typeface="Tahoma" pitchFamily="34" charset="0"/>
                <a:cs typeface="Tahoma" pitchFamily="34" charset="0"/>
              </a:rPr>
              <a:t>20,0 тыс. руб.</a:t>
            </a:r>
          </a:p>
        </p:txBody>
      </p:sp>
      <p:sp>
        <p:nvSpPr>
          <p:cNvPr id="16" name="TextBox 15"/>
          <p:cNvSpPr txBox="1"/>
          <p:nvPr/>
        </p:nvSpPr>
        <p:spPr>
          <a:xfrm>
            <a:off x="117475" y="5557838"/>
            <a:ext cx="5473700" cy="12033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Предоставление субсидии СО НКО на реализацию социально значимых проектов, которое включает предоставление субсидий на оказание адресной социальной поддержки, на проведение социально значимых мероприятий, на оплату банковских услуг, обеспечение ведения бухгалтерского учета СО НКО, на оплату коммунальных услуг СО НКО </a:t>
            </a:r>
            <a:r>
              <a:rPr lang="ru-RU" sz="1200" b="1" dirty="0">
                <a:solidFill>
                  <a:srgbClr val="000000"/>
                </a:solidFill>
                <a:latin typeface="Tahoma" pitchFamily="34" charset="0"/>
                <a:cs typeface="Tahoma" pitchFamily="34" charset="0"/>
              </a:rPr>
              <a:t>- </a:t>
            </a:r>
            <a:r>
              <a:rPr lang="ru-RU" sz="1200" dirty="0">
                <a:solidFill>
                  <a:srgbClr val="000000"/>
                </a:solidFill>
                <a:latin typeface="Tahoma" pitchFamily="34" charset="0"/>
                <a:cs typeface="Tahoma" pitchFamily="34" charset="0"/>
              </a:rPr>
              <a:t>на 2016 г.</a:t>
            </a:r>
            <a:r>
              <a:rPr lang="ru-RU" sz="1200" b="1" dirty="0">
                <a:solidFill>
                  <a:srgbClr val="000000"/>
                </a:solidFill>
                <a:latin typeface="Tahoma" pitchFamily="34" charset="0"/>
                <a:cs typeface="Tahoma" pitchFamily="34" charset="0"/>
              </a:rPr>
              <a:t> - 528,1тыс. руб.</a:t>
            </a:r>
          </a:p>
        </p:txBody>
      </p:sp>
      <p:sp>
        <p:nvSpPr>
          <p:cNvPr id="17" name="TextBox 43"/>
          <p:cNvSpPr txBox="1"/>
          <p:nvPr/>
        </p:nvSpPr>
        <p:spPr>
          <a:xfrm>
            <a:off x="5921375" y="5557838"/>
            <a:ext cx="3033713" cy="473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Проведение Усольского гражданского форума –  на 2016 г</a:t>
            </a:r>
            <a:r>
              <a:rPr lang="ru-RU" sz="1200" b="1">
                <a:solidFill>
                  <a:srgbClr val="000000"/>
                </a:solidFill>
                <a:latin typeface="Tahoma" pitchFamily="34" charset="0"/>
                <a:cs typeface="Tahoma" pitchFamily="34" charset="0"/>
              </a:rPr>
              <a:t>. </a:t>
            </a:r>
            <a:r>
              <a:rPr lang="ru-RU" sz="1200">
                <a:solidFill>
                  <a:srgbClr val="000000"/>
                </a:solidFill>
                <a:latin typeface="Tahoma" pitchFamily="34" charset="0"/>
                <a:cs typeface="Tahoma" pitchFamily="34" charset="0"/>
              </a:rPr>
              <a:t>- </a:t>
            </a:r>
            <a:r>
              <a:rPr lang="ru-RU" sz="1200" b="1">
                <a:solidFill>
                  <a:srgbClr val="000000"/>
                </a:solidFill>
                <a:latin typeface="Tahoma" pitchFamily="34" charset="0"/>
                <a:cs typeface="Tahoma" pitchFamily="34" charset="0"/>
              </a:rPr>
              <a:t>215,0 тыс. руб.</a:t>
            </a:r>
          </a:p>
        </p:txBody>
      </p:sp>
      <p:graphicFrame>
        <p:nvGraphicFramePr>
          <p:cNvPr id="19" name="Диаграмма 18"/>
          <p:cNvGraphicFramePr/>
          <p:nvPr/>
        </p:nvGraphicFramePr>
        <p:xfrm>
          <a:off x="6444208" y="933922"/>
          <a:ext cx="3520828" cy="1720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299015" name="TextBox 5"/>
          <p:cNvSpPr txBox="1">
            <a:spLocks noChangeArrowheads="1"/>
          </p:cNvSpPr>
          <p:nvPr/>
        </p:nvSpPr>
        <p:spPr bwMode="auto">
          <a:xfrm>
            <a:off x="828675" y="47625"/>
            <a:ext cx="8294688" cy="1006475"/>
          </a:xfrm>
          <a:prstGeom prst="rect">
            <a:avLst/>
          </a:prstGeom>
          <a:noFill/>
          <a:ln w="9525">
            <a:noFill/>
            <a:miter lim="800000"/>
            <a:headEnd/>
            <a:tailEnd/>
          </a:ln>
        </p:spPr>
        <p:txBody>
          <a:bodyPr>
            <a:spAutoFit/>
          </a:bodyPr>
          <a:lstStyle/>
          <a:p>
            <a:pPr algn="ctr"/>
            <a:r>
              <a:rPr lang="ru-RU" sz="2000" b="1">
                <a:latin typeface="Tahoma" pitchFamily="34" charset="0"/>
                <a:cs typeface="Tahoma" pitchFamily="34" charset="0"/>
              </a:rPr>
              <a:t>МУНИЦИПАЛЬНАЯ ПРОГРАММА </a:t>
            </a:r>
          </a:p>
          <a:p>
            <a:pPr algn="ctr"/>
            <a:r>
              <a:rPr lang="ru-RU" sz="2000" b="1">
                <a:latin typeface="Tahoma" pitchFamily="34" charset="0"/>
                <a:cs typeface="Tahoma" pitchFamily="34" charset="0"/>
              </a:rPr>
              <a:t>«ТРУДОУСТРОЙСТВО ОТДЕЛЬНЫХ КАТЕГОРИЙ ГРАЖДАН ГОРОДА УСОЛЬЕ-СИБИРСКОЕ» на 2016-2018 годы</a:t>
            </a:r>
          </a:p>
        </p:txBody>
      </p:sp>
      <p:sp>
        <p:nvSpPr>
          <p:cNvPr id="7" name="TextBox 6"/>
          <p:cNvSpPr txBox="1"/>
          <p:nvPr/>
        </p:nvSpPr>
        <p:spPr>
          <a:xfrm>
            <a:off x="2339975" y="2781300"/>
            <a:ext cx="4956175"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1 «Содействие в организации временного трудоустройства и занятости отдельных категорий граждан города Усолье-Сибирское» на 2016-2018 годы </a:t>
            </a:r>
          </a:p>
          <a:p>
            <a:pPr algn="ctr">
              <a:defRPr/>
            </a:pPr>
            <a:r>
              <a:rPr lang="ru-RU" sz="1200" b="1">
                <a:solidFill>
                  <a:srgbClr val="000000"/>
                </a:solidFill>
                <a:latin typeface="Tahoma" pitchFamily="34" charset="0"/>
                <a:cs typeface="Tahoma" pitchFamily="34" charset="0"/>
              </a:rPr>
              <a:t>на 2016 г –</a:t>
            </a:r>
            <a:r>
              <a:rPr lang="en-US" sz="1200" b="1">
                <a:solidFill>
                  <a:srgbClr val="000000"/>
                </a:solidFill>
                <a:latin typeface="Tahoma" pitchFamily="34" charset="0"/>
                <a:cs typeface="Tahoma" pitchFamily="34" charset="0"/>
              </a:rPr>
              <a:t> </a:t>
            </a:r>
            <a:r>
              <a:rPr lang="ru-RU" sz="1200" b="1">
                <a:solidFill>
                  <a:srgbClr val="000000"/>
                </a:solidFill>
                <a:latin typeface="Tahoma" pitchFamily="34" charset="0"/>
                <a:cs typeface="Tahoma" pitchFamily="34" charset="0"/>
              </a:rPr>
              <a:t>789,9 тыс. руб.</a:t>
            </a:r>
          </a:p>
        </p:txBody>
      </p:sp>
      <p:sp>
        <p:nvSpPr>
          <p:cNvPr id="11" name="TextBox 10"/>
          <p:cNvSpPr txBox="1"/>
          <p:nvPr/>
        </p:nvSpPr>
        <p:spPr>
          <a:xfrm>
            <a:off x="323850" y="3933825"/>
            <a:ext cx="3311525" cy="473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Организация трудовой занятости молодежи на 2016 г- </a:t>
            </a:r>
            <a:r>
              <a:rPr lang="ru-RU" sz="1200" b="1">
                <a:solidFill>
                  <a:srgbClr val="000000"/>
                </a:solidFill>
                <a:latin typeface="Tahoma" pitchFamily="34" charset="0"/>
                <a:cs typeface="Tahoma" pitchFamily="34" charset="0"/>
              </a:rPr>
              <a:t>224,5 тыс.руб.</a:t>
            </a:r>
          </a:p>
        </p:txBody>
      </p:sp>
      <p:pic>
        <p:nvPicPr>
          <p:cNvPr id="299018"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33" name="TextBox 32"/>
          <p:cNvSpPr txBox="1"/>
          <p:nvPr/>
        </p:nvSpPr>
        <p:spPr>
          <a:xfrm>
            <a:off x="2916238" y="4724400"/>
            <a:ext cx="4105275" cy="6556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Организация трудовой занятости несовершеннолетних граждан на базе общеобразовательных учреждений на 2016 г – </a:t>
            </a:r>
            <a:r>
              <a:rPr lang="ru-RU" sz="1200" b="1">
                <a:solidFill>
                  <a:srgbClr val="000000"/>
                </a:solidFill>
                <a:latin typeface="Tahoma" pitchFamily="34" charset="0"/>
                <a:cs typeface="Tahoma" pitchFamily="34" charset="0"/>
              </a:rPr>
              <a:t>398,6 тыс.руб.</a:t>
            </a:r>
          </a:p>
        </p:txBody>
      </p:sp>
      <p:sp>
        <p:nvSpPr>
          <p:cNvPr id="39" name="TextBox 38"/>
          <p:cNvSpPr txBox="1"/>
          <p:nvPr/>
        </p:nvSpPr>
        <p:spPr>
          <a:xfrm>
            <a:off x="5800725" y="5589588"/>
            <a:ext cx="3287713" cy="838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Организация проведения оплачиваемых общественных работ на базе администрации города Усолье-Сибирское на 2016 г - </a:t>
            </a:r>
            <a:r>
              <a:rPr lang="ru-RU" sz="1200" b="1">
                <a:solidFill>
                  <a:srgbClr val="000000"/>
                </a:solidFill>
                <a:latin typeface="Tahoma" pitchFamily="34" charset="0"/>
                <a:cs typeface="Tahoma" pitchFamily="34" charset="0"/>
              </a:rPr>
              <a:t> 166,9 тыс.руб.</a:t>
            </a:r>
          </a:p>
        </p:txBody>
      </p:sp>
      <p:sp>
        <p:nvSpPr>
          <p:cNvPr id="16" name="TextBox 15"/>
          <p:cNvSpPr txBox="1"/>
          <p:nvPr/>
        </p:nvSpPr>
        <p:spPr>
          <a:xfrm>
            <a:off x="107504" y="1124744"/>
            <a:ext cx="4598803" cy="1077218"/>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dirty="0">
                <a:solidFill>
                  <a:srgbClr val="000000"/>
                </a:solidFill>
                <a:latin typeface="Tahoma" pitchFamily="34" charset="0"/>
                <a:cs typeface="Tahoma" pitchFamily="34" charset="0"/>
              </a:rPr>
              <a:t>Цель</a:t>
            </a:r>
            <a:r>
              <a:rPr lang="ru-RU" sz="1400" b="1" dirty="0">
                <a:solidFill>
                  <a:srgbClr val="000000"/>
                </a:solidFill>
                <a:latin typeface="Tahoma" pitchFamily="34" charset="0"/>
                <a:cs typeface="Tahoma" pitchFamily="34" charset="0"/>
              </a:rPr>
              <a:t>:  </a:t>
            </a:r>
            <a:r>
              <a:rPr lang="ru-RU" sz="1600" dirty="0">
                <a:solidFill>
                  <a:srgbClr val="000000"/>
                </a:solidFill>
                <a:latin typeface="+mj-lt"/>
                <a:cs typeface="Tahoma" pitchFamily="34" charset="0"/>
              </a:rPr>
              <a:t>Содействие в обеспечении занятости граждан, особо нуждающихся в социальной защите, а также испытывающих трудности в поиске работы.</a:t>
            </a:r>
          </a:p>
        </p:txBody>
      </p:sp>
      <p:graphicFrame>
        <p:nvGraphicFramePr>
          <p:cNvPr id="17" name="Диаграмма 16"/>
          <p:cNvGraphicFramePr>
            <a:graphicFrameLocks/>
          </p:cNvGraphicFramePr>
          <p:nvPr/>
        </p:nvGraphicFramePr>
        <p:xfrm>
          <a:off x="7096794" y="915193"/>
          <a:ext cx="2220930" cy="1427461"/>
        </p:xfrm>
        <a:graphic>
          <a:graphicData uri="http://schemas.openxmlformats.org/drawingml/2006/chart">
            <c:chart xmlns:c="http://schemas.openxmlformats.org/drawingml/2006/chart" xmlns:r="http://schemas.openxmlformats.org/officeDocument/2006/relationships" r:id="rId4"/>
          </a:graphicData>
        </a:graphic>
      </p:graphicFrame>
      <p:sp>
        <p:nvSpPr>
          <p:cNvPr id="299025" name="Text Box 28"/>
          <p:cNvSpPr txBox="1">
            <a:spLocks noChangeArrowheads="1"/>
          </p:cNvSpPr>
          <p:nvPr/>
        </p:nvSpPr>
        <p:spPr bwMode="auto">
          <a:xfrm>
            <a:off x="5148263" y="1493838"/>
            <a:ext cx="2447925" cy="274637"/>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789,9 тыс.руб.</a:t>
            </a:r>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01063" name="TextBox 5"/>
          <p:cNvSpPr txBox="1">
            <a:spLocks noChangeArrowheads="1"/>
          </p:cNvSpPr>
          <p:nvPr/>
        </p:nvSpPr>
        <p:spPr bwMode="auto">
          <a:xfrm>
            <a:off x="828675" y="47625"/>
            <a:ext cx="8294688" cy="1069975"/>
          </a:xfrm>
          <a:prstGeom prst="rect">
            <a:avLst/>
          </a:prstGeom>
          <a:noFill/>
          <a:ln w="9525">
            <a:noFill/>
            <a:miter lim="800000"/>
            <a:headEnd/>
            <a:tailEnd/>
          </a:ln>
        </p:spPr>
        <p:txBody>
          <a:bodyPr>
            <a:spAutoFit/>
          </a:bodyPr>
          <a:lstStyle/>
          <a:p>
            <a:pPr algn="ctr"/>
            <a:r>
              <a:rPr lang="ru-RU" sz="1600" b="1">
                <a:latin typeface="Tahoma" pitchFamily="34" charset="0"/>
                <a:cs typeface="Tahoma" pitchFamily="34" charset="0"/>
              </a:rPr>
              <a:t>Муниципальная программа «</a:t>
            </a:r>
            <a:r>
              <a:rPr lang="ru-RU" sz="1600" b="1">
                <a:latin typeface="Tahoma" pitchFamily="34" charset="0"/>
              </a:rPr>
              <a:t>Профилактика социально значимых заболеваний (туберкулез, ВИЧ/СПИД, ИППП) и социально негативных явлений (алкоголизм, наркомания, табакокурение) на территории города Усолье-Сибирское</a:t>
            </a:r>
            <a:r>
              <a:rPr lang="ru-RU" sz="1600" b="1">
                <a:latin typeface="Tahoma" pitchFamily="34" charset="0"/>
                <a:cs typeface="Tahoma" pitchFamily="34" charset="0"/>
              </a:rPr>
              <a:t>» на 2015-2018 годы</a:t>
            </a:r>
          </a:p>
        </p:txBody>
      </p:sp>
      <p:sp>
        <p:nvSpPr>
          <p:cNvPr id="7" name="TextBox 6"/>
          <p:cNvSpPr txBox="1"/>
          <p:nvPr/>
        </p:nvSpPr>
        <p:spPr>
          <a:xfrm>
            <a:off x="2339975" y="2008188"/>
            <a:ext cx="4537075"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Подпрограмма 1 «Профилактика социально-значимых заболеваний (туберкулез, ВИЧ/СПИД, ИППП)» </a:t>
            </a:r>
          </a:p>
          <a:p>
            <a:pPr algn="ctr">
              <a:defRPr/>
            </a:pPr>
            <a:r>
              <a:rPr lang="ru-RU" sz="1200" dirty="0">
                <a:solidFill>
                  <a:srgbClr val="000000"/>
                </a:solidFill>
                <a:latin typeface="Tahoma" pitchFamily="34" charset="0"/>
                <a:cs typeface="Tahoma" pitchFamily="34" charset="0"/>
              </a:rPr>
              <a:t>на 2016-2018 годы </a:t>
            </a:r>
          </a:p>
          <a:p>
            <a:pPr algn="ctr">
              <a:defRPr/>
            </a:pPr>
            <a:r>
              <a:rPr lang="ru-RU" sz="1200" b="1" dirty="0">
                <a:solidFill>
                  <a:srgbClr val="000000"/>
                </a:solidFill>
                <a:latin typeface="Tahoma" pitchFamily="34" charset="0"/>
                <a:cs typeface="Tahoma" pitchFamily="34" charset="0"/>
              </a:rPr>
              <a:t>на 2016 г –</a:t>
            </a:r>
            <a:r>
              <a:rPr lang="en-US" sz="1200" b="1" dirty="0">
                <a:solidFill>
                  <a:srgbClr val="000000"/>
                </a:solidFill>
                <a:latin typeface="Tahoma" pitchFamily="34" charset="0"/>
                <a:cs typeface="Tahoma" pitchFamily="34" charset="0"/>
              </a:rPr>
              <a:t> </a:t>
            </a:r>
            <a:r>
              <a:rPr lang="ru-RU" sz="1200" b="1" dirty="0">
                <a:solidFill>
                  <a:srgbClr val="000000"/>
                </a:solidFill>
                <a:latin typeface="Tahoma" pitchFamily="34" charset="0"/>
                <a:cs typeface="Tahoma" pitchFamily="34" charset="0"/>
              </a:rPr>
              <a:t>230 тыс. руб.</a:t>
            </a:r>
          </a:p>
        </p:txBody>
      </p:sp>
      <p:sp>
        <p:nvSpPr>
          <p:cNvPr id="11" name="TextBox 10"/>
          <p:cNvSpPr txBox="1"/>
          <p:nvPr/>
        </p:nvSpPr>
        <p:spPr>
          <a:xfrm>
            <a:off x="106363" y="2947988"/>
            <a:ext cx="2665412" cy="6556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Информирование населения о доступных мерах профилактики туберкулеза – </a:t>
            </a:r>
            <a:r>
              <a:rPr lang="ru-RU" sz="1200" b="1">
                <a:solidFill>
                  <a:srgbClr val="000000"/>
                </a:solidFill>
                <a:latin typeface="Tahoma" pitchFamily="34" charset="0"/>
                <a:cs typeface="Tahoma" pitchFamily="34" charset="0"/>
              </a:rPr>
              <a:t>83,5 тыс.руб.</a:t>
            </a:r>
          </a:p>
        </p:txBody>
      </p:sp>
      <p:pic>
        <p:nvPicPr>
          <p:cNvPr id="301066"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33" name="TextBox 32"/>
          <p:cNvSpPr txBox="1"/>
          <p:nvPr/>
        </p:nvSpPr>
        <p:spPr>
          <a:xfrm>
            <a:off x="3203575" y="2947988"/>
            <a:ext cx="2665413" cy="6556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Информирование населения о доступных мерах профилактики ВИЧ/СПИДа – </a:t>
            </a:r>
            <a:r>
              <a:rPr lang="ru-RU" sz="1200" b="1">
                <a:solidFill>
                  <a:srgbClr val="000000"/>
                </a:solidFill>
                <a:latin typeface="Tahoma" pitchFamily="34" charset="0"/>
              </a:rPr>
              <a:t>83,4 тыс.руб.</a:t>
            </a:r>
            <a:endParaRPr lang="ru-RU" sz="1200" b="1">
              <a:solidFill>
                <a:srgbClr val="000000"/>
              </a:solidFill>
              <a:latin typeface="Tahoma" pitchFamily="34" charset="0"/>
              <a:cs typeface="Tahoma" pitchFamily="34" charset="0"/>
            </a:endParaRPr>
          </a:p>
        </p:txBody>
      </p:sp>
      <p:sp>
        <p:nvSpPr>
          <p:cNvPr id="39" name="TextBox 38"/>
          <p:cNvSpPr txBox="1"/>
          <p:nvPr/>
        </p:nvSpPr>
        <p:spPr>
          <a:xfrm>
            <a:off x="6227763" y="2947988"/>
            <a:ext cx="2665412" cy="6556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Информирование населения о доступных мерах профилактики ИППП – </a:t>
            </a:r>
            <a:r>
              <a:rPr lang="ru-RU" sz="1200" b="1">
                <a:solidFill>
                  <a:srgbClr val="000000"/>
                </a:solidFill>
                <a:latin typeface="Tahoma" pitchFamily="34" charset="0"/>
              </a:rPr>
              <a:t>63,1 тыс.руб.</a:t>
            </a:r>
          </a:p>
        </p:txBody>
      </p:sp>
      <p:sp>
        <p:nvSpPr>
          <p:cNvPr id="311316" name="Rectangle 20"/>
          <p:cNvSpPr>
            <a:spLocks noChangeArrowheads="1"/>
          </p:cNvSpPr>
          <p:nvPr/>
        </p:nvSpPr>
        <p:spPr bwMode="auto">
          <a:xfrm>
            <a:off x="2344738" y="3719513"/>
            <a:ext cx="4464050" cy="649287"/>
          </a:xfrm>
          <a:prstGeom prst="rect">
            <a:avLst/>
          </a:prstGeom>
          <a:solidFill>
            <a:schemeClr val="bg2">
              <a:lumMod val="90000"/>
            </a:schemeClr>
          </a:solidFill>
          <a:ln w="9525">
            <a:solidFill>
              <a:srgbClr val="00B0F0"/>
            </a:solidFill>
            <a:miter lim="800000"/>
            <a:headEnd/>
            <a:tailEnd/>
          </a:ln>
          <a:effectLst/>
        </p:spPr>
        <p:txBody>
          <a:bodyPr>
            <a:spAutoFit/>
          </a:bodyPr>
          <a:lstStyle/>
          <a:p>
            <a:pPr algn="ctr">
              <a:defRPr/>
            </a:pPr>
            <a:r>
              <a:rPr lang="ru-RU" sz="1200" dirty="0">
                <a:solidFill>
                  <a:srgbClr val="000000"/>
                </a:solidFill>
                <a:latin typeface="Tahoma" pitchFamily="34" charset="0"/>
              </a:rPr>
              <a:t>Подпрограмма 2 «Профилактика социально негативных явлений (алкоголизм, наркомания, </a:t>
            </a:r>
            <a:r>
              <a:rPr lang="ru-RU" sz="1200" dirty="0" err="1">
                <a:solidFill>
                  <a:srgbClr val="000000"/>
                </a:solidFill>
                <a:latin typeface="Tahoma" pitchFamily="34" charset="0"/>
              </a:rPr>
              <a:t>табакокурение</a:t>
            </a:r>
            <a:r>
              <a:rPr lang="ru-RU" sz="1200" dirty="0">
                <a:solidFill>
                  <a:srgbClr val="000000"/>
                </a:solidFill>
                <a:latin typeface="Tahoma" pitchFamily="34" charset="0"/>
              </a:rPr>
              <a:t>)» на 2016-2018 годы – </a:t>
            </a:r>
            <a:r>
              <a:rPr lang="ru-RU" sz="1200" b="1" dirty="0">
                <a:solidFill>
                  <a:srgbClr val="000000"/>
                </a:solidFill>
                <a:latin typeface="Tahoma" pitchFamily="34" charset="0"/>
              </a:rPr>
              <a:t>319,5 </a:t>
            </a:r>
            <a:r>
              <a:rPr lang="ru-RU" sz="1200" b="1" dirty="0" err="1">
                <a:solidFill>
                  <a:srgbClr val="000000"/>
                </a:solidFill>
                <a:latin typeface="Tahoma" pitchFamily="34" charset="0"/>
              </a:rPr>
              <a:t>тыс.руб</a:t>
            </a:r>
            <a:r>
              <a:rPr lang="ru-RU" sz="1200" b="1" dirty="0">
                <a:solidFill>
                  <a:srgbClr val="000000"/>
                </a:solidFill>
                <a:latin typeface="Tahoma" pitchFamily="34" charset="0"/>
              </a:rPr>
              <a:t>.</a:t>
            </a:r>
          </a:p>
        </p:txBody>
      </p:sp>
      <p:sp>
        <p:nvSpPr>
          <p:cNvPr id="301070" name="Rectangle 21"/>
          <p:cNvSpPr>
            <a:spLocks noChangeArrowheads="1"/>
          </p:cNvSpPr>
          <p:nvPr/>
        </p:nvSpPr>
        <p:spPr bwMode="auto">
          <a:xfrm>
            <a:off x="106363" y="4532313"/>
            <a:ext cx="2665412" cy="649287"/>
          </a:xfrm>
          <a:prstGeom prst="rect">
            <a:avLst/>
          </a:prstGeom>
          <a:solidFill>
            <a:schemeClr val="bg1"/>
          </a:solidFill>
          <a:ln w="9525">
            <a:solidFill>
              <a:srgbClr val="00B0F0"/>
            </a:solidFill>
            <a:miter lim="800000"/>
            <a:headEnd/>
            <a:tailEnd/>
          </a:ln>
        </p:spPr>
        <p:txBody>
          <a:bodyPr>
            <a:spAutoFit/>
          </a:bodyPr>
          <a:lstStyle/>
          <a:p>
            <a:pPr algn="ctr"/>
            <a:r>
              <a:rPr lang="ru-RU" sz="1200">
                <a:solidFill>
                  <a:srgbClr val="000000"/>
                </a:solidFill>
                <a:latin typeface="Tahoma" pitchFamily="34" charset="0"/>
              </a:rPr>
              <a:t>Информирование населения о доступных мерах профилактики алкоголизма – </a:t>
            </a:r>
            <a:r>
              <a:rPr lang="ru-RU" sz="1200" b="1">
                <a:solidFill>
                  <a:srgbClr val="000000"/>
                </a:solidFill>
                <a:latin typeface="Tahoma" pitchFamily="34" charset="0"/>
              </a:rPr>
              <a:t>63,1</a:t>
            </a:r>
            <a:r>
              <a:rPr lang="en-US" sz="1200" b="1">
                <a:solidFill>
                  <a:srgbClr val="000000"/>
                </a:solidFill>
                <a:latin typeface="Tahoma" pitchFamily="34" charset="0"/>
              </a:rPr>
              <a:t> </a:t>
            </a:r>
            <a:r>
              <a:rPr lang="ru-RU" sz="1200" b="1">
                <a:solidFill>
                  <a:srgbClr val="000000"/>
                </a:solidFill>
                <a:latin typeface="Tahoma" pitchFamily="34" charset="0"/>
              </a:rPr>
              <a:t>тыс.руб.</a:t>
            </a:r>
            <a:endParaRPr lang="ru-RU" sz="1200" b="1">
              <a:solidFill>
                <a:srgbClr val="000000"/>
              </a:solidFill>
            </a:endParaRPr>
          </a:p>
        </p:txBody>
      </p:sp>
      <p:sp>
        <p:nvSpPr>
          <p:cNvPr id="301071" name="Rectangle 22"/>
          <p:cNvSpPr>
            <a:spLocks noChangeArrowheads="1"/>
          </p:cNvSpPr>
          <p:nvPr/>
        </p:nvSpPr>
        <p:spPr bwMode="auto">
          <a:xfrm>
            <a:off x="3059113" y="4532313"/>
            <a:ext cx="2905125" cy="649287"/>
          </a:xfrm>
          <a:prstGeom prst="rect">
            <a:avLst/>
          </a:prstGeom>
          <a:solidFill>
            <a:schemeClr val="bg1"/>
          </a:solidFill>
          <a:ln w="9525">
            <a:solidFill>
              <a:srgbClr val="00B0F0"/>
            </a:solidFill>
            <a:miter lim="800000"/>
            <a:headEnd/>
            <a:tailEnd/>
          </a:ln>
        </p:spPr>
        <p:txBody>
          <a:bodyPr>
            <a:spAutoFit/>
          </a:bodyPr>
          <a:lstStyle/>
          <a:p>
            <a:pPr algn="ctr"/>
            <a:r>
              <a:rPr lang="ru-RU" sz="1200">
                <a:solidFill>
                  <a:srgbClr val="000000"/>
                </a:solidFill>
                <a:latin typeface="Tahoma" pitchFamily="34" charset="0"/>
              </a:rPr>
              <a:t>Организация мер первичной, вторичной и третичной профилактики наркомании – </a:t>
            </a:r>
            <a:r>
              <a:rPr lang="ru-RU" sz="1200" b="1">
                <a:solidFill>
                  <a:srgbClr val="000000"/>
                </a:solidFill>
                <a:latin typeface="Tahoma" pitchFamily="34" charset="0"/>
              </a:rPr>
              <a:t>193,3 тыс.руб.</a:t>
            </a:r>
          </a:p>
        </p:txBody>
      </p:sp>
      <p:sp>
        <p:nvSpPr>
          <p:cNvPr id="301072" name="Rectangle 23"/>
          <p:cNvSpPr>
            <a:spLocks noChangeArrowheads="1"/>
          </p:cNvSpPr>
          <p:nvPr/>
        </p:nvSpPr>
        <p:spPr bwMode="auto">
          <a:xfrm>
            <a:off x="6083300" y="4532313"/>
            <a:ext cx="2733675" cy="649287"/>
          </a:xfrm>
          <a:prstGeom prst="rect">
            <a:avLst/>
          </a:prstGeom>
          <a:solidFill>
            <a:schemeClr val="bg1"/>
          </a:solidFill>
          <a:ln w="9525">
            <a:solidFill>
              <a:srgbClr val="00B0F0"/>
            </a:solidFill>
            <a:miter lim="800000"/>
            <a:headEnd/>
            <a:tailEnd/>
          </a:ln>
        </p:spPr>
        <p:txBody>
          <a:bodyPr>
            <a:spAutoFit/>
          </a:bodyPr>
          <a:lstStyle/>
          <a:p>
            <a:pPr algn="ctr"/>
            <a:r>
              <a:rPr lang="ru-RU" sz="1200">
                <a:solidFill>
                  <a:srgbClr val="000000"/>
                </a:solidFill>
                <a:latin typeface="Tahoma" pitchFamily="34" charset="0"/>
              </a:rPr>
              <a:t>Информирование населения о доступных мерах профилактики табакокурения – </a:t>
            </a:r>
            <a:r>
              <a:rPr lang="ru-RU" sz="1200" b="1">
                <a:solidFill>
                  <a:srgbClr val="000000"/>
                </a:solidFill>
                <a:latin typeface="Tahoma" pitchFamily="34" charset="0"/>
              </a:rPr>
              <a:t>63,1 тыс.руб.</a:t>
            </a:r>
          </a:p>
        </p:txBody>
      </p:sp>
      <p:sp>
        <p:nvSpPr>
          <p:cNvPr id="311320" name="Rectangle 24"/>
          <p:cNvSpPr>
            <a:spLocks noChangeArrowheads="1"/>
          </p:cNvSpPr>
          <p:nvPr/>
        </p:nvSpPr>
        <p:spPr bwMode="auto">
          <a:xfrm>
            <a:off x="2303463" y="5262563"/>
            <a:ext cx="4572000" cy="830262"/>
          </a:xfrm>
          <a:prstGeom prst="rect">
            <a:avLst/>
          </a:prstGeom>
          <a:solidFill>
            <a:schemeClr val="bg2">
              <a:lumMod val="90000"/>
            </a:schemeClr>
          </a:solidFill>
          <a:ln w="9525">
            <a:solidFill>
              <a:srgbClr val="00B0F0"/>
            </a:solidFill>
            <a:miter lim="800000"/>
            <a:headEnd/>
            <a:tailEnd/>
          </a:ln>
          <a:effectLst/>
        </p:spPr>
        <p:txBody>
          <a:bodyPr>
            <a:spAutoFit/>
          </a:bodyPr>
          <a:lstStyle/>
          <a:p>
            <a:pPr algn="ctr">
              <a:defRPr/>
            </a:pPr>
            <a:r>
              <a:rPr lang="ru-RU" sz="1200" dirty="0">
                <a:solidFill>
                  <a:srgbClr val="000000"/>
                </a:solidFill>
                <a:latin typeface="Tahoma" pitchFamily="34" charset="0"/>
              </a:rPr>
              <a:t>Подпрограмма 3 «Комплексные меры дополнительной социальной поддержки кадров здравоохранения на территории города Усолье-Сибирское» на 2016-2018 годы  – </a:t>
            </a:r>
          </a:p>
          <a:p>
            <a:pPr algn="ctr">
              <a:defRPr/>
            </a:pPr>
            <a:r>
              <a:rPr lang="ru-RU" sz="1200" b="1" dirty="0">
                <a:solidFill>
                  <a:srgbClr val="000000"/>
                </a:solidFill>
                <a:latin typeface="Tahoma" pitchFamily="34" charset="0"/>
              </a:rPr>
              <a:t>50,0 </a:t>
            </a:r>
            <a:r>
              <a:rPr lang="ru-RU" sz="1200" b="1" dirty="0" err="1">
                <a:solidFill>
                  <a:srgbClr val="000000"/>
                </a:solidFill>
                <a:latin typeface="Tahoma" pitchFamily="34" charset="0"/>
              </a:rPr>
              <a:t>тыс.руб</a:t>
            </a:r>
            <a:r>
              <a:rPr lang="ru-RU" sz="1200" b="1" dirty="0">
                <a:solidFill>
                  <a:srgbClr val="000000"/>
                </a:solidFill>
                <a:latin typeface="Tahoma" pitchFamily="34" charset="0"/>
              </a:rPr>
              <a:t>.</a:t>
            </a:r>
          </a:p>
        </p:txBody>
      </p:sp>
      <p:sp>
        <p:nvSpPr>
          <p:cNvPr id="301074" name="Rectangle 25"/>
          <p:cNvSpPr>
            <a:spLocks noChangeArrowheads="1"/>
          </p:cNvSpPr>
          <p:nvPr/>
        </p:nvSpPr>
        <p:spPr bwMode="auto">
          <a:xfrm>
            <a:off x="1116013" y="6165850"/>
            <a:ext cx="6769100" cy="649288"/>
          </a:xfrm>
          <a:prstGeom prst="rect">
            <a:avLst/>
          </a:prstGeom>
          <a:solidFill>
            <a:schemeClr val="bg1"/>
          </a:solidFill>
          <a:ln w="9525">
            <a:solidFill>
              <a:srgbClr val="00B0F0"/>
            </a:solidFill>
            <a:miter lim="800000"/>
            <a:headEnd/>
            <a:tailEnd/>
          </a:ln>
        </p:spPr>
        <p:txBody>
          <a:bodyPr>
            <a:spAutoFit/>
          </a:bodyPr>
          <a:lstStyle/>
          <a:p>
            <a:pPr algn="ctr"/>
            <a:r>
              <a:rPr lang="ru-RU" sz="1200">
                <a:solidFill>
                  <a:srgbClr val="000000"/>
                </a:solidFill>
                <a:latin typeface="Tahoma" pitchFamily="34" charset="0"/>
              </a:rPr>
              <a:t>Предоставление выплат учреждениям здравоохранения, осуществляющим свою деятельность на территории города Усолье-Сибирское на предоставление единовременной выплаты (подъемных) вновь привлеченным врачам – </a:t>
            </a:r>
            <a:r>
              <a:rPr lang="ru-RU" sz="1200" b="1">
                <a:solidFill>
                  <a:srgbClr val="000000"/>
                </a:solidFill>
                <a:latin typeface="Tahoma" pitchFamily="34" charset="0"/>
              </a:rPr>
              <a:t>50,0 тыс.руб.</a:t>
            </a:r>
          </a:p>
        </p:txBody>
      </p:sp>
      <p:sp>
        <p:nvSpPr>
          <p:cNvPr id="17" name="TextBox 16"/>
          <p:cNvSpPr txBox="1"/>
          <p:nvPr/>
        </p:nvSpPr>
        <p:spPr>
          <a:xfrm>
            <a:off x="11723" y="1141360"/>
            <a:ext cx="5352365" cy="830997"/>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200" b="1">
                <a:solidFill>
                  <a:srgbClr val="000000"/>
                </a:solidFill>
                <a:latin typeface="Tahoma" pitchFamily="34" charset="0"/>
                <a:cs typeface="Tahoma" pitchFamily="34" charset="0"/>
              </a:rPr>
              <a:t>Цель:</a:t>
            </a:r>
            <a:r>
              <a:rPr lang="ru-RU" sz="1200">
                <a:solidFill>
                  <a:srgbClr val="000000"/>
                </a:solidFill>
                <a:latin typeface="Tahoma" pitchFamily="34" charset="0"/>
                <a:cs typeface="Tahoma" pitchFamily="34" charset="0"/>
              </a:rPr>
              <a:t>  Обеспечение мер первичной профилактики социально значимых заболеваний, социально-негативных явлений и мер дополнительной социальной поддержки вновь принятым врачам-специалистам для работы на территории города  Усолье-Сибирское</a:t>
            </a:r>
          </a:p>
        </p:txBody>
      </p:sp>
      <p:sp>
        <p:nvSpPr>
          <p:cNvPr id="301078" name="Text Box 28"/>
          <p:cNvSpPr txBox="1">
            <a:spLocks noChangeArrowheads="1"/>
          </p:cNvSpPr>
          <p:nvPr/>
        </p:nvSpPr>
        <p:spPr bwMode="auto">
          <a:xfrm>
            <a:off x="5580063" y="1393825"/>
            <a:ext cx="2447925" cy="274638"/>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599,5 тыс.руб.</a:t>
            </a:r>
          </a:p>
        </p:txBody>
      </p:sp>
      <p:graphicFrame>
        <p:nvGraphicFramePr>
          <p:cNvPr id="21" name="Диаграмма 20"/>
          <p:cNvGraphicFramePr/>
          <p:nvPr/>
        </p:nvGraphicFramePr>
        <p:xfrm>
          <a:off x="6444208" y="1325757"/>
          <a:ext cx="3520828" cy="1720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03111" name="TextBox 5"/>
          <p:cNvSpPr txBox="1">
            <a:spLocks noChangeArrowheads="1"/>
          </p:cNvSpPr>
          <p:nvPr/>
        </p:nvSpPr>
        <p:spPr bwMode="auto">
          <a:xfrm>
            <a:off x="828675" y="47625"/>
            <a:ext cx="8294688" cy="701675"/>
          </a:xfrm>
          <a:prstGeom prst="rect">
            <a:avLst/>
          </a:prstGeom>
          <a:noFill/>
          <a:ln w="9525">
            <a:noFill/>
            <a:miter lim="800000"/>
            <a:headEnd/>
            <a:tailEnd/>
          </a:ln>
        </p:spPr>
        <p:txBody>
          <a:bodyPr>
            <a:spAutoFit/>
          </a:bodyPr>
          <a:lstStyle/>
          <a:p>
            <a:pPr algn="ctr"/>
            <a:r>
              <a:rPr lang="ru-RU" sz="2000" b="1">
                <a:latin typeface="Tahoma" pitchFamily="34" charset="0"/>
                <a:cs typeface="Tahoma" pitchFamily="34" charset="0"/>
              </a:rPr>
              <a:t>МУНИЦИПАЛЬНАЯ ПРОГРАММА</a:t>
            </a:r>
          </a:p>
          <a:p>
            <a:pPr algn="ctr"/>
            <a:r>
              <a:rPr lang="ru-RU" sz="2000" b="1">
                <a:latin typeface="Tahoma" pitchFamily="34" charset="0"/>
                <a:cs typeface="Tahoma" pitchFamily="34" charset="0"/>
              </a:rPr>
              <a:t>«ДОСТУПНАЯ СРЕДА» на 2016-2018 годы</a:t>
            </a:r>
          </a:p>
        </p:txBody>
      </p:sp>
      <p:sp>
        <p:nvSpPr>
          <p:cNvPr id="7" name="TextBox 6"/>
          <p:cNvSpPr txBox="1"/>
          <p:nvPr/>
        </p:nvSpPr>
        <p:spPr>
          <a:xfrm>
            <a:off x="1835150" y="3351213"/>
            <a:ext cx="5257800" cy="10144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1 «Адаптация приоритетных объектов и услуг в приоритетных сферах жизнедеятельности инвалидов и других маломобильных групп населения к потребностям инвалидов и других маломобильных групп населения» на 2016-2018 годы </a:t>
            </a:r>
          </a:p>
          <a:p>
            <a:pPr algn="ctr">
              <a:defRPr/>
            </a:pPr>
            <a:r>
              <a:rPr lang="ru-RU" sz="1200" b="1">
                <a:solidFill>
                  <a:srgbClr val="000000"/>
                </a:solidFill>
                <a:latin typeface="Tahoma" pitchFamily="34" charset="0"/>
                <a:cs typeface="Tahoma" pitchFamily="34" charset="0"/>
              </a:rPr>
              <a:t>на 2016 г –</a:t>
            </a:r>
            <a:r>
              <a:rPr lang="en-US" sz="1200" b="1">
                <a:solidFill>
                  <a:srgbClr val="000000"/>
                </a:solidFill>
                <a:latin typeface="Tahoma" pitchFamily="34" charset="0"/>
                <a:cs typeface="Tahoma" pitchFamily="34" charset="0"/>
              </a:rPr>
              <a:t> </a:t>
            </a:r>
            <a:r>
              <a:rPr lang="ru-RU" sz="1200" b="1">
                <a:solidFill>
                  <a:srgbClr val="000000"/>
                </a:solidFill>
                <a:latin typeface="Tahoma" pitchFamily="34" charset="0"/>
                <a:cs typeface="Tahoma" pitchFamily="34" charset="0"/>
              </a:rPr>
              <a:t>429,7 тыс. руб.</a:t>
            </a:r>
          </a:p>
        </p:txBody>
      </p:sp>
      <p:sp>
        <p:nvSpPr>
          <p:cNvPr id="11" name="TextBox 10"/>
          <p:cNvSpPr txBox="1"/>
          <p:nvPr/>
        </p:nvSpPr>
        <p:spPr>
          <a:xfrm>
            <a:off x="2195513" y="4822825"/>
            <a:ext cx="4537075" cy="838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Повышение уровня доступности объектов социальной инфраструктуры и услуг в приоритетных сферах жизнедеятельности инвалидов на 2016 г. – </a:t>
            </a:r>
          </a:p>
          <a:p>
            <a:pPr algn="ctr">
              <a:defRPr/>
            </a:pPr>
            <a:r>
              <a:rPr lang="ru-RU" sz="1200" b="1">
                <a:solidFill>
                  <a:srgbClr val="000000"/>
                </a:solidFill>
                <a:latin typeface="Tahoma" pitchFamily="34" charset="0"/>
                <a:cs typeface="Tahoma" pitchFamily="34" charset="0"/>
              </a:rPr>
              <a:t>368,9 тыс.руб.</a:t>
            </a:r>
          </a:p>
        </p:txBody>
      </p:sp>
      <p:pic>
        <p:nvPicPr>
          <p:cNvPr id="303114"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39" name="TextBox 38"/>
          <p:cNvSpPr txBox="1"/>
          <p:nvPr/>
        </p:nvSpPr>
        <p:spPr>
          <a:xfrm>
            <a:off x="2195513" y="5911850"/>
            <a:ext cx="4537075" cy="473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Повышение уровня доступности средств связи и информации на 2016 г - </a:t>
            </a:r>
            <a:r>
              <a:rPr lang="ru-RU" sz="1200" b="1">
                <a:solidFill>
                  <a:srgbClr val="000000"/>
                </a:solidFill>
                <a:latin typeface="Tahoma" pitchFamily="34" charset="0"/>
                <a:cs typeface="Tahoma" pitchFamily="34" charset="0"/>
              </a:rPr>
              <a:t> 60,8 тыс.руб.</a:t>
            </a:r>
          </a:p>
        </p:txBody>
      </p:sp>
      <p:graphicFrame>
        <p:nvGraphicFramePr>
          <p:cNvPr id="9" name="Диаграмма 8"/>
          <p:cNvGraphicFramePr>
            <a:graphicFrameLocks/>
          </p:cNvGraphicFramePr>
          <p:nvPr/>
        </p:nvGraphicFramePr>
        <p:xfrm>
          <a:off x="7100086" y="717493"/>
          <a:ext cx="2019647" cy="145000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1723" y="1148612"/>
            <a:ext cx="5136540" cy="1293627"/>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cs typeface="Tahoma" pitchFamily="34" charset="0"/>
              </a:rPr>
              <a:t>Обеспечение доступности приоритетных объектов и услуг в приоритетных сферах жизнедеятельности инвалидов и других маломобильных групп населения в городе Усолье-Сибирское</a:t>
            </a:r>
          </a:p>
        </p:txBody>
      </p:sp>
      <p:graphicFrame>
        <p:nvGraphicFramePr>
          <p:cNvPr id="12" name="Диаграмма 11"/>
          <p:cNvGraphicFramePr>
            <a:graphicFrameLocks/>
          </p:cNvGraphicFramePr>
          <p:nvPr/>
        </p:nvGraphicFramePr>
        <p:xfrm>
          <a:off x="6876256" y="915193"/>
          <a:ext cx="2441468" cy="1577182"/>
        </p:xfrm>
        <a:graphic>
          <a:graphicData uri="http://schemas.openxmlformats.org/drawingml/2006/chart">
            <c:chart xmlns:c="http://schemas.openxmlformats.org/drawingml/2006/chart" xmlns:r="http://schemas.openxmlformats.org/officeDocument/2006/relationships" r:id="rId5"/>
          </a:graphicData>
        </a:graphic>
      </p:graphicFrame>
      <p:sp>
        <p:nvSpPr>
          <p:cNvPr id="303121" name="Text Box 28"/>
          <p:cNvSpPr txBox="1">
            <a:spLocks noChangeArrowheads="1"/>
          </p:cNvSpPr>
          <p:nvPr/>
        </p:nvSpPr>
        <p:spPr bwMode="auto">
          <a:xfrm>
            <a:off x="5148263" y="1492250"/>
            <a:ext cx="2447925" cy="274638"/>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429,7 тыс.руб.</a:t>
            </a:r>
          </a:p>
        </p:txBody>
      </p:sp>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103632" y="1124871"/>
            <a:ext cx="4746601" cy="811727"/>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rPr>
              <a:t>Повышение доступности жилья для граждан, обеспечение безопасных и комфортных условий проживания</a:t>
            </a:r>
          </a:p>
        </p:txBody>
      </p:sp>
      <p:sp>
        <p:nvSpPr>
          <p:cNvPr id="305162" name="TextBox 9"/>
          <p:cNvSpPr txBox="1">
            <a:spLocks noChangeArrowheads="1"/>
          </p:cNvSpPr>
          <p:nvPr/>
        </p:nvSpPr>
        <p:spPr bwMode="auto">
          <a:xfrm>
            <a:off x="849313" y="136525"/>
            <a:ext cx="8285162" cy="1006475"/>
          </a:xfrm>
          <a:prstGeom prst="rect">
            <a:avLst/>
          </a:prstGeom>
          <a:noFill/>
          <a:ln w="9525">
            <a:noFill/>
            <a:miter lim="800000"/>
            <a:headEnd/>
            <a:tailEnd/>
          </a:ln>
        </p:spPr>
        <p:txBody>
          <a:bodyPr>
            <a:spAutoFit/>
          </a:bodyPr>
          <a:lstStyle/>
          <a:p>
            <a:pPr algn="ctr"/>
            <a:r>
              <a:rPr lang="ru-RU" sz="2000" b="1">
                <a:latin typeface="Tahoma" pitchFamily="34" charset="0"/>
                <a:cs typeface="Tahoma" pitchFamily="34" charset="0"/>
              </a:rPr>
              <a:t>МУНИЦИПАЛЬНАЯ ПРОГРАММА</a:t>
            </a:r>
          </a:p>
          <a:p>
            <a:pPr algn="ctr"/>
            <a:r>
              <a:rPr lang="ru-RU" sz="2000" b="1">
                <a:latin typeface="Tahoma" pitchFamily="34" charset="0"/>
                <a:cs typeface="Tahoma" pitchFamily="34" charset="0"/>
              </a:rPr>
              <a:t>«ОБЕСПЕЧЕНИЕ НАСЕЛЕНИЯ ДОСТУПНЫМ ЖИЛЬЕМ» </a:t>
            </a:r>
          </a:p>
          <a:p>
            <a:pPr algn="ctr"/>
            <a:r>
              <a:rPr lang="ru-RU" sz="2000" b="1">
                <a:latin typeface="Tahoma" pitchFamily="34" charset="0"/>
                <a:cs typeface="Tahoma" pitchFamily="34" charset="0"/>
              </a:rPr>
              <a:t>на 2015-2018 годы</a:t>
            </a:r>
            <a:endParaRPr lang="ru-RU" sz="2000" b="1" i="1">
              <a:latin typeface="Tahoma" pitchFamily="34" charset="0"/>
              <a:cs typeface="Tahoma" pitchFamily="34" charset="0"/>
            </a:endParaRPr>
          </a:p>
        </p:txBody>
      </p:sp>
      <p:pic>
        <p:nvPicPr>
          <p:cNvPr id="305163"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305164" name="Text Box 31"/>
          <p:cNvSpPr txBox="1">
            <a:spLocks noChangeArrowheads="1"/>
          </p:cNvSpPr>
          <p:nvPr/>
        </p:nvSpPr>
        <p:spPr bwMode="auto">
          <a:xfrm>
            <a:off x="4859338" y="1341438"/>
            <a:ext cx="2376487" cy="274637"/>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2 496,4 тыс.руб.</a:t>
            </a:r>
          </a:p>
        </p:txBody>
      </p:sp>
      <p:sp>
        <p:nvSpPr>
          <p:cNvPr id="10" name="TextBox 9"/>
          <p:cNvSpPr txBox="1"/>
          <p:nvPr/>
        </p:nvSpPr>
        <p:spPr>
          <a:xfrm>
            <a:off x="2195513" y="2565400"/>
            <a:ext cx="4673600"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1 «Переселение граждан из аварийного жилищного фонда в городе Усолье-Сибирское» на 2015-2018 годы </a:t>
            </a:r>
          </a:p>
          <a:p>
            <a:pPr algn="ctr">
              <a:defRPr/>
            </a:pPr>
            <a:r>
              <a:rPr lang="ru-RU" sz="1200">
                <a:solidFill>
                  <a:srgbClr val="000000"/>
                </a:solidFill>
                <a:latin typeface="Tahoma" pitchFamily="34" charset="0"/>
                <a:cs typeface="Tahoma" pitchFamily="34" charset="0"/>
              </a:rPr>
              <a:t>– </a:t>
            </a:r>
            <a:r>
              <a:rPr lang="ru-RU" sz="1200" b="1">
                <a:solidFill>
                  <a:srgbClr val="000000"/>
                </a:solidFill>
                <a:latin typeface="Tahoma" pitchFamily="34" charset="0"/>
                <a:cs typeface="Tahoma" pitchFamily="34" charset="0"/>
              </a:rPr>
              <a:t> 1 496,4 тыс.руб</a:t>
            </a:r>
            <a:r>
              <a:rPr lang="ru-RU" sz="1200">
                <a:solidFill>
                  <a:srgbClr val="000000"/>
                </a:solidFill>
                <a:latin typeface="Tahoma" pitchFamily="34" charset="0"/>
                <a:cs typeface="Tahoma" pitchFamily="34" charset="0"/>
              </a:rPr>
              <a:t>.</a:t>
            </a:r>
          </a:p>
        </p:txBody>
      </p:sp>
      <p:sp>
        <p:nvSpPr>
          <p:cNvPr id="12" name="TextBox 11"/>
          <p:cNvSpPr txBox="1"/>
          <p:nvPr/>
        </p:nvSpPr>
        <p:spPr>
          <a:xfrm>
            <a:off x="2555875" y="3560763"/>
            <a:ext cx="3889375" cy="10207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Снос аварийного жилищного фонда, признанного до 01.01.2012 года в установленном порядке аварийным и подлежащим сносу, в связи с физическим износом в процессе его эксплуатации </a:t>
            </a:r>
            <a:r>
              <a:rPr lang="ru-RU" sz="1200" b="1">
                <a:solidFill>
                  <a:srgbClr val="000000"/>
                </a:solidFill>
                <a:latin typeface="Tahoma" pitchFamily="34" charset="0"/>
                <a:cs typeface="Tahoma" pitchFamily="34" charset="0"/>
              </a:rPr>
              <a:t>–</a:t>
            </a:r>
            <a:r>
              <a:rPr lang="ru-RU" sz="1200" b="1">
                <a:solidFill>
                  <a:srgbClr val="000000"/>
                </a:solidFill>
                <a:latin typeface="Tahoma" pitchFamily="34" charset="0"/>
              </a:rPr>
              <a:t> 1 496,4</a:t>
            </a:r>
            <a:r>
              <a:rPr lang="ru-RU" sz="1200" b="1">
                <a:solidFill>
                  <a:srgbClr val="000000"/>
                </a:solidFill>
                <a:latin typeface="Tahoma" pitchFamily="34" charset="0"/>
                <a:cs typeface="Tahoma" pitchFamily="34" charset="0"/>
              </a:rPr>
              <a:t> тыс.руб.</a:t>
            </a:r>
          </a:p>
        </p:txBody>
      </p:sp>
      <p:sp>
        <p:nvSpPr>
          <p:cNvPr id="13" name="TextBox 12"/>
          <p:cNvSpPr txBox="1"/>
          <p:nvPr/>
        </p:nvSpPr>
        <p:spPr>
          <a:xfrm>
            <a:off x="2195513" y="5013325"/>
            <a:ext cx="4673600" cy="4667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2 «Обеспечение жильем молодых семей» на 2015-2018 годы  – </a:t>
            </a:r>
            <a:r>
              <a:rPr lang="ru-RU" sz="1200" b="1">
                <a:solidFill>
                  <a:srgbClr val="000000"/>
                </a:solidFill>
                <a:latin typeface="Tahoma" pitchFamily="34" charset="0"/>
                <a:cs typeface="Tahoma" pitchFamily="34" charset="0"/>
              </a:rPr>
              <a:t>1 000,0 тыс.руб</a:t>
            </a:r>
            <a:r>
              <a:rPr lang="ru-RU" sz="1200">
                <a:solidFill>
                  <a:srgbClr val="000000"/>
                </a:solidFill>
                <a:latin typeface="Tahoma" pitchFamily="34" charset="0"/>
                <a:cs typeface="Tahoma" pitchFamily="34" charset="0"/>
              </a:rPr>
              <a:t>.</a:t>
            </a:r>
          </a:p>
        </p:txBody>
      </p:sp>
      <p:sp>
        <p:nvSpPr>
          <p:cNvPr id="14" name="TextBox 13"/>
          <p:cNvSpPr txBox="1"/>
          <p:nvPr/>
        </p:nvSpPr>
        <p:spPr>
          <a:xfrm>
            <a:off x="2627313" y="5732463"/>
            <a:ext cx="3744912" cy="6556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rPr>
              <a:t>Предоставление молодым семьям социальных выплат на приобретение (строительство) жилья  </a:t>
            </a:r>
          </a:p>
          <a:p>
            <a:pPr algn="ctr">
              <a:defRPr/>
            </a:pPr>
            <a:r>
              <a:rPr lang="ru-RU" sz="1200">
                <a:solidFill>
                  <a:srgbClr val="000000"/>
                </a:solidFill>
                <a:latin typeface="Tahoma" pitchFamily="34" charset="0"/>
                <a:cs typeface="Tahoma" pitchFamily="34" charset="0"/>
              </a:rPr>
              <a:t>–</a:t>
            </a:r>
            <a:r>
              <a:rPr lang="ru-RU" sz="1200">
                <a:solidFill>
                  <a:srgbClr val="000000"/>
                </a:solidFill>
                <a:latin typeface="Tahoma" pitchFamily="34" charset="0"/>
              </a:rPr>
              <a:t> </a:t>
            </a:r>
            <a:r>
              <a:rPr lang="ru-RU" sz="1200" b="1">
                <a:solidFill>
                  <a:srgbClr val="000000"/>
                </a:solidFill>
                <a:latin typeface="Tahoma" pitchFamily="34" charset="0"/>
                <a:cs typeface="Tahoma" pitchFamily="34" charset="0"/>
              </a:rPr>
              <a:t>1 000,0 тыс.руб</a:t>
            </a:r>
          </a:p>
        </p:txBody>
      </p:sp>
      <p:graphicFrame>
        <p:nvGraphicFramePr>
          <p:cNvPr id="16" name="Диаграмма 15"/>
          <p:cNvGraphicFramePr/>
          <p:nvPr/>
        </p:nvGraphicFramePr>
        <p:xfrm>
          <a:off x="6372225" y="1001225"/>
          <a:ext cx="3520828" cy="1720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1564" y="21219"/>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106192" y="1109169"/>
            <a:ext cx="5392286" cy="713148"/>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400" b="1">
                <a:solidFill>
                  <a:srgbClr val="000000"/>
                </a:solidFill>
                <a:latin typeface="Tahoma" pitchFamily="34" charset="0"/>
                <a:cs typeface="Tahoma" pitchFamily="34" charset="0"/>
              </a:rPr>
              <a:t>Цель:  </a:t>
            </a:r>
            <a:r>
              <a:rPr lang="ru-RU" sz="1400">
                <a:solidFill>
                  <a:srgbClr val="000000"/>
                </a:solidFill>
                <a:latin typeface="Tahoma" pitchFamily="34" charset="0"/>
              </a:rPr>
              <a:t>Модернизация и развитие жилищно-коммунального хозяйства города в целях обеспечения комфортных условий проживания граждан</a:t>
            </a:r>
            <a:endParaRPr lang="ru-RU" sz="1400">
              <a:solidFill>
                <a:srgbClr val="000000"/>
              </a:solidFill>
              <a:latin typeface="Tahoma" pitchFamily="34" charset="0"/>
              <a:cs typeface="Tahoma" pitchFamily="34" charset="0"/>
            </a:endParaRPr>
          </a:p>
        </p:txBody>
      </p:sp>
      <p:sp>
        <p:nvSpPr>
          <p:cNvPr id="273463" name="TextBox 8"/>
          <p:cNvSpPr txBox="1">
            <a:spLocks noChangeArrowheads="1"/>
          </p:cNvSpPr>
          <p:nvPr/>
        </p:nvSpPr>
        <p:spPr bwMode="auto">
          <a:xfrm>
            <a:off x="1116013" y="20638"/>
            <a:ext cx="7848600" cy="1006475"/>
          </a:xfrm>
          <a:prstGeom prst="rect">
            <a:avLst/>
          </a:prstGeom>
          <a:noFill/>
          <a:ln w="9525">
            <a:noFill/>
            <a:miter lim="800000"/>
            <a:headEnd/>
            <a:tailEnd/>
          </a:ln>
        </p:spPr>
        <p:txBody>
          <a:bodyPr>
            <a:spAutoFit/>
          </a:bodyPr>
          <a:lstStyle/>
          <a:p>
            <a:pPr algn="ctr"/>
            <a:r>
              <a:rPr lang="ru-RU" sz="2000" b="1">
                <a:latin typeface="Tahoma" pitchFamily="34" charset="0"/>
                <a:cs typeface="Tahoma" pitchFamily="34" charset="0"/>
              </a:rPr>
              <a:t>МУНИЦИПАЛЬНАЯ ПРОГРАММА </a:t>
            </a:r>
          </a:p>
          <a:p>
            <a:pPr algn="ctr"/>
            <a:r>
              <a:rPr lang="ru-RU" sz="2000" b="1">
                <a:latin typeface="Tahoma" pitchFamily="34" charset="0"/>
                <a:cs typeface="Tahoma" pitchFamily="34" charset="0"/>
              </a:rPr>
              <a:t>«РАЗВИТИЕ ЖИЛИЩНО-КОММУНАЛЬНОГО ХОЗЯЙСТВА» </a:t>
            </a:r>
          </a:p>
          <a:p>
            <a:pPr algn="ctr"/>
            <a:r>
              <a:rPr lang="ru-RU" sz="2000" b="1">
                <a:latin typeface="Tahoma" pitchFamily="34" charset="0"/>
                <a:cs typeface="Tahoma" pitchFamily="34" charset="0"/>
              </a:rPr>
              <a:t>на 2015-2018 годы </a:t>
            </a:r>
            <a:endParaRPr lang="ru-RU" sz="2000" b="1" i="1">
              <a:latin typeface="Tahoma" pitchFamily="34" charset="0"/>
              <a:cs typeface="Tahoma" pitchFamily="34" charset="0"/>
            </a:endParaRPr>
          </a:p>
        </p:txBody>
      </p:sp>
      <p:graphicFrame>
        <p:nvGraphicFramePr>
          <p:cNvPr id="273453" name="Object 45"/>
          <p:cNvGraphicFramePr>
            <a:graphicFrameLocks/>
          </p:cNvGraphicFramePr>
          <p:nvPr/>
        </p:nvGraphicFramePr>
        <p:xfrm>
          <a:off x="7124700" y="820738"/>
          <a:ext cx="2297113" cy="1144587"/>
        </p:xfrm>
        <a:graphic>
          <a:graphicData uri="http://schemas.openxmlformats.org/presentationml/2006/ole">
            <mc:AlternateContent xmlns:mc="http://schemas.openxmlformats.org/markup-compatibility/2006">
              <mc:Choice xmlns:v="urn:schemas-microsoft-com:vml" Requires="v">
                <p:oleObj spid="_x0000_s273458" r:id="rId4" imgW="2188654" imgH="1066892" progId="Excel.Chart.8">
                  <p:embed/>
                </p:oleObj>
              </mc:Choice>
              <mc:Fallback>
                <p:oleObj r:id="rId4" imgW="2188654" imgH="1066892" progId="Excel.Chart.8">
                  <p:embed/>
                  <p:pic>
                    <p:nvPicPr>
                      <p:cNvPr id="0" name="Picture 4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4700" y="820738"/>
                        <a:ext cx="2297113" cy="1144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3464" name="Picture 2"/>
          <p:cNvPicPr>
            <a:picLocks noChangeAspect="1" noChangeArrowheads="1"/>
          </p:cNvPicPr>
          <p:nvPr/>
        </p:nvPicPr>
        <p:blipFill>
          <a:blip r:embed="rId6"/>
          <a:srcRect/>
          <a:stretch>
            <a:fillRect/>
          </a:stretch>
        </p:blipFill>
        <p:spPr bwMode="auto">
          <a:xfrm>
            <a:off x="0" y="-11113"/>
            <a:ext cx="860425" cy="1071563"/>
          </a:xfrm>
          <a:prstGeom prst="rect">
            <a:avLst/>
          </a:prstGeom>
          <a:noFill/>
          <a:ln w="9525">
            <a:noFill/>
            <a:miter lim="800000"/>
            <a:headEnd/>
            <a:tailEnd/>
          </a:ln>
        </p:spPr>
      </p:pic>
      <p:sp>
        <p:nvSpPr>
          <p:cNvPr id="273465" name="Text Box 90"/>
          <p:cNvSpPr txBox="1">
            <a:spLocks noChangeArrowheads="1"/>
          </p:cNvSpPr>
          <p:nvPr/>
        </p:nvSpPr>
        <p:spPr bwMode="auto">
          <a:xfrm>
            <a:off x="5508625" y="1268413"/>
            <a:ext cx="2447925" cy="549275"/>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58 854,6 тыс.руб.</a:t>
            </a:r>
          </a:p>
          <a:p>
            <a:pPr>
              <a:spcBef>
                <a:spcPct val="50000"/>
              </a:spcBef>
            </a:pPr>
            <a:endParaRPr lang="ru-RU" sz="1200" b="1">
              <a:latin typeface="Tahoma" pitchFamily="34" charset="0"/>
            </a:endParaRPr>
          </a:p>
        </p:txBody>
      </p:sp>
      <p:sp>
        <p:nvSpPr>
          <p:cNvPr id="11" name="TextBox 10"/>
          <p:cNvSpPr txBox="1"/>
          <p:nvPr/>
        </p:nvSpPr>
        <p:spPr>
          <a:xfrm>
            <a:off x="22225" y="1781175"/>
            <a:ext cx="2935288" cy="8620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b="1" u="sng" dirty="0">
                <a:solidFill>
                  <a:srgbClr val="000000"/>
                </a:solidFill>
                <a:latin typeface="Tahoma" pitchFamily="34" charset="0"/>
                <a:cs typeface="Tahoma" pitchFamily="34" charset="0"/>
              </a:rPr>
              <a:t>Подпрограмма 1 «Капитальный ремонт общего имущества в многоквартирных домах, расположенных на территории города Усолье-Сибирское» на 2015-2018 годы  на 2016г  – 6 295,2 </a:t>
            </a:r>
            <a:r>
              <a:rPr lang="ru-RU" sz="1000" b="1" u="sng" dirty="0" err="1">
                <a:solidFill>
                  <a:srgbClr val="000000"/>
                </a:solidFill>
                <a:latin typeface="Tahoma" pitchFamily="34" charset="0"/>
                <a:cs typeface="Tahoma" pitchFamily="34" charset="0"/>
              </a:rPr>
              <a:t>тыс.руб</a:t>
            </a:r>
            <a:r>
              <a:rPr lang="ru-RU" sz="1000" b="1" u="sng" dirty="0">
                <a:solidFill>
                  <a:srgbClr val="000000"/>
                </a:solidFill>
                <a:latin typeface="Tahoma" pitchFamily="34" charset="0"/>
                <a:cs typeface="Tahoma" pitchFamily="34" charset="0"/>
              </a:rPr>
              <a:t>.</a:t>
            </a:r>
          </a:p>
        </p:txBody>
      </p:sp>
      <p:sp>
        <p:nvSpPr>
          <p:cNvPr id="12" name="TextBox 11"/>
          <p:cNvSpPr txBox="1"/>
          <p:nvPr/>
        </p:nvSpPr>
        <p:spPr>
          <a:xfrm>
            <a:off x="2995613" y="2293938"/>
            <a:ext cx="3160712" cy="5588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b="1" u="sng" dirty="0">
                <a:solidFill>
                  <a:srgbClr val="000000"/>
                </a:solidFill>
                <a:latin typeface="Tahoma" pitchFamily="34" charset="0"/>
                <a:cs typeface="Tahoma" pitchFamily="34" charset="0"/>
              </a:rPr>
              <a:t>Подпрограмма 4 «Благоустройство территории города Усолье-Сибирское» на 2015-2018 годы  - 14 404,2 </a:t>
            </a:r>
            <a:r>
              <a:rPr lang="ru-RU" sz="1000" b="1" u="sng" dirty="0" err="1">
                <a:solidFill>
                  <a:srgbClr val="000000"/>
                </a:solidFill>
                <a:latin typeface="Tahoma" pitchFamily="34" charset="0"/>
                <a:cs typeface="Tahoma" pitchFamily="34" charset="0"/>
              </a:rPr>
              <a:t>тыс.руб</a:t>
            </a:r>
            <a:r>
              <a:rPr lang="ru-RU" sz="1000" b="1" u="sng" dirty="0">
                <a:solidFill>
                  <a:srgbClr val="000000"/>
                </a:solidFill>
                <a:latin typeface="Tahoma" pitchFamily="34" charset="0"/>
                <a:cs typeface="Tahoma" pitchFamily="34" charset="0"/>
              </a:rPr>
              <a:t>.</a:t>
            </a:r>
          </a:p>
        </p:txBody>
      </p:sp>
      <p:sp>
        <p:nvSpPr>
          <p:cNvPr id="13" name="TextBox 12"/>
          <p:cNvSpPr txBox="1"/>
          <p:nvPr/>
        </p:nvSpPr>
        <p:spPr>
          <a:xfrm>
            <a:off x="34925" y="4468813"/>
            <a:ext cx="2922588"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Текущий ремонт помещений муниципального жилищного фонда </a:t>
            </a:r>
            <a:r>
              <a:rPr lang="ru-RU" sz="1000" b="1">
                <a:solidFill>
                  <a:srgbClr val="000000"/>
                </a:solidFill>
                <a:latin typeface="Tahoma" pitchFamily="34" charset="0"/>
                <a:cs typeface="Tahoma" pitchFamily="34" charset="0"/>
              </a:rPr>
              <a:t>на 2016г </a:t>
            </a:r>
            <a:r>
              <a:rPr lang="ru-RU" sz="1000">
                <a:solidFill>
                  <a:srgbClr val="000000"/>
                </a:solidFill>
                <a:latin typeface="Tahoma" pitchFamily="34" charset="0"/>
                <a:cs typeface="Tahoma" pitchFamily="34" charset="0"/>
              </a:rPr>
              <a:t>– </a:t>
            </a:r>
          </a:p>
          <a:p>
            <a:pPr algn="ctr">
              <a:defRPr/>
            </a:pPr>
            <a:r>
              <a:rPr lang="ru-RU" sz="1000" b="1">
                <a:solidFill>
                  <a:srgbClr val="000000"/>
                </a:solidFill>
                <a:latin typeface="Tahoma" pitchFamily="34" charset="0"/>
                <a:cs typeface="Tahoma" pitchFamily="34" charset="0"/>
              </a:rPr>
              <a:t>605,7 тыс.руб.</a:t>
            </a:r>
          </a:p>
        </p:txBody>
      </p:sp>
      <p:sp>
        <p:nvSpPr>
          <p:cNvPr id="14" name="TextBox 13"/>
          <p:cNvSpPr txBox="1"/>
          <p:nvPr/>
        </p:nvSpPr>
        <p:spPr>
          <a:xfrm>
            <a:off x="2987675" y="1773238"/>
            <a:ext cx="3168650"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Содержание дорог местного значения – </a:t>
            </a:r>
          </a:p>
          <a:p>
            <a:pPr algn="ctr">
              <a:defRPr/>
            </a:pPr>
            <a:r>
              <a:rPr lang="ru-RU" sz="1000" b="1">
                <a:solidFill>
                  <a:srgbClr val="000000"/>
                </a:solidFill>
                <a:latin typeface="Tahoma" pitchFamily="34" charset="0"/>
                <a:cs typeface="Tahoma" pitchFamily="34" charset="0"/>
              </a:rPr>
              <a:t>18 114,2 тыс.руб</a:t>
            </a:r>
            <a:r>
              <a:rPr lang="ru-RU" sz="1000">
                <a:solidFill>
                  <a:srgbClr val="000000"/>
                </a:solidFill>
                <a:latin typeface="Tahoma" pitchFamily="34" charset="0"/>
                <a:cs typeface="Tahoma" pitchFamily="34" charset="0"/>
              </a:rPr>
              <a:t>., ремонт внутриквартальных дорог, дорог к садоводствам – </a:t>
            </a:r>
            <a:r>
              <a:rPr lang="ru-RU" sz="1000" b="1">
                <a:solidFill>
                  <a:srgbClr val="000000"/>
                </a:solidFill>
                <a:latin typeface="Tahoma" pitchFamily="34" charset="0"/>
                <a:cs typeface="Tahoma" pitchFamily="34" charset="0"/>
              </a:rPr>
              <a:t> 6 186,2 тыс.руб. </a:t>
            </a:r>
          </a:p>
        </p:txBody>
      </p:sp>
      <p:sp>
        <p:nvSpPr>
          <p:cNvPr id="15" name="TextBox 14"/>
          <p:cNvSpPr txBox="1"/>
          <p:nvPr/>
        </p:nvSpPr>
        <p:spPr>
          <a:xfrm>
            <a:off x="28575" y="6054725"/>
            <a:ext cx="2905125" cy="7112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b="1" u="sng">
                <a:solidFill>
                  <a:srgbClr val="000000"/>
                </a:solidFill>
                <a:latin typeface="Tahoma" pitchFamily="34" charset="0"/>
                <a:cs typeface="Tahoma" pitchFamily="34" charset="0"/>
              </a:rPr>
              <a:t>Подпрограмма 3 «Развитие дорожного хозяйства города Усолье-Сибирское» на 2015-2018 годы  на 2016г                        – 24 300,4 тыс.руб. </a:t>
            </a:r>
            <a:endParaRPr lang="ru-RU" sz="1100" b="1" u="sng">
              <a:solidFill>
                <a:srgbClr val="000000"/>
              </a:solidFill>
              <a:latin typeface="Tahoma" pitchFamily="34" charset="0"/>
              <a:cs typeface="Tahoma" pitchFamily="34" charset="0"/>
            </a:endParaRPr>
          </a:p>
        </p:txBody>
      </p:sp>
      <p:sp>
        <p:nvSpPr>
          <p:cNvPr id="16" name="TextBox 15"/>
          <p:cNvSpPr txBox="1"/>
          <p:nvPr/>
        </p:nvSpPr>
        <p:spPr>
          <a:xfrm>
            <a:off x="20638" y="2735263"/>
            <a:ext cx="2936875" cy="8842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Своевременная ежемесячная оплата взносов на капитальный ремонт многоквартирных домов в доле муниципальных жилых и нежилых помещений Региональному оператору   </a:t>
            </a:r>
            <a:r>
              <a:rPr lang="ru-RU" sz="1000" b="1" dirty="0">
                <a:solidFill>
                  <a:srgbClr val="000000"/>
                </a:solidFill>
                <a:latin typeface="Tahoma" pitchFamily="34" charset="0"/>
                <a:cs typeface="Tahoma" pitchFamily="34" charset="0"/>
              </a:rPr>
              <a:t>на 2016г. – 6 295,2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a:t>
            </a:r>
          </a:p>
        </p:txBody>
      </p:sp>
      <p:sp>
        <p:nvSpPr>
          <p:cNvPr id="17" name="TextBox 16"/>
          <p:cNvSpPr txBox="1"/>
          <p:nvPr/>
        </p:nvSpPr>
        <p:spPr>
          <a:xfrm>
            <a:off x="33338" y="3665538"/>
            <a:ext cx="2924175" cy="7112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b="1" u="sng" dirty="0">
                <a:solidFill>
                  <a:srgbClr val="000000"/>
                </a:solidFill>
                <a:latin typeface="Tahoma" pitchFamily="34" charset="0"/>
                <a:cs typeface="Tahoma" pitchFamily="34" charset="0"/>
              </a:rPr>
              <a:t>Подпрограмма 2 «Текущий ремонт жилищного фонда города Усолье-Сибирское» на 2015-2018 годы на 2016г  -2 055,0 тыс. руб.</a:t>
            </a:r>
          </a:p>
        </p:txBody>
      </p:sp>
      <p:sp>
        <p:nvSpPr>
          <p:cNvPr id="18" name="TextBox 17"/>
          <p:cNvSpPr txBox="1"/>
          <p:nvPr/>
        </p:nvSpPr>
        <p:spPr>
          <a:xfrm>
            <a:off x="22225" y="5065713"/>
            <a:ext cx="2935288"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Ремонт квартир ветеранов ВОВ </a:t>
            </a:r>
            <a:r>
              <a:rPr lang="ru-RU" sz="1000" b="1" dirty="0">
                <a:solidFill>
                  <a:srgbClr val="000000"/>
                </a:solidFill>
                <a:latin typeface="Tahoma" pitchFamily="34" charset="0"/>
                <a:cs typeface="Tahoma" pitchFamily="34" charset="0"/>
              </a:rPr>
              <a:t>на 2016г </a:t>
            </a:r>
            <a:r>
              <a:rPr lang="ru-RU" sz="1000" dirty="0">
                <a:solidFill>
                  <a:srgbClr val="000000"/>
                </a:solidFill>
                <a:latin typeface="Tahoma" pitchFamily="34" charset="0"/>
                <a:cs typeface="Tahoma" pitchFamily="34" charset="0"/>
              </a:rPr>
              <a:t>– </a:t>
            </a:r>
            <a:r>
              <a:rPr lang="ru-RU" sz="1000" b="1" dirty="0">
                <a:solidFill>
                  <a:srgbClr val="000000"/>
                </a:solidFill>
                <a:latin typeface="Tahoma" pitchFamily="34" charset="0"/>
                <a:cs typeface="Tahoma" pitchFamily="34" charset="0"/>
              </a:rPr>
              <a:t>349,3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a:t>
            </a:r>
          </a:p>
        </p:txBody>
      </p:sp>
      <p:sp>
        <p:nvSpPr>
          <p:cNvPr id="19" name="TextBox 18"/>
          <p:cNvSpPr txBox="1"/>
          <p:nvPr/>
        </p:nvSpPr>
        <p:spPr>
          <a:xfrm>
            <a:off x="14288" y="5540375"/>
            <a:ext cx="2943225"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Текущий ремонт крыш </a:t>
            </a:r>
            <a:r>
              <a:rPr lang="ru-RU" sz="1000" b="1">
                <a:solidFill>
                  <a:srgbClr val="000000"/>
                </a:solidFill>
                <a:latin typeface="Tahoma" pitchFamily="34" charset="0"/>
                <a:cs typeface="Tahoma" pitchFamily="34" charset="0"/>
              </a:rPr>
              <a:t>на 2016г </a:t>
            </a:r>
            <a:r>
              <a:rPr lang="ru-RU" sz="1000">
                <a:solidFill>
                  <a:srgbClr val="000000"/>
                </a:solidFill>
                <a:latin typeface="Tahoma" pitchFamily="34" charset="0"/>
                <a:cs typeface="Tahoma" pitchFamily="34" charset="0"/>
              </a:rPr>
              <a:t>– </a:t>
            </a:r>
          </a:p>
          <a:p>
            <a:pPr algn="ctr">
              <a:defRPr/>
            </a:pPr>
            <a:r>
              <a:rPr lang="ru-RU" sz="1000" b="1">
                <a:solidFill>
                  <a:srgbClr val="000000"/>
                </a:solidFill>
                <a:latin typeface="Tahoma" pitchFamily="34" charset="0"/>
                <a:cs typeface="Tahoma" pitchFamily="34" charset="0"/>
              </a:rPr>
              <a:t>1 100,0 тыс.руб.</a:t>
            </a:r>
          </a:p>
        </p:txBody>
      </p:sp>
      <p:sp>
        <p:nvSpPr>
          <p:cNvPr id="20" name="TextBox 19"/>
          <p:cNvSpPr txBox="1"/>
          <p:nvPr/>
        </p:nvSpPr>
        <p:spPr>
          <a:xfrm>
            <a:off x="2995613" y="2819400"/>
            <a:ext cx="3148012"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Содержание наружного освещения города – </a:t>
            </a:r>
          </a:p>
          <a:p>
            <a:pPr algn="ctr">
              <a:defRPr/>
            </a:pPr>
            <a:r>
              <a:rPr lang="ru-RU" sz="1000" b="1" dirty="0">
                <a:solidFill>
                  <a:srgbClr val="000000"/>
                </a:solidFill>
                <a:latin typeface="Tahoma" pitchFamily="34" charset="0"/>
                <a:cs typeface="Tahoma" pitchFamily="34" charset="0"/>
              </a:rPr>
              <a:t>на 2016г – 5 428,7 тыс. руб.</a:t>
            </a:r>
          </a:p>
        </p:txBody>
      </p:sp>
      <p:sp>
        <p:nvSpPr>
          <p:cNvPr id="21" name="TextBox 20"/>
          <p:cNvSpPr txBox="1"/>
          <p:nvPr/>
        </p:nvSpPr>
        <p:spPr>
          <a:xfrm>
            <a:off x="2998788" y="3230563"/>
            <a:ext cx="3157537"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Сопровождение проведения городских мероприятий </a:t>
            </a:r>
            <a:r>
              <a:rPr lang="ru-RU" sz="1000" b="1">
                <a:solidFill>
                  <a:srgbClr val="000000"/>
                </a:solidFill>
                <a:latin typeface="Tahoma" pitchFamily="34" charset="0"/>
                <a:cs typeface="Tahoma" pitchFamily="34" charset="0"/>
              </a:rPr>
              <a:t>на 2016г </a:t>
            </a:r>
            <a:r>
              <a:rPr lang="ru-RU" sz="1000">
                <a:solidFill>
                  <a:srgbClr val="000000"/>
                </a:solidFill>
                <a:latin typeface="Tahoma" pitchFamily="34" charset="0"/>
                <a:cs typeface="Tahoma" pitchFamily="34" charset="0"/>
              </a:rPr>
              <a:t>–</a:t>
            </a:r>
            <a:r>
              <a:rPr lang="ru-RU" sz="1000" b="1">
                <a:solidFill>
                  <a:srgbClr val="000000"/>
                </a:solidFill>
                <a:latin typeface="Tahoma" pitchFamily="34" charset="0"/>
                <a:cs typeface="Tahoma" pitchFamily="34" charset="0"/>
              </a:rPr>
              <a:t>349,1 тыс. руб.</a:t>
            </a:r>
          </a:p>
        </p:txBody>
      </p:sp>
      <p:sp>
        <p:nvSpPr>
          <p:cNvPr id="22" name="TextBox 21"/>
          <p:cNvSpPr txBox="1"/>
          <p:nvPr/>
        </p:nvSpPr>
        <p:spPr>
          <a:xfrm>
            <a:off x="3041650" y="3608388"/>
            <a:ext cx="3171825"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Обеспечение проведения месячника санитарной очистки города Усолье-Сибирское </a:t>
            </a:r>
          </a:p>
          <a:p>
            <a:pPr algn="ctr">
              <a:defRPr/>
            </a:pPr>
            <a:r>
              <a:rPr lang="ru-RU" sz="1000" dirty="0">
                <a:solidFill>
                  <a:srgbClr val="000000"/>
                </a:solidFill>
                <a:latin typeface="Tahoma" pitchFamily="34" charset="0"/>
                <a:cs typeface="Tahoma" pitchFamily="34" charset="0"/>
              </a:rPr>
              <a:t> </a:t>
            </a:r>
            <a:r>
              <a:rPr lang="ru-RU" sz="1000" b="1" dirty="0">
                <a:solidFill>
                  <a:srgbClr val="000000"/>
                </a:solidFill>
                <a:latin typeface="Tahoma" pitchFamily="34" charset="0"/>
                <a:cs typeface="Tahoma" pitchFamily="34" charset="0"/>
              </a:rPr>
              <a:t>на 2016г– 576,4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a:t>
            </a:r>
          </a:p>
        </p:txBody>
      </p:sp>
      <p:sp>
        <p:nvSpPr>
          <p:cNvPr id="23" name="TextBox 22"/>
          <p:cNvSpPr txBox="1"/>
          <p:nvPr/>
        </p:nvSpPr>
        <p:spPr>
          <a:xfrm>
            <a:off x="3016250" y="4132263"/>
            <a:ext cx="3155950"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Содержание нижнего парка города Усолье-Сибирское </a:t>
            </a:r>
            <a:r>
              <a:rPr lang="ru-RU" sz="1000" b="1" dirty="0">
                <a:solidFill>
                  <a:srgbClr val="000000"/>
                </a:solidFill>
                <a:latin typeface="Tahoma" pitchFamily="34" charset="0"/>
                <a:cs typeface="Tahoma" pitchFamily="34" charset="0"/>
              </a:rPr>
              <a:t>на 2016г </a:t>
            </a:r>
            <a:r>
              <a:rPr lang="ru-RU" sz="1000" dirty="0">
                <a:solidFill>
                  <a:srgbClr val="000000"/>
                </a:solidFill>
                <a:latin typeface="Tahoma" pitchFamily="34" charset="0"/>
                <a:cs typeface="Tahoma" pitchFamily="34" charset="0"/>
              </a:rPr>
              <a:t>– 2</a:t>
            </a:r>
            <a:r>
              <a:rPr lang="ru-RU" sz="1000" b="1" dirty="0">
                <a:solidFill>
                  <a:srgbClr val="000000"/>
                </a:solidFill>
                <a:latin typeface="Tahoma" pitchFamily="34" charset="0"/>
                <a:cs typeface="Tahoma" pitchFamily="34" charset="0"/>
              </a:rPr>
              <a:t>50,0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a:t>
            </a:r>
          </a:p>
        </p:txBody>
      </p:sp>
      <p:sp>
        <p:nvSpPr>
          <p:cNvPr id="24" name="TextBox 23"/>
          <p:cNvSpPr txBox="1"/>
          <p:nvPr/>
        </p:nvSpPr>
        <p:spPr>
          <a:xfrm>
            <a:off x="3040063" y="4510088"/>
            <a:ext cx="3173412"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Содержание городского мемориала </a:t>
            </a:r>
            <a:r>
              <a:rPr lang="ru-RU" sz="1000" b="1" dirty="0">
                <a:solidFill>
                  <a:srgbClr val="000000"/>
                </a:solidFill>
                <a:latin typeface="Tahoma" pitchFamily="34" charset="0"/>
                <a:cs typeface="Tahoma" pitchFamily="34" charset="0"/>
              </a:rPr>
              <a:t>– 597,0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 </a:t>
            </a:r>
            <a:r>
              <a:rPr lang="ru-RU" sz="1000" dirty="0">
                <a:solidFill>
                  <a:srgbClr val="000000"/>
                </a:solidFill>
                <a:latin typeface="Tahoma" pitchFamily="34" charset="0"/>
                <a:cs typeface="Tahoma" pitchFamily="34" charset="0"/>
              </a:rPr>
              <a:t>городского кладбища</a:t>
            </a:r>
            <a:r>
              <a:rPr lang="ru-RU" sz="1000" b="1" dirty="0">
                <a:solidFill>
                  <a:srgbClr val="000000"/>
                </a:solidFill>
                <a:latin typeface="Tahoma" pitchFamily="34" charset="0"/>
                <a:cs typeface="Tahoma" pitchFamily="34" charset="0"/>
              </a:rPr>
              <a:t> – 2 005,0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 </a:t>
            </a:r>
            <a:r>
              <a:rPr lang="ru-RU" sz="1000" dirty="0">
                <a:solidFill>
                  <a:srgbClr val="000000"/>
                </a:solidFill>
                <a:latin typeface="Tahoma" pitchFamily="34" charset="0"/>
                <a:cs typeface="Tahoma" pitchFamily="34" charset="0"/>
              </a:rPr>
              <a:t>содержание детских городков </a:t>
            </a:r>
            <a:r>
              <a:rPr lang="ru-RU" sz="1000" b="1" dirty="0">
                <a:solidFill>
                  <a:srgbClr val="000000"/>
                </a:solidFill>
                <a:latin typeface="Tahoma" pitchFamily="34" charset="0"/>
                <a:cs typeface="Tahoma" pitchFamily="34" charset="0"/>
              </a:rPr>
              <a:t>– 393,0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a:t>
            </a:r>
          </a:p>
        </p:txBody>
      </p:sp>
      <p:sp>
        <p:nvSpPr>
          <p:cNvPr id="26" name="TextBox 25"/>
          <p:cNvSpPr txBox="1"/>
          <p:nvPr/>
        </p:nvSpPr>
        <p:spPr>
          <a:xfrm>
            <a:off x="2984500" y="5680075"/>
            <a:ext cx="3173413"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Углубление русла реки </a:t>
            </a:r>
            <a:r>
              <a:rPr lang="ru-RU" sz="1000" dirty="0" err="1">
                <a:solidFill>
                  <a:srgbClr val="000000"/>
                </a:solidFill>
                <a:latin typeface="Tahoma" pitchFamily="34" charset="0"/>
                <a:cs typeface="Tahoma" pitchFamily="34" charset="0"/>
              </a:rPr>
              <a:t>Шелестиха</a:t>
            </a:r>
            <a:r>
              <a:rPr lang="ru-RU" sz="1000" dirty="0">
                <a:solidFill>
                  <a:srgbClr val="000000"/>
                </a:solidFill>
                <a:latin typeface="Tahoma" pitchFamily="34" charset="0"/>
                <a:cs typeface="Tahoma" pitchFamily="34" charset="0"/>
              </a:rPr>
              <a:t>  </a:t>
            </a:r>
          </a:p>
          <a:p>
            <a:pPr algn="ctr">
              <a:defRPr/>
            </a:pPr>
            <a:r>
              <a:rPr lang="ru-RU" sz="1000" b="1" dirty="0">
                <a:solidFill>
                  <a:srgbClr val="000000"/>
                </a:solidFill>
                <a:latin typeface="Tahoma" pitchFamily="34" charset="0"/>
                <a:cs typeface="Tahoma" pitchFamily="34" charset="0"/>
              </a:rPr>
              <a:t>на 2016г– 250,0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a:t>
            </a:r>
          </a:p>
        </p:txBody>
      </p:sp>
      <p:sp>
        <p:nvSpPr>
          <p:cNvPr id="27" name="TextBox 26"/>
          <p:cNvSpPr txBox="1"/>
          <p:nvPr/>
        </p:nvSpPr>
        <p:spPr>
          <a:xfrm>
            <a:off x="2978150" y="6111875"/>
            <a:ext cx="3178175"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Озеленение, формовочная обрезка деревьев на </a:t>
            </a:r>
            <a:r>
              <a:rPr lang="ru-RU" sz="1000" b="1" dirty="0">
                <a:solidFill>
                  <a:srgbClr val="000000"/>
                </a:solidFill>
                <a:latin typeface="Tahoma" pitchFamily="34" charset="0"/>
                <a:cs typeface="Tahoma" pitchFamily="34" charset="0"/>
              </a:rPr>
              <a:t>2016г  – 355,0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a:t>
            </a:r>
          </a:p>
        </p:txBody>
      </p:sp>
      <p:sp>
        <p:nvSpPr>
          <p:cNvPr id="28" name="TextBox 27"/>
          <p:cNvSpPr txBox="1"/>
          <p:nvPr/>
        </p:nvSpPr>
        <p:spPr>
          <a:xfrm>
            <a:off x="2984500" y="6553200"/>
            <a:ext cx="3159125" cy="2603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Строительство нового кладбища  -</a:t>
            </a:r>
            <a:r>
              <a:rPr lang="ru-RU" sz="1000" b="1">
                <a:solidFill>
                  <a:srgbClr val="000000"/>
                </a:solidFill>
                <a:latin typeface="Tahoma" pitchFamily="34" charset="0"/>
                <a:cs typeface="Tahoma" pitchFamily="34" charset="0"/>
              </a:rPr>
              <a:t>4 000,0 т.руб.</a:t>
            </a:r>
          </a:p>
        </p:txBody>
      </p:sp>
      <p:sp>
        <p:nvSpPr>
          <p:cNvPr id="29" name="TextBox 28"/>
          <p:cNvSpPr txBox="1"/>
          <p:nvPr/>
        </p:nvSpPr>
        <p:spPr>
          <a:xfrm>
            <a:off x="2987675" y="5300663"/>
            <a:ext cx="3168650" cy="40640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Отлов и содержание безнадзорных животных </a:t>
            </a:r>
            <a:r>
              <a:rPr lang="ru-RU" sz="1000" b="1" dirty="0">
                <a:solidFill>
                  <a:srgbClr val="000000"/>
                </a:solidFill>
                <a:latin typeface="Tahoma" pitchFamily="34" charset="0"/>
                <a:cs typeface="Tahoma" pitchFamily="34" charset="0"/>
              </a:rPr>
              <a:t>на 2016 г – 200,0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a:t>
            </a:r>
            <a:endParaRPr lang="ru-RU" sz="1000" dirty="0">
              <a:solidFill>
                <a:srgbClr val="000000"/>
              </a:solidFill>
              <a:latin typeface="Tahoma" pitchFamily="34" charset="0"/>
              <a:cs typeface="Tahoma" pitchFamily="34" charset="0"/>
            </a:endParaRPr>
          </a:p>
        </p:txBody>
      </p:sp>
      <p:sp>
        <p:nvSpPr>
          <p:cNvPr id="30" name="TextBox 29"/>
          <p:cNvSpPr txBox="1"/>
          <p:nvPr/>
        </p:nvSpPr>
        <p:spPr>
          <a:xfrm>
            <a:off x="6226175" y="1773238"/>
            <a:ext cx="2917825" cy="8620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b="1" u="sng">
                <a:solidFill>
                  <a:srgbClr val="000000"/>
                </a:solidFill>
                <a:latin typeface="Tahoma" pitchFamily="34" charset="0"/>
                <a:cs typeface="Tahoma" pitchFamily="34" charset="0"/>
              </a:rPr>
              <a:t>Подпрограмма 5 «Энергосбережение и повышение энергетической эффективности города Усолье-Сибирское» на 2015-2018 годы на 2016г  – 2 481,8 тыс.руб.</a:t>
            </a:r>
          </a:p>
        </p:txBody>
      </p:sp>
      <p:sp>
        <p:nvSpPr>
          <p:cNvPr id="31" name="TextBox 30"/>
          <p:cNvSpPr txBox="1"/>
          <p:nvPr/>
        </p:nvSpPr>
        <p:spPr>
          <a:xfrm>
            <a:off x="6194425" y="3217863"/>
            <a:ext cx="2924175"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Проведение тех.мероприятий в бюджетной сфере города – </a:t>
            </a:r>
            <a:r>
              <a:rPr lang="ru-RU" sz="1000" b="1">
                <a:solidFill>
                  <a:srgbClr val="000000"/>
                </a:solidFill>
                <a:latin typeface="Tahoma" pitchFamily="34" charset="0"/>
                <a:cs typeface="Tahoma" pitchFamily="34" charset="0"/>
              </a:rPr>
              <a:t>1 154,1 тыс. руб.</a:t>
            </a:r>
          </a:p>
        </p:txBody>
      </p:sp>
      <p:sp>
        <p:nvSpPr>
          <p:cNvPr id="32" name="TextBox 31"/>
          <p:cNvSpPr txBox="1"/>
          <p:nvPr/>
        </p:nvSpPr>
        <p:spPr>
          <a:xfrm>
            <a:off x="6196013" y="3716338"/>
            <a:ext cx="2916237"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Актуализация схем теплоснабжения, водоснабжения и водопотребления города Усолье-Сибирское  - </a:t>
            </a:r>
            <a:r>
              <a:rPr lang="ru-RU" sz="1000" b="1">
                <a:solidFill>
                  <a:srgbClr val="000000"/>
                </a:solidFill>
                <a:latin typeface="Tahoma" pitchFamily="34" charset="0"/>
                <a:cs typeface="Tahoma" pitchFamily="34" charset="0"/>
              </a:rPr>
              <a:t>500 ,0 тыс. руб.</a:t>
            </a:r>
          </a:p>
        </p:txBody>
      </p:sp>
      <p:sp>
        <p:nvSpPr>
          <p:cNvPr id="33" name="TextBox 32"/>
          <p:cNvSpPr txBox="1"/>
          <p:nvPr/>
        </p:nvSpPr>
        <p:spPr>
          <a:xfrm>
            <a:off x="6199188" y="4868863"/>
            <a:ext cx="2947987" cy="13208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b="1" u="sng">
                <a:solidFill>
                  <a:srgbClr val="000000"/>
                </a:solidFill>
                <a:latin typeface="Tahoma" pitchFamily="34" charset="0"/>
                <a:cs typeface="Tahoma" pitchFamily="34" charset="0"/>
              </a:rPr>
              <a:t>Подпрограмма 6 «Организация и обеспечение контроля над осуществлением капитального строительства, реконструкции, капитального и текущего ремонта объектов муниципальной собственности» на 2015-2018 годы на 2016г   – 9 318,0 тыс.руб.</a:t>
            </a:r>
          </a:p>
        </p:txBody>
      </p:sp>
      <p:sp>
        <p:nvSpPr>
          <p:cNvPr id="34" name="TextBox 33"/>
          <p:cNvSpPr txBox="1"/>
          <p:nvPr/>
        </p:nvSpPr>
        <p:spPr>
          <a:xfrm>
            <a:off x="6156325" y="6237288"/>
            <a:ext cx="2962275"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Комплексное выполнение функций заказчика и застройщика муниципального жилого фонда города </a:t>
            </a:r>
            <a:r>
              <a:rPr lang="ru-RU" sz="1000" b="1">
                <a:solidFill>
                  <a:srgbClr val="000000"/>
                </a:solidFill>
                <a:latin typeface="Tahoma" pitchFamily="34" charset="0"/>
                <a:cs typeface="Tahoma" pitchFamily="34" charset="0"/>
              </a:rPr>
              <a:t> на 2016г. – 9 318,0 тыс. руб.</a:t>
            </a:r>
          </a:p>
        </p:txBody>
      </p:sp>
      <p:sp>
        <p:nvSpPr>
          <p:cNvPr id="35" name="TextBox 34"/>
          <p:cNvSpPr txBox="1"/>
          <p:nvPr/>
        </p:nvSpPr>
        <p:spPr>
          <a:xfrm>
            <a:off x="6194425" y="4365625"/>
            <a:ext cx="2917825"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Установка общедомовых приборов учета –</a:t>
            </a:r>
            <a:r>
              <a:rPr lang="ru-RU" sz="1000" b="1">
                <a:solidFill>
                  <a:srgbClr val="000000"/>
                </a:solidFill>
                <a:latin typeface="Tahoma" pitchFamily="34" charset="0"/>
                <a:cs typeface="Tahoma" pitchFamily="34" charset="0"/>
              </a:rPr>
              <a:t>  200,0 тыс. руб.</a:t>
            </a:r>
          </a:p>
        </p:txBody>
      </p:sp>
      <p:sp>
        <p:nvSpPr>
          <p:cNvPr id="2" name="TextBox 30"/>
          <p:cNvSpPr txBox="1"/>
          <p:nvPr/>
        </p:nvSpPr>
        <p:spPr>
          <a:xfrm>
            <a:off x="6219825" y="2708275"/>
            <a:ext cx="2924175"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Установка индивидуальных приборов учета - </a:t>
            </a:r>
            <a:r>
              <a:rPr lang="ru-RU" sz="1000" b="1">
                <a:solidFill>
                  <a:srgbClr val="000000"/>
                </a:solidFill>
                <a:latin typeface="Tahoma" pitchFamily="34" charset="0"/>
                <a:cs typeface="Tahoma" pitchFamily="34" charset="0"/>
              </a:rPr>
              <a:t>627,7 тыс. руб.</a:t>
            </a:r>
          </a:p>
        </p:txBody>
      </p:sp>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20883" y="1142085"/>
            <a:ext cx="5111774" cy="81046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rPr>
              <a:t>Обеспечение комплексных мер по предупреждению и ликвидации чрезвычайных ситуаций и обеспечению пожарной безопасности</a:t>
            </a:r>
            <a:endParaRPr lang="ru-RU" sz="1600">
              <a:solidFill>
                <a:srgbClr val="000000"/>
              </a:solidFill>
              <a:latin typeface="Tahoma" pitchFamily="34" charset="0"/>
              <a:cs typeface="Tahoma" pitchFamily="34" charset="0"/>
            </a:endParaRPr>
          </a:p>
        </p:txBody>
      </p:sp>
      <p:sp>
        <p:nvSpPr>
          <p:cNvPr id="309258" name="TextBox 9"/>
          <p:cNvSpPr txBox="1">
            <a:spLocks noChangeArrowheads="1"/>
          </p:cNvSpPr>
          <p:nvPr/>
        </p:nvSpPr>
        <p:spPr bwMode="auto">
          <a:xfrm>
            <a:off x="833438" y="106363"/>
            <a:ext cx="8310562" cy="1069975"/>
          </a:xfrm>
          <a:prstGeom prst="rect">
            <a:avLst/>
          </a:prstGeom>
          <a:noFill/>
          <a:ln w="9525">
            <a:noFill/>
            <a:miter lim="800000"/>
            <a:headEnd/>
            <a:tailEnd/>
          </a:ln>
        </p:spPr>
        <p:txBody>
          <a:bodyPr>
            <a:spAutoFit/>
          </a:bodyPr>
          <a:lstStyle/>
          <a:p>
            <a:pPr algn="ctr"/>
            <a:r>
              <a:rPr lang="ru-RU" sz="1600" b="1">
                <a:latin typeface="Tahoma" pitchFamily="34" charset="0"/>
                <a:cs typeface="Tahoma" pitchFamily="34" charset="0"/>
              </a:rPr>
              <a:t>МУНИЦИПАЛЬНАЯ ПРОГРАММА «ОБЕСПЕЧЕНИЕ КОМПЛЕКСНЫХ МЕР ПОПРЕДУПРЕЖДЕНИЮ И ЛИКВИДАЦИИ ЧРЕЗВЫЧАЙНЫХ СИТУАЦИЙ ПРИРОДНОГО И ТЕХНОГЕННОГО ХАРАКТЕРА И ОБЕСПЕЧЕНИЮ ПОЖАРНОЙ БЕЗОПАСНОСТИ» на 2015-2018 годы</a:t>
            </a:r>
            <a:endParaRPr lang="ru-RU" sz="1600" b="1" i="1">
              <a:latin typeface="Tahoma" pitchFamily="34" charset="0"/>
              <a:cs typeface="Tahoma" pitchFamily="34" charset="0"/>
            </a:endParaRPr>
          </a:p>
        </p:txBody>
      </p:sp>
      <p:pic>
        <p:nvPicPr>
          <p:cNvPr id="309259"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309260" name="Text Box 37"/>
          <p:cNvSpPr txBox="1">
            <a:spLocks noChangeArrowheads="1"/>
          </p:cNvSpPr>
          <p:nvPr/>
        </p:nvSpPr>
        <p:spPr bwMode="auto">
          <a:xfrm>
            <a:off x="5219700" y="1484313"/>
            <a:ext cx="2303463" cy="593725"/>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7 857,6 тыс.руб.</a:t>
            </a:r>
          </a:p>
          <a:p>
            <a:pPr>
              <a:spcBef>
                <a:spcPct val="50000"/>
              </a:spcBef>
            </a:pPr>
            <a:endParaRPr lang="ru-RU" sz="1400" b="1"/>
          </a:p>
        </p:txBody>
      </p:sp>
      <p:sp>
        <p:nvSpPr>
          <p:cNvPr id="10" name="TextBox 9"/>
          <p:cNvSpPr txBox="1"/>
          <p:nvPr/>
        </p:nvSpPr>
        <p:spPr>
          <a:xfrm>
            <a:off x="349250" y="2120900"/>
            <a:ext cx="2638425" cy="19272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1 «Обеспечение реализации полномочий органов местного самоуправления муниципального образования «город Усолье-Сибирское» по защите населения и территории от чрезвычайных ситуаций, гражданской обороне» на 2015-2018 годы на 2016г– </a:t>
            </a:r>
          </a:p>
          <a:p>
            <a:pPr algn="ctr">
              <a:defRPr/>
            </a:pPr>
            <a:r>
              <a:rPr lang="ru-RU" sz="1200" b="1">
                <a:solidFill>
                  <a:srgbClr val="000000"/>
                </a:solidFill>
                <a:latin typeface="Tahoma" pitchFamily="34" charset="0"/>
                <a:cs typeface="Tahoma" pitchFamily="34" charset="0"/>
              </a:rPr>
              <a:t>7 196,7 тыс.руб</a:t>
            </a:r>
            <a:r>
              <a:rPr lang="ru-RU" sz="1200">
                <a:solidFill>
                  <a:srgbClr val="000000"/>
                </a:solidFill>
                <a:latin typeface="Tahoma" pitchFamily="34" charset="0"/>
                <a:cs typeface="Tahoma" pitchFamily="34" charset="0"/>
              </a:rPr>
              <a:t>.</a:t>
            </a:r>
          </a:p>
        </p:txBody>
      </p:sp>
      <p:sp>
        <p:nvSpPr>
          <p:cNvPr id="11" name="TextBox 10"/>
          <p:cNvSpPr txBox="1"/>
          <p:nvPr/>
        </p:nvSpPr>
        <p:spPr>
          <a:xfrm>
            <a:off x="349250" y="4149725"/>
            <a:ext cx="2620963" cy="2481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Обеспечение деятельности постоянного действующего органа управления гражданской обороны, предупреждения и ликвидации чрезвычайных ситуаций и органа повседневного управления города Усолье-Сибирское- МКУ «Служба города Усолье-Сибирское по решению вопросов гражданской обороны, чрезвычайных ситуаций и пожарной безопасности» на 2016г – </a:t>
            </a:r>
            <a:r>
              <a:rPr lang="ru-RU" sz="1200" b="1">
                <a:solidFill>
                  <a:srgbClr val="000000"/>
                </a:solidFill>
                <a:latin typeface="Tahoma" pitchFamily="34" charset="0"/>
                <a:cs typeface="Tahoma" pitchFamily="34" charset="0"/>
              </a:rPr>
              <a:t>7 196,7 тыс.руб.</a:t>
            </a:r>
          </a:p>
        </p:txBody>
      </p:sp>
      <p:sp>
        <p:nvSpPr>
          <p:cNvPr id="13" name="TextBox 12"/>
          <p:cNvSpPr txBox="1"/>
          <p:nvPr/>
        </p:nvSpPr>
        <p:spPr>
          <a:xfrm>
            <a:off x="3203575" y="4005263"/>
            <a:ext cx="2436813" cy="8302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Опашка минерализованной полосы по периметру жилого сектора на 2016г– </a:t>
            </a:r>
          </a:p>
          <a:p>
            <a:pPr algn="ctr">
              <a:defRPr/>
            </a:pPr>
            <a:r>
              <a:rPr lang="ru-RU" sz="1200" b="1" dirty="0">
                <a:solidFill>
                  <a:srgbClr val="000000"/>
                </a:solidFill>
                <a:latin typeface="Tahoma" pitchFamily="34" charset="0"/>
                <a:cs typeface="Tahoma" pitchFamily="34" charset="0"/>
              </a:rPr>
              <a:t>35,8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14" name="TextBox 13"/>
          <p:cNvSpPr txBox="1"/>
          <p:nvPr/>
        </p:nvSpPr>
        <p:spPr>
          <a:xfrm>
            <a:off x="3203575" y="2120900"/>
            <a:ext cx="2447925" cy="17541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Подпрограмма 2 «Реализация полномочий органов местного самоуправления муниципального образования «город Усолье-Сибирское» по обеспечению первичных мер пожарной безопасности» на 2015-2017 годы на 2016г–</a:t>
            </a:r>
          </a:p>
          <a:p>
            <a:pPr algn="ctr">
              <a:defRPr/>
            </a:pPr>
            <a:r>
              <a:rPr lang="ru-RU" sz="1200" dirty="0">
                <a:solidFill>
                  <a:srgbClr val="000000"/>
                </a:solidFill>
                <a:latin typeface="Tahoma" pitchFamily="34" charset="0"/>
                <a:cs typeface="Tahoma" pitchFamily="34" charset="0"/>
              </a:rPr>
              <a:t> </a:t>
            </a:r>
            <a:r>
              <a:rPr lang="ru-RU" sz="1200" b="1" dirty="0">
                <a:solidFill>
                  <a:srgbClr val="000000"/>
                </a:solidFill>
                <a:latin typeface="Tahoma" pitchFamily="34" charset="0"/>
                <a:cs typeface="Tahoma" pitchFamily="34" charset="0"/>
              </a:rPr>
              <a:t>68,9 </a:t>
            </a:r>
            <a:r>
              <a:rPr lang="ru-RU" sz="1200" b="1" dirty="0" err="1">
                <a:solidFill>
                  <a:srgbClr val="000000"/>
                </a:solidFill>
                <a:latin typeface="Tahoma" pitchFamily="34" charset="0"/>
                <a:cs typeface="Tahoma" pitchFamily="34" charset="0"/>
              </a:rPr>
              <a:t>тыс.руб</a:t>
            </a:r>
            <a:r>
              <a:rPr lang="ru-RU" sz="1200" dirty="0">
                <a:solidFill>
                  <a:srgbClr val="000000"/>
                </a:solidFill>
                <a:latin typeface="Tahoma" pitchFamily="34" charset="0"/>
                <a:cs typeface="Tahoma" pitchFamily="34" charset="0"/>
              </a:rPr>
              <a:t>.</a:t>
            </a:r>
          </a:p>
        </p:txBody>
      </p:sp>
      <p:sp>
        <p:nvSpPr>
          <p:cNvPr id="15" name="TextBox 14"/>
          <p:cNvSpPr txBox="1"/>
          <p:nvPr/>
        </p:nvSpPr>
        <p:spPr>
          <a:xfrm>
            <a:off x="3214688" y="4999038"/>
            <a:ext cx="2436812" cy="8302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Изготовление и монтаж баннеров на противопожарную тематику на 2016г– </a:t>
            </a:r>
          </a:p>
          <a:p>
            <a:pPr algn="ctr">
              <a:defRPr/>
            </a:pPr>
            <a:r>
              <a:rPr lang="ru-RU" sz="1200" b="1" dirty="0">
                <a:solidFill>
                  <a:srgbClr val="000000"/>
                </a:solidFill>
                <a:latin typeface="Tahoma" pitchFamily="34" charset="0"/>
                <a:cs typeface="Tahoma" pitchFamily="34" charset="0"/>
              </a:rPr>
              <a:t>23,5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16" name="TextBox 15"/>
          <p:cNvSpPr txBox="1"/>
          <p:nvPr/>
        </p:nvSpPr>
        <p:spPr>
          <a:xfrm>
            <a:off x="3214688" y="5942013"/>
            <a:ext cx="2436812" cy="6556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Изготовление памяток на противопожарную тематику на 2016г– </a:t>
            </a:r>
            <a:r>
              <a:rPr lang="ru-RU" sz="1200" b="1" dirty="0">
                <a:solidFill>
                  <a:srgbClr val="000000"/>
                </a:solidFill>
                <a:latin typeface="Tahoma" pitchFamily="34" charset="0"/>
                <a:cs typeface="Tahoma" pitchFamily="34" charset="0"/>
              </a:rPr>
              <a:t>9,6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17" name="TextBox 16"/>
          <p:cNvSpPr txBox="1"/>
          <p:nvPr/>
        </p:nvSpPr>
        <p:spPr>
          <a:xfrm>
            <a:off x="5868988" y="2120900"/>
            <a:ext cx="2951162" cy="23082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Подпрограмма 3 «Поддержка в состоянии постоянной готовности к использованию системы оповещения органов управления, населения об опасностях, возникающих при ведении военных действий или вследствие этих действий, а также об угрозе возникновения или о возникновении чрезвычайных ситуаций природного и техногенного характера» на 2015-2017 годы на 2016г– </a:t>
            </a:r>
            <a:r>
              <a:rPr lang="ru-RU" sz="1200" b="1" dirty="0">
                <a:solidFill>
                  <a:srgbClr val="000000"/>
                </a:solidFill>
                <a:latin typeface="Tahoma" pitchFamily="34" charset="0"/>
                <a:cs typeface="Tahoma" pitchFamily="34" charset="0"/>
              </a:rPr>
              <a:t>592,0 </a:t>
            </a:r>
            <a:r>
              <a:rPr lang="ru-RU" sz="1200" b="1" dirty="0" err="1">
                <a:solidFill>
                  <a:srgbClr val="000000"/>
                </a:solidFill>
                <a:latin typeface="Tahoma" pitchFamily="34" charset="0"/>
                <a:cs typeface="Tahoma" pitchFamily="34" charset="0"/>
              </a:rPr>
              <a:t>тыс.руб</a:t>
            </a:r>
            <a:r>
              <a:rPr lang="ru-RU" sz="1200" dirty="0">
                <a:solidFill>
                  <a:srgbClr val="000000"/>
                </a:solidFill>
                <a:latin typeface="Tahoma" pitchFamily="34" charset="0"/>
                <a:cs typeface="Tahoma" pitchFamily="34" charset="0"/>
              </a:rPr>
              <a:t>.</a:t>
            </a:r>
          </a:p>
        </p:txBody>
      </p:sp>
      <p:sp>
        <p:nvSpPr>
          <p:cNvPr id="18" name="TextBox 17"/>
          <p:cNvSpPr txBox="1"/>
          <p:nvPr/>
        </p:nvSpPr>
        <p:spPr>
          <a:xfrm>
            <a:off x="5883275" y="4429125"/>
            <a:ext cx="2951163" cy="22987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Эксплуатационно-техническое обслуживание системы оповещения органов управления, населения города об опасностях, возникающих при ведении военных действий или вследствие этих действий, а также об угрозе возникновения или о возникновении чрезвычайных ситуаций природного и техногенного характера, включая услуги связи для организации на 2016г– </a:t>
            </a:r>
          </a:p>
          <a:p>
            <a:pPr algn="ctr">
              <a:defRPr/>
            </a:pPr>
            <a:r>
              <a:rPr lang="ru-RU" sz="1200" b="1">
                <a:solidFill>
                  <a:srgbClr val="000000"/>
                </a:solidFill>
                <a:latin typeface="Tahoma" pitchFamily="34" charset="0"/>
                <a:cs typeface="Tahoma" pitchFamily="34" charset="0"/>
              </a:rPr>
              <a:t>592,0 тыс.руб.</a:t>
            </a:r>
          </a:p>
        </p:txBody>
      </p:sp>
      <p:graphicFrame>
        <p:nvGraphicFramePr>
          <p:cNvPr id="21" name="Диаграмма 20"/>
          <p:cNvGraphicFramePr/>
          <p:nvPr/>
        </p:nvGraphicFramePr>
        <p:xfrm>
          <a:off x="6444208" y="624124"/>
          <a:ext cx="3520828" cy="1720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TextBox 2"/>
          <p:cNvSpPr txBox="1"/>
          <p:nvPr/>
        </p:nvSpPr>
        <p:spPr>
          <a:xfrm>
            <a:off x="197093" y="1212056"/>
            <a:ext cx="4819677" cy="584775"/>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cs typeface="Tahoma" pitchFamily="34" charset="0"/>
              </a:rPr>
              <a:t>Повышение безопасности дорожного движения города Усолье-Сибирское</a:t>
            </a:r>
          </a:p>
        </p:txBody>
      </p:sp>
      <p:sp>
        <p:nvSpPr>
          <p:cNvPr id="6" name="Прямоугольник 5"/>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11306" name="TextBox 9"/>
          <p:cNvSpPr txBox="1">
            <a:spLocks noChangeArrowheads="1"/>
          </p:cNvSpPr>
          <p:nvPr/>
        </p:nvSpPr>
        <p:spPr bwMode="auto">
          <a:xfrm>
            <a:off x="971550" y="46038"/>
            <a:ext cx="8256588" cy="1006475"/>
          </a:xfrm>
          <a:prstGeom prst="rect">
            <a:avLst/>
          </a:prstGeom>
          <a:noFill/>
          <a:ln w="9525">
            <a:noFill/>
            <a:miter lim="800000"/>
            <a:headEnd/>
            <a:tailEnd/>
          </a:ln>
        </p:spPr>
        <p:txBody>
          <a:bodyPr>
            <a:spAutoFit/>
          </a:bodyPr>
          <a:lstStyle/>
          <a:p>
            <a:pPr algn="ctr"/>
            <a:r>
              <a:rPr lang="ru-RU" sz="2000" b="1">
                <a:latin typeface="Tahoma" pitchFamily="34" charset="0"/>
              </a:rPr>
              <a:t>МУНИЦИПАЛЬНАЯ ПРОГРАММА </a:t>
            </a:r>
          </a:p>
          <a:p>
            <a:pPr algn="ctr"/>
            <a:r>
              <a:rPr lang="ru-RU" sz="2000" b="1">
                <a:latin typeface="Tahoma" pitchFamily="34" charset="0"/>
              </a:rPr>
              <a:t>«БЕЗОПАСНОСТЬ ДОРОЖНОГО ДВИЖЕНИЯ </a:t>
            </a:r>
          </a:p>
          <a:p>
            <a:pPr algn="ctr"/>
            <a:r>
              <a:rPr lang="ru-RU" sz="2000" b="1">
                <a:latin typeface="Tahoma" pitchFamily="34" charset="0"/>
              </a:rPr>
              <a:t>ГОРОДА УСОЛЬЕ-СИБИРСКОЕ» на 2015-2018 годы</a:t>
            </a:r>
            <a:endParaRPr lang="ru-RU" sz="2000">
              <a:latin typeface="Tahoma" pitchFamily="34" charset="0"/>
            </a:endParaRPr>
          </a:p>
        </p:txBody>
      </p:sp>
      <p:pic>
        <p:nvPicPr>
          <p:cNvPr id="311307"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311308" name="Text Box 61"/>
          <p:cNvSpPr txBox="1">
            <a:spLocks noChangeArrowheads="1"/>
          </p:cNvSpPr>
          <p:nvPr/>
        </p:nvSpPr>
        <p:spPr bwMode="auto">
          <a:xfrm>
            <a:off x="5076825" y="1341438"/>
            <a:ext cx="2447925" cy="549275"/>
          </a:xfrm>
          <a:prstGeom prst="rect">
            <a:avLst/>
          </a:prstGeom>
          <a:noFill/>
          <a:ln w="9525">
            <a:noFill/>
            <a:miter lim="800000"/>
            <a:headEnd/>
            <a:tailEnd/>
          </a:ln>
        </p:spPr>
        <p:txBody>
          <a:bodyPr>
            <a:spAutoFit/>
          </a:bodyPr>
          <a:lstStyle/>
          <a:p>
            <a:pPr>
              <a:spcBef>
                <a:spcPct val="50000"/>
              </a:spcBef>
            </a:pPr>
            <a:endParaRPr lang="ru-RU" sz="1200" b="1">
              <a:solidFill>
                <a:srgbClr val="CC3300"/>
              </a:solidFill>
            </a:endParaRPr>
          </a:p>
          <a:p>
            <a:pPr>
              <a:spcBef>
                <a:spcPct val="50000"/>
              </a:spcBef>
            </a:pPr>
            <a:r>
              <a:rPr lang="ru-RU" sz="1200" b="1">
                <a:solidFill>
                  <a:srgbClr val="CC3300"/>
                </a:solidFill>
                <a:latin typeface="Tahoma" pitchFamily="34" charset="0"/>
              </a:rPr>
              <a:t>2016 г.</a:t>
            </a:r>
            <a:r>
              <a:rPr lang="ru-RU" sz="1200" b="1">
                <a:latin typeface="Tahoma" pitchFamily="34" charset="0"/>
              </a:rPr>
              <a:t> – 4 113,8 тыс.руб.</a:t>
            </a:r>
          </a:p>
        </p:txBody>
      </p:sp>
      <p:sp>
        <p:nvSpPr>
          <p:cNvPr id="10" name="TextBox 9"/>
          <p:cNvSpPr txBox="1"/>
          <p:nvPr/>
        </p:nvSpPr>
        <p:spPr>
          <a:xfrm>
            <a:off x="2411413" y="2565400"/>
            <a:ext cx="4702175" cy="6492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1 «Повышение безопасности дорожного движения города Усолье-Сибирское» на 2015-2018 годы </a:t>
            </a:r>
          </a:p>
          <a:p>
            <a:pPr algn="ctr">
              <a:defRPr/>
            </a:pPr>
            <a:r>
              <a:rPr lang="ru-RU" sz="1200" b="1">
                <a:solidFill>
                  <a:srgbClr val="000000"/>
                </a:solidFill>
                <a:latin typeface="Tahoma" pitchFamily="34" charset="0"/>
                <a:cs typeface="Tahoma" pitchFamily="34" charset="0"/>
              </a:rPr>
              <a:t>на 2016 г. – 4 113,8 тыс. руб</a:t>
            </a:r>
            <a:r>
              <a:rPr lang="ru-RU" sz="1200">
                <a:solidFill>
                  <a:srgbClr val="000000"/>
                </a:solidFill>
                <a:latin typeface="Tahoma" pitchFamily="34" charset="0"/>
                <a:cs typeface="Tahoma" pitchFamily="34" charset="0"/>
              </a:rPr>
              <a:t>.</a:t>
            </a:r>
          </a:p>
        </p:txBody>
      </p:sp>
      <p:sp>
        <p:nvSpPr>
          <p:cNvPr id="12" name="TextBox 11"/>
          <p:cNvSpPr txBox="1"/>
          <p:nvPr/>
        </p:nvSpPr>
        <p:spPr>
          <a:xfrm>
            <a:off x="179388" y="3716338"/>
            <a:ext cx="4103687" cy="6556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Содержание, ремонт светофорных объектов </a:t>
            </a:r>
          </a:p>
          <a:p>
            <a:pPr algn="ctr">
              <a:defRPr/>
            </a:pPr>
            <a:r>
              <a:rPr lang="ru-RU" sz="1200">
                <a:solidFill>
                  <a:srgbClr val="000000"/>
                </a:solidFill>
                <a:latin typeface="Tahoma" pitchFamily="34" charset="0"/>
                <a:cs typeface="Tahoma" pitchFamily="34" charset="0"/>
              </a:rPr>
              <a:t>–</a:t>
            </a:r>
            <a:r>
              <a:rPr lang="ru-RU" sz="1200" b="1">
                <a:solidFill>
                  <a:srgbClr val="000000"/>
                </a:solidFill>
                <a:latin typeface="Tahoma" pitchFamily="34" charset="0"/>
                <a:cs typeface="Tahoma" pitchFamily="34" charset="0"/>
              </a:rPr>
              <a:t> 900,0 тыс. руб.</a:t>
            </a:r>
          </a:p>
          <a:p>
            <a:pPr algn="ctr">
              <a:defRPr/>
            </a:pPr>
            <a:endParaRPr lang="ru-RU" sz="1200" b="1">
              <a:solidFill>
                <a:srgbClr val="000000"/>
              </a:solidFill>
              <a:latin typeface="Tahoma" pitchFamily="34" charset="0"/>
              <a:cs typeface="Tahoma" pitchFamily="34" charset="0"/>
            </a:endParaRPr>
          </a:p>
        </p:txBody>
      </p:sp>
      <p:sp>
        <p:nvSpPr>
          <p:cNvPr id="13" name="TextBox 12"/>
          <p:cNvSpPr txBox="1"/>
          <p:nvPr/>
        </p:nvSpPr>
        <p:spPr>
          <a:xfrm>
            <a:off x="4572000" y="3716338"/>
            <a:ext cx="4221163" cy="6556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Приведение в соответствие и содержание дорожных знаков согласно ГОСТ Р 52289-04 </a:t>
            </a:r>
          </a:p>
          <a:p>
            <a:pPr algn="ctr">
              <a:defRPr/>
            </a:pPr>
            <a:r>
              <a:rPr lang="ru-RU" sz="1200">
                <a:solidFill>
                  <a:srgbClr val="000000"/>
                </a:solidFill>
                <a:latin typeface="Tahoma" pitchFamily="34" charset="0"/>
                <a:cs typeface="Tahoma" pitchFamily="34" charset="0"/>
              </a:rPr>
              <a:t>–</a:t>
            </a:r>
            <a:r>
              <a:rPr lang="ru-RU" sz="1200" b="1">
                <a:solidFill>
                  <a:srgbClr val="000000"/>
                </a:solidFill>
                <a:latin typeface="Tahoma" pitchFamily="34" charset="0"/>
                <a:cs typeface="Tahoma" pitchFamily="34" charset="0"/>
              </a:rPr>
              <a:t> 1 415,0 тыс. руб.</a:t>
            </a:r>
          </a:p>
        </p:txBody>
      </p:sp>
      <p:sp>
        <p:nvSpPr>
          <p:cNvPr id="14" name="TextBox 13"/>
          <p:cNvSpPr txBox="1"/>
          <p:nvPr/>
        </p:nvSpPr>
        <p:spPr>
          <a:xfrm>
            <a:off x="179388" y="4724400"/>
            <a:ext cx="4103687" cy="6556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Устройство дорожной разметки</a:t>
            </a:r>
            <a:r>
              <a:rPr lang="ru-RU" sz="1200" b="1">
                <a:solidFill>
                  <a:srgbClr val="000000"/>
                </a:solidFill>
                <a:latin typeface="Tahoma" pitchFamily="34" charset="0"/>
                <a:cs typeface="Tahoma" pitchFamily="34" charset="0"/>
              </a:rPr>
              <a:t> </a:t>
            </a:r>
          </a:p>
          <a:p>
            <a:pPr algn="ctr">
              <a:defRPr/>
            </a:pPr>
            <a:r>
              <a:rPr lang="ru-RU" sz="1200" b="1">
                <a:solidFill>
                  <a:srgbClr val="000000"/>
                </a:solidFill>
                <a:latin typeface="Tahoma" pitchFamily="34" charset="0"/>
                <a:cs typeface="Tahoma" pitchFamily="34" charset="0"/>
              </a:rPr>
              <a:t>– 1 416,8 тыс. руб.</a:t>
            </a:r>
          </a:p>
          <a:p>
            <a:pPr algn="ctr">
              <a:defRPr/>
            </a:pPr>
            <a:endParaRPr lang="ru-RU" sz="1200" b="1">
              <a:solidFill>
                <a:srgbClr val="000000"/>
              </a:solidFill>
              <a:latin typeface="Tahoma" pitchFamily="34" charset="0"/>
              <a:cs typeface="Tahoma" pitchFamily="34" charset="0"/>
            </a:endParaRPr>
          </a:p>
        </p:txBody>
      </p:sp>
      <p:sp>
        <p:nvSpPr>
          <p:cNvPr id="15" name="TextBox 14"/>
          <p:cNvSpPr txBox="1"/>
          <p:nvPr/>
        </p:nvSpPr>
        <p:spPr>
          <a:xfrm>
            <a:off x="4643438" y="4724400"/>
            <a:ext cx="4221162" cy="6556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Приобретение оборудования для повышения безопасности дорожного движения</a:t>
            </a:r>
            <a:r>
              <a:rPr lang="ru-RU" sz="1200" b="1">
                <a:solidFill>
                  <a:srgbClr val="000000"/>
                </a:solidFill>
                <a:latin typeface="Tahoma" pitchFamily="34" charset="0"/>
                <a:cs typeface="Tahoma" pitchFamily="34" charset="0"/>
              </a:rPr>
              <a:t> </a:t>
            </a:r>
          </a:p>
          <a:p>
            <a:pPr algn="ctr">
              <a:defRPr/>
            </a:pPr>
            <a:r>
              <a:rPr lang="ru-RU" sz="1200">
                <a:solidFill>
                  <a:srgbClr val="000000"/>
                </a:solidFill>
                <a:latin typeface="Tahoma" pitchFamily="34" charset="0"/>
                <a:cs typeface="Tahoma" pitchFamily="34" charset="0"/>
              </a:rPr>
              <a:t>- </a:t>
            </a:r>
            <a:r>
              <a:rPr lang="ru-RU" sz="1200" b="1">
                <a:solidFill>
                  <a:srgbClr val="000000"/>
                </a:solidFill>
                <a:latin typeface="Tahoma" pitchFamily="34" charset="0"/>
                <a:cs typeface="Tahoma" pitchFamily="34" charset="0"/>
              </a:rPr>
              <a:t>150,0 тыс. руб.</a:t>
            </a:r>
          </a:p>
        </p:txBody>
      </p:sp>
      <p:sp>
        <p:nvSpPr>
          <p:cNvPr id="2" name="TextBox 13"/>
          <p:cNvSpPr txBox="1"/>
          <p:nvPr/>
        </p:nvSpPr>
        <p:spPr>
          <a:xfrm>
            <a:off x="2411413" y="5661025"/>
            <a:ext cx="4103687" cy="6556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Техническое обслуживание системы видеонаблюдения</a:t>
            </a:r>
            <a:r>
              <a:rPr lang="ru-RU" sz="1200" b="1">
                <a:solidFill>
                  <a:srgbClr val="000000"/>
                </a:solidFill>
                <a:latin typeface="Tahoma" pitchFamily="34" charset="0"/>
                <a:cs typeface="Tahoma" pitchFamily="34" charset="0"/>
              </a:rPr>
              <a:t> – 232,0 тыс. руб.</a:t>
            </a:r>
          </a:p>
          <a:p>
            <a:pPr algn="ctr">
              <a:defRPr/>
            </a:pPr>
            <a:endParaRPr lang="ru-RU" sz="1200" b="1">
              <a:solidFill>
                <a:srgbClr val="000000"/>
              </a:solidFill>
              <a:latin typeface="Tahoma" pitchFamily="34" charset="0"/>
              <a:cs typeface="Tahoma" pitchFamily="34" charset="0"/>
            </a:endParaRPr>
          </a:p>
        </p:txBody>
      </p:sp>
      <p:graphicFrame>
        <p:nvGraphicFramePr>
          <p:cNvPr id="16" name="Диаграмма 15"/>
          <p:cNvGraphicFramePr/>
          <p:nvPr/>
        </p:nvGraphicFramePr>
        <p:xfrm>
          <a:off x="6372225" y="1001225"/>
          <a:ext cx="3520828" cy="1720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62" name="Rectangle 10"/>
          <p:cNvSpPr>
            <a:spLocks noChangeArrowheads="1"/>
          </p:cNvSpPr>
          <p:nvPr/>
        </p:nvSpPr>
        <p:spPr bwMode="auto">
          <a:xfrm>
            <a:off x="971550" y="2133600"/>
            <a:ext cx="6983413" cy="396875"/>
          </a:xfrm>
          <a:prstGeom prst="rect">
            <a:avLst/>
          </a:prstGeom>
          <a:noFill/>
          <a:ln w="9525">
            <a:noFill/>
            <a:miter lim="800000"/>
            <a:headEnd/>
            <a:tailEnd/>
          </a:ln>
        </p:spPr>
        <p:txBody>
          <a:bodyPr anchor="ctr">
            <a:spAutoFit/>
          </a:bodyPr>
          <a:lstStyle/>
          <a:p>
            <a:pPr algn="ctr">
              <a:spcAft>
                <a:spcPts val="300"/>
              </a:spcAft>
              <a:buClr>
                <a:srgbClr val="C3260C"/>
              </a:buClr>
              <a:buSzPct val="130000"/>
              <a:buFont typeface="Georgia" pitchFamily="18" charset="0"/>
              <a:buNone/>
            </a:pPr>
            <a:r>
              <a:rPr lang="ru-RU" altLang="ru-RU" sz="1500">
                <a:solidFill>
                  <a:srgbClr val="404040"/>
                </a:solidFill>
                <a:latin typeface="Trebuchet MS" pitchFamily="34" charset="0"/>
                <a:cs typeface="Times New Roman" pitchFamily="18" charset="0"/>
              </a:rPr>
              <a:t>   </a:t>
            </a:r>
            <a:r>
              <a:rPr lang="ru-RU" altLang="ru-RU" sz="1500" b="1">
                <a:solidFill>
                  <a:srgbClr val="404040"/>
                </a:solidFill>
                <a:latin typeface="Trebuchet MS" pitchFamily="34" charset="0"/>
                <a:cs typeface="Times New Roman" pitchFamily="18" charset="0"/>
              </a:rPr>
              <a:t>                                                                                                     </a:t>
            </a:r>
          </a:p>
        </p:txBody>
      </p:sp>
      <p:sp>
        <p:nvSpPr>
          <p:cNvPr id="274463" name="Rectangle 11"/>
          <p:cNvSpPr>
            <a:spLocks noChangeArrowheads="1"/>
          </p:cNvSpPr>
          <p:nvPr/>
        </p:nvSpPr>
        <p:spPr bwMode="auto">
          <a:xfrm>
            <a:off x="7667625" y="2349500"/>
            <a:ext cx="184150" cy="336550"/>
          </a:xfrm>
          <a:prstGeom prst="rect">
            <a:avLst/>
          </a:prstGeom>
          <a:noFill/>
          <a:ln w="9525">
            <a:noFill/>
            <a:miter lim="800000"/>
            <a:headEnd/>
            <a:tailEnd/>
          </a:ln>
        </p:spPr>
        <p:txBody>
          <a:bodyPr wrap="none">
            <a:spAutoFit/>
          </a:bodyPr>
          <a:lstStyle/>
          <a:p>
            <a:pPr>
              <a:spcAft>
                <a:spcPts val="300"/>
              </a:spcAft>
              <a:buClr>
                <a:srgbClr val="C3260C"/>
              </a:buClr>
              <a:buSzPct val="130000"/>
              <a:buFont typeface="Georgia" pitchFamily="18" charset="0"/>
              <a:buNone/>
            </a:pPr>
            <a:endParaRPr lang="ru-RU" altLang="ru-RU" sz="1100">
              <a:solidFill>
                <a:srgbClr val="404040"/>
              </a:solidFill>
              <a:latin typeface="Times New Roman" pitchFamily="18" charset="0"/>
              <a:cs typeface="Arial" charset="0"/>
            </a:endParaRPr>
          </a:p>
        </p:txBody>
      </p:sp>
      <p:graphicFrame>
        <p:nvGraphicFramePr>
          <p:cNvPr id="274461" name="Object 29"/>
          <p:cNvGraphicFramePr>
            <a:graphicFrameLocks noGrp="1" noChangeAspect="1"/>
          </p:cNvGraphicFramePr>
          <p:nvPr>
            <p:ph idx="4294967295"/>
          </p:nvPr>
        </p:nvGraphicFramePr>
        <p:xfrm>
          <a:off x="1114425" y="1404938"/>
          <a:ext cx="7505700" cy="4248150"/>
        </p:xfrm>
        <a:graphic>
          <a:graphicData uri="http://schemas.openxmlformats.org/presentationml/2006/ole">
            <mc:AlternateContent xmlns:mc="http://schemas.openxmlformats.org/markup-compatibility/2006">
              <mc:Choice xmlns:v="urn:schemas-microsoft-com:vml" Requires="v">
                <p:oleObj spid="_x0000_s274466" name="Лист" r:id="rId4" imgW="8772411" imgH="4972050" progId="Excel.Sheet.8">
                  <p:embed/>
                </p:oleObj>
              </mc:Choice>
              <mc:Fallback>
                <p:oleObj name="Лист" r:id="rId4" imgW="8772411" imgH="4972050" progId="Excel.Sheet.8">
                  <p:embed/>
                  <p:pic>
                    <p:nvPicPr>
                      <p:cNvPr id="0" name="Picture 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425" y="1404938"/>
                        <a:ext cx="75057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4464" name="Rectangle 12"/>
          <p:cNvSpPr>
            <a:spLocks noChangeArrowheads="1"/>
          </p:cNvSpPr>
          <p:nvPr/>
        </p:nvSpPr>
        <p:spPr bwMode="auto">
          <a:xfrm>
            <a:off x="1116013" y="0"/>
            <a:ext cx="7380287" cy="908050"/>
          </a:xfrm>
          <a:prstGeom prst="rect">
            <a:avLst/>
          </a:prstGeom>
          <a:noFill/>
          <a:ln w="9525">
            <a:noFill/>
            <a:miter lim="800000"/>
            <a:headEnd/>
            <a:tailEnd/>
          </a:ln>
        </p:spPr>
        <p:txBody>
          <a:bodyPr anchor="ctr"/>
          <a:lstStyle/>
          <a:p>
            <a:pPr algn="ctr">
              <a:lnSpc>
                <a:spcPct val="80000"/>
              </a:lnSpc>
              <a:spcAft>
                <a:spcPts val="300"/>
              </a:spcAft>
              <a:buClr>
                <a:srgbClr val="C3260C"/>
              </a:buClr>
              <a:buSzPct val="130000"/>
              <a:buFont typeface="Georgia" pitchFamily="18" charset="0"/>
              <a:buNone/>
            </a:pPr>
            <a:r>
              <a:rPr lang="ru-RU" altLang="ru-RU" sz="2600" b="1">
                <a:cs typeface="Arial" charset="0"/>
              </a:rPr>
              <a:t>Основные параметры бюджета города на 2016 год</a:t>
            </a:r>
          </a:p>
        </p:txBody>
      </p:sp>
      <p:grpSp>
        <p:nvGrpSpPr>
          <p:cNvPr id="274465" name="Group 38"/>
          <p:cNvGrpSpPr>
            <a:grpSpLocks/>
          </p:cNvGrpSpPr>
          <p:nvPr/>
        </p:nvGrpSpPr>
        <p:grpSpPr bwMode="auto">
          <a:xfrm>
            <a:off x="107950" y="115888"/>
            <a:ext cx="8870950" cy="6696075"/>
            <a:chOff x="68" y="73"/>
            <a:chExt cx="5588" cy="4218"/>
          </a:xfrm>
        </p:grpSpPr>
        <p:sp>
          <p:nvSpPr>
            <p:cNvPr id="274467" name="Line 4"/>
            <p:cNvSpPr>
              <a:spLocks noChangeShapeType="1"/>
            </p:cNvSpPr>
            <p:nvPr/>
          </p:nvSpPr>
          <p:spPr bwMode="auto">
            <a:xfrm>
              <a:off x="748" y="482"/>
              <a:ext cx="4853" cy="1"/>
            </a:xfrm>
            <a:prstGeom prst="line">
              <a:avLst/>
            </a:prstGeom>
            <a:noFill/>
            <a:ln w="9525">
              <a:solidFill>
                <a:srgbClr val="33CC33"/>
              </a:solidFill>
              <a:round/>
              <a:headEnd/>
              <a:tailEnd/>
            </a:ln>
          </p:spPr>
          <p:txBody>
            <a:bodyPr/>
            <a:lstStyle/>
            <a:p>
              <a:endParaRPr lang="ru-RU"/>
            </a:p>
          </p:txBody>
        </p:sp>
        <p:sp>
          <p:nvSpPr>
            <p:cNvPr id="274468" name="Line 5"/>
            <p:cNvSpPr>
              <a:spLocks noChangeShapeType="1"/>
            </p:cNvSpPr>
            <p:nvPr/>
          </p:nvSpPr>
          <p:spPr bwMode="auto">
            <a:xfrm>
              <a:off x="793" y="527"/>
              <a:ext cx="4853" cy="1"/>
            </a:xfrm>
            <a:prstGeom prst="line">
              <a:avLst/>
            </a:prstGeom>
            <a:noFill/>
            <a:ln w="9525">
              <a:solidFill>
                <a:srgbClr val="33CC33"/>
              </a:solidFill>
              <a:round/>
              <a:headEnd/>
              <a:tailEnd/>
            </a:ln>
          </p:spPr>
          <p:txBody>
            <a:bodyPr/>
            <a:lstStyle/>
            <a:p>
              <a:endParaRPr lang="ru-RU"/>
            </a:p>
          </p:txBody>
        </p:sp>
        <p:sp>
          <p:nvSpPr>
            <p:cNvPr id="274469" name="Line 6"/>
            <p:cNvSpPr>
              <a:spLocks noChangeShapeType="1"/>
            </p:cNvSpPr>
            <p:nvPr/>
          </p:nvSpPr>
          <p:spPr bwMode="auto">
            <a:xfrm>
              <a:off x="68" y="799"/>
              <a:ext cx="1" cy="3447"/>
            </a:xfrm>
            <a:prstGeom prst="line">
              <a:avLst/>
            </a:prstGeom>
            <a:noFill/>
            <a:ln w="9525">
              <a:solidFill>
                <a:srgbClr val="003366"/>
              </a:solidFill>
              <a:round/>
              <a:headEnd/>
              <a:tailEnd/>
            </a:ln>
          </p:spPr>
          <p:txBody>
            <a:bodyPr/>
            <a:lstStyle/>
            <a:p>
              <a:endParaRPr lang="ru-RU"/>
            </a:p>
          </p:txBody>
        </p:sp>
        <p:sp>
          <p:nvSpPr>
            <p:cNvPr id="274470" name="Line 7"/>
            <p:cNvSpPr>
              <a:spLocks noChangeShapeType="1"/>
            </p:cNvSpPr>
            <p:nvPr/>
          </p:nvSpPr>
          <p:spPr bwMode="auto">
            <a:xfrm>
              <a:off x="114" y="844"/>
              <a:ext cx="1" cy="3447"/>
            </a:xfrm>
            <a:prstGeom prst="line">
              <a:avLst/>
            </a:prstGeom>
            <a:noFill/>
            <a:ln w="9525">
              <a:solidFill>
                <a:srgbClr val="003366"/>
              </a:solidFill>
              <a:round/>
              <a:headEnd/>
              <a:tailEnd/>
            </a:ln>
          </p:spPr>
          <p:txBody>
            <a:bodyPr/>
            <a:lstStyle/>
            <a:p>
              <a:endParaRPr lang="ru-RU"/>
            </a:p>
          </p:txBody>
        </p:sp>
        <p:sp>
          <p:nvSpPr>
            <p:cNvPr id="274471" name="Line 8"/>
            <p:cNvSpPr>
              <a:spLocks noChangeShapeType="1"/>
            </p:cNvSpPr>
            <p:nvPr/>
          </p:nvSpPr>
          <p:spPr bwMode="auto">
            <a:xfrm>
              <a:off x="213" y="4202"/>
              <a:ext cx="5443" cy="1"/>
            </a:xfrm>
            <a:prstGeom prst="line">
              <a:avLst/>
            </a:prstGeom>
            <a:noFill/>
            <a:ln w="9525">
              <a:solidFill>
                <a:srgbClr val="FFCC00"/>
              </a:solidFill>
              <a:round/>
              <a:headEnd/>
              <a:tailEnd/>
            </a:ln>
          </p:spPr>
          <p:txBody>
            <a:bodyPr/>
            <a:lstStyle/>
            <a:p>
              <a:endParaRPr lang="ru-RU"/>
            </a:p>
          </p:txBody>
        </p:sp>
        <p:sp>
          <p:nvSpPr>
            <p:cNvPr id="274472" name="Line 9"/>
            <p:cNvSpPr>
              <a:spLocks noChangeShapeType="1"/>
            </p:cNvSpPr>
            <p:nvPr/>
          </p:nvSpPr>
          <p:spPr bwMode="auto">
            <a:xfrm>
              <a:off x="122" y="4247"/>
              <a:ext cx="5443" cy="1"/>
            </a:xfrm>
            <a:prstGeom prst="line">
              <a:avLst/>
            </a:prstGeom>
            <a:noFill/>
            <a:ln w="9525">
              <a:solidFill>
                <a:srgbClr val="FFCC00"/>
              </a:solidFill>
              <a:round/>
              <a:headEnd/>
              <a:tailEnd/>
            </a:ln>
          </p:spPr>
          <p:txBody>
            <a:bodyPr/>
            <a:lstStyle/>
            <a:p>
              <a:endParaRPr lang="ru-RU"/>
            </a:p>
          </p:txBody>
        </p:sp>
        <p:pic>
          <p:nvPicPr>
            <p:cNvPr id="274473" name="Picture 37" descr="Усолье-СибирскоеГО-ПП-01"/>
            <p:cNvPicPr>
              <a:picLocks noChangeAspect="1" noChangeArrowheads="1"/>
            </p:cNvPicPr>
            <p:nvPr/>
          </p:nvPicPr>
          <p:blipFill>
            <a:blip r:embed="rId6"/>
            <a:srcRect/>
            <a:stretch>
              <a:fillRect/>
            </a:stretch>
          </p:blipFill>
          <p:spPr bwMode="auto">
            <a:xfrm>
              <a:off x="68" y="73"/>
              <a:ext cx="546" cy="681"/>
            </a:xfrm>
            <a:prstGeom prst="rect">
              <a:avLst/>
            </a:prstGeom>
            <a:noFill/>
            <a:ln w="9525">
              <a:noFill/>
              <a:miter lim="800000"/>
              <a:headEnd/>
              <a:tailEnd/>
            </a:ln>
          </p:spPr>
        </p:pic>
      </p:grpSp>
      <p:sp>
        <p:nvSpPr>
          <p:cNvPr id="274466" name="Rectangle 52"/>
          <p:cNvSpPr>
            <a:spLocks noChangeArrowheads="1"/>
          </p:cNvSpPr>
          <p:nvPr/>
        </p:nvSpPr>
        <p:spPr bwMode="auto">
          <a:xfrm>
            <a:off x="8124825" y="836613"/>
            <a:ext cx="1343025" cy="215900"/>
          </a:xfrm>
          <a:prstGeom prst="rect">
            <a:avLst/>
          </a:prstGeom>
          <a:noFill/>
          <a:ln w="9525">
            <a:noFill/>
            <a:miter lim="800000"/>
            <a:headEnd/>
            <a:tailEnd/>
          </a:ln>
        </p:spPr>
        <p:txBody>
          <a:bodyPr anchor="ctr"/>
          <a:lstStyle/>
          <a:p>
            <a:r>
              <a:rPr lang="ru-RU" altLang="ru-RU" sz="1200" b="1">
                <a:cs typeface="Arial" charset="0"/>
              </a:rPr>
              <a:t>тыс. руб.</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13351" name="TextBox 5"/>
          <p:cNvSpPr txBox="1">
            <a:spLocks noChangeArrowheads="1"/>
          </p:cNvSpPr>
          <p:nvPr/>
        </p:nvSpPr>
        <p:spPr bwMode="auto">
          <a:xfrm>
            <a:off x="828675" y="47625"/>
            <a:ext cx="8294688" cy="701675"/>
          </a:xfrm>
          <a:prstGeom prst="rect">
            <a:avLst/>
          </a:prstGeom>
          <a:noFill/>
          <a:ln w="9525">
            <a:noFill/>
            <a:miter lim="800000"/>
            <a:headEnd/>
            <a:tailEnd/>
          </a:ln>
        </p:spPr>
        <p:txBody>
          <a:bodyPr>
            <a:spAutoFit/>
          </a:bodyPr>
          <a:lstStyle/>
          <a:p>
            <a:pPr algn="ctr"/>
            <a:r>
              <a:rPr lang="ru-RU" sz="2000" b="1">
                <a:latin typeface="Tahoma" pitchFamily="34" charset="0"/>
                <a:cs typeface="Tahoma" pitchFamily="34" charset="0"/>
              </a:rPr>
              <a:t>МУНИЦИПАЛЬНАЯ ПРОГРАММА </a:t>
            </a:r>
          </a:p>
          <a:p>
            <a:pPr algn="ctr"/>
            <a:r>
              <a:rPr lang="ru-RU" sz="2000" b="1">
                <a:latin typeface="Tahoma" pitchFamily="34" charset="0"/>
                <a:cs typeface="Tahoma" pitchFamily="34" charset="0"/>
              </a:rPr>
              <a:t>«ПРОФИЛАКТИКА ПРАВОНАРУШЕНИЙ» на 2016-2018 годы</a:t>
            </a:r>
          </a:p>
        </p:txBody>
      </p:sp>
      <p:sp>
        <p:nvSpPr>
          <p:cNvPr id="7" name="TextBox 6"/>
          <p:cNvSpPr txBox="1"/>
          <p:nvPr/>
        </p:nvSpPr>
        <p:spPr>
          <a:xfrm>
            <a:off x="2189163" y="2176463"/>
            <a:ext cx="4537075" cy="6492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1 «Профилактика по охране общественного порядка» на 2016-2018 годы </a:t>
            </a:r>
          </a:p>
          <a:p>
            <a:pPr algn="ctr">
              <a:defRPr/>
            </a:pPr>
            <a:r>
              <a:rPr lang="ru-RU" sz="1200" b="1">
                <a:solidFill>
                  <a:srgbClr val="000000"/>
                </a:solidFill>
                <a:latin typeface="Tahoma" pitchFamily="34" charset="0"/>
                <a:cs typeface="Tahoma" pitchFamily="34" charset="0"/>
              </a:rPr>
              <a:t>на 2016 г –</a:t>
            </a:r>
            <a:r>
              <a:rPr lang="en-US" sz="1200" b="1">
                <a:solidFill>
                  <a:srgbClr val="000000"/>
                </a:solidFill>
                <a:latin typeface="Tahoma" pitchFamily="34" charset="0"/>
                <a:cs typeface="Tahoma" pitchFamily="34" charset="0"/>
              </a:rPr>
              <a:t> </a:t>
            </a:r>
            <a:r>
              <a:rPr lang="ru-RU" sz="1200" b="1">
                <a:solidFill>
                  <a:srgbClr val="000000"/>
                </a:solidFill>
                <a:latin typeface="Tahoma" pitchFamily="34" charset="0"/>
                <a:cs typeface="Tahoma" pitchFamily="34" charset="0"/>
              </a:rPr>
              <a:t>150,0 тыс. руб.</a:t>
            </a:r>
          </a:p>
        </p:txBody>
      </p:sp>
      <p:sp>
        <p:nvSpPr>
          <p:cNvPr id="11" name="TextBox 10"/>
          <p:cNvSpPr txBox="1"/>
          <p:nvPr/>
        </p:nvSpPr>
        <p:spPr>
          <a:xfrm>
            <a:off x="185738" y="3019425"/>
            <a:ext cx="3816350" cy="1416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ru-RU" sz="1400">
              <a:solidFill>
                <a:srgbClr val="000000"/>
              </a:solidFill>
              <a:latin typeface="Tahoma" pitchFamily="34" charset="0"/>
              <a:cs typeface="Tahoma" pitchFamily="34" charset="0"/>
            </a:endParaRPr>
          </a:p>
          <a:p>
            <a:pPr algn="ctr">
              <a:defRPr/>
            </a:pPr>
            <a:r>
              <a:rPr lang="ru-RU" sz="1200">
                <a:solidFill>
                  <a:srgbClr val="000000"/>
                </a:solidFill>
                <a:latin typeface="Tahoma" pitchFamily="34" charset="0"/>
                <a:cs typeface="Tahoma" pitchFamily="34" charset="0"/>
              </a:rPr>
              <a:t>Изготовление барьеров, ограничивающих движение граждан при проведении культурно-массовых и общественно политических мероприятий на 2016 г. –</a:t>
            </a:r>
          </a:p>
          <a:p>
            <a:pPr algn="ctr">
              <a:defRPr/>
            </a:pPr>
            <a:r>
              <a:rPr lang="ru-RU" sz="1200">
                <a:solidFill>
                  <a:srgbClr val="000000"/>
                </a:solidFill>
                <a:latin typeface="Tahoma" pitchFamily="34" charset="0"/>
                <a:cs typeface="Tahoma" pitchFamily="34" charset="0"/>
              </a:rPr>
              <a:t> </a:t>
            </a:r>
            <a:r>
              <a:rPr lang="ru-RU" sz="1200" b="1">
                <a:solidFill>
                  <a:srgbClr val="000000"/>
                </a:solidFill>
                <a:latin typeface="Tahoma" pitchFamily="34" charset="0"/>
                <a:cs typeface="Tahoma" pitchFamily="34" charset="0"/>
              </a:rPr>
              <a:t>100,0 тыс.руб.</a:t>
            </a:r>
          </a:p>
          <a:p>
            <a:pPr algn="ctr">
              <a:defRPr/>
            </a:pPr>
            <a:endParaRPr lang="ru-RU" sz="1200" b="1">
              <a:solidFill>
                <a:srgbClr val="000000"/>
              </a:solidFill>
              <a:latin typeface="Tahoma" pitchFamily="34" charset="0"/>
              <a:cs typeface="Tahoma" pitchFamily="34" charset="0"/>
            </a:endParaRPr>
          </a:p>
        </p:txBody>
      </p:sp>
      <p:pic>
        <p:nvPicPr>
          <p:cNvPr id="313354"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33" name="TextBox 32"/>
          <p:cNvSpPr txBox="1"/>
          <p:nvPr/>
        </p:nvSpPr>
        <p:spPr>
          <a:xfrm>
            <a:off x="4949825" y="3019425"/>
            <a:ext cx="3816350" cy="12334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ru-RU" sz="1400">
              <a:solidFill>
                <a:srgbClr val="000000"/>
              </a:solidFill>
              <a:latin typeface="Tahoma" pitchFamily="34" charset="0"/>
              <a:cs typeface="Tahoma" pitchFamily="34" charset="0"/>
            </a:endParaRPr>
          </a:p>
          <a:p>
            <a:pPr algn="ctr">
              <a:defRPr/>
            </a:pPr>
            <a:r>
              <a:rPr lang="ru-RU" sz="1200">
                <a:solidFill>
                  <a:srgbClr val="000000"/>
                </a:solidFill>
                <a:latin typeface="Tahoma" pitchFamily="34" charset="0"/>
                <a:cs typeface="Tahoma" pitchFamily="34" charset="0"/>
              </a:rPr>
              <a:t>Изготовление информационных продуктов о доступных мерах профилактики правонарушений на 2016 г. – </a:t>
            </a:r>
          </a:p>
          <a:p>
            <a:pPr algn="ctr">
              <a:defRPr/>
            </a:pPr>
            <a:r>
              <a:rPr lang="ru-RU" sz="1200" b="1">
                <a:solidFill>
                  <a:srgbClr val="000000"/>
                </a:solidFill>
                <a:latin typeface="Tahoma" pitchFamily="34" charset="0"/>
                <a:cs typeface="Tahoma" pitchFamily="34" charset="0"/>
              </a:rPr>
              <a:t>50,0 тыс.руб.</a:t>
            </a:r>
          </a:p>
          <a:p>
            <a:pPr algn="ctr">
              <a:defRPr/>
            </a:pPr>
            <a:endParaRPr lang="ru-RU" sz="1200" b="1">
              <a:solidFill>
                <a:srgbClr val="000000"/>
              </a:solidFill>
              <a:latin typeface="Tahoma" pitchFamily="34" charset="0"/>
              <a:cs typeface="Tahoma" pitchFamily="34" charset="0"/>
            </a:endParaRPr>
          </a:p>
        </p:txBody>
      </p:sp>
      <p:sp>
        <p:nvSpPr>
          <p:cNvPr id="39" name="TextBox 38"/>
          <p:cNvSpPr txBox="1"/>
          <p:nvPr/>
        </p:nvSpPr>
        <p:spPr>
          <a:xfrm>
            <a:off x="4949825" y="5570538"/>
            <a:ext cx="3816350" cy="838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Организация праздников, спортивно-массовых мероприятий для детей, </a:t>
            </a:r>
            <a:r>
              <a:rPr lang="ru-RU" sz="1200">
                <a:solidFill>
                  <a:schemeClr val="tx1"/>
                </a:solidFill>
                <a:latin typeface="Tahoma" pitchFamily="34" charset="0"/>
              </a:rPr>
              <a:t>состоящих на учете в комиссии по делам несовершеннолетних и защите их прав </a:t>
            </a:r>
            <a:r>
              <a:rPr lang="ru-RU" sz="1200">
                <a:solidFill>
                  <a:srgbClr val="000000"/>
                </a:solidFill>
                <a:latin typeface="Tahoma" pitchFamily="34" charset="0"/>
                <a:cs typeface="Tahoma" pitchFamily="34" charset="0"/>
              </a:rPr>
              <a:t>на 2016 г. - </a:t>
            </a:r>
            <a:r>
              <a:rPr lang="ru-RU" sz="1200" b="1">
                <a:solidFill>
                  <a:srgbClr val="000000"/>
                </a:solidFill>
                <a:latin typeface="Tahoma" pitchFamily="34" charset="0"/>
                <a:cs typeface="Tahoma" pitchFamily="34" charset="0"/>
              </a:rPr>
              <a:t>17,4 тыс.руб.</a:t>
            </a:r>
          </a:p>
        </p:txBody>
      </p:sp>
      <p:sp>
        <p:nvSpPr>
          <p:cNvPr id="4" name="TextBox 38"/>
          <p:cNvSpPr txBox="1"/>
          <p:nvPr/>
        </p:nvSpPr>
        <p:spPr>
          <a:xfrm>
            <a:off x="196850" y="5570538"/>
            <a:ext cx="3816350" cy="10207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Организация занятости в летний период целевой смены «трудных» подростков на базе детских клубов по месту жительства на 2016 г - </a:t>
            </a:r>
            <a:r>
              <a:rPr lang="ru-RU" sz="1200" b="1">
                <a:solidFill>
                  <a:srgbClr val="000000"/>
                </a:solidFill>
                <a:latin typeface="Tahoma" pitchFamily="34" charset="0"/>
                <a:cs typeface="Tahoma" pitchFamily="34" charset="0"/>
              </a:rPr>
              <a:t> 42,6 тыс.руб.</a:t>
            </a:r>
          </a:p>
          <a:p>
            <a:pPr algn="ctr">
              <a:defRPr/>
            </a:pPr>
            <a:endParaRPr lang="ru-RU" sz="1200" b="1">
              <a:solidFill>
                <a:srgbClr val="000000"/>
              </a:solidFill>
              <a:latin typeface="Tahoma" pitchFamily="34" charset="0"/>
              <a:cs typeface="Tahoma" pitchFamily="34" charset="0"/>
            </a:endParaRPr>
          </a:p>
        </p:txBody>
      </p:sp>
      <p:sp>
        <p:nvSpPr>
          <p:cNvPr id="5" name="TextBox 6"/>
          <p:cNvSpPr txBox="1"/>
          <p:nvPr/>
        </p:nvSpPr>
        <p:spPr>
          <a:xfrm>
            <a:off x="2189163" y="4652963"/>
            <a:ext cx="4457700" cy="6492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a:solidFill>
                  <a:srgbClr val="000000"/>
                </a:solidFill>
                <a:latin typeface="Tahoma" pitchFamily="34" charset="0"/>
                <a:cs typeface="Tahoma" pitchFamily="34" charset="0"/>
              </a:rPr>
              <a:t>Подпрограмма 2 «Профилактика безнадзорности и правонарушений несовершеннолетних» на 2016-2018 годы </a:t>
            </a:r>
            <a:r>
              <a:rPr lang="ru-RU" sz="1200" b="1">
                <a:solidFill>
                  <a:srgbClr val="000000"/>
                </a:solidFill>
                <a:latin typeface="Tahoma" pitchFamily="34" charset="0"/>
                <a:cs typeface="Tahoma" pitchFamily="34" charset="0"/>
              </a:rPr>
              <a:t>на 2016 г –</a:t>
            </a:r>
            <a:r>
              <a:rPr lang="en-US" sz="1200" b="1">
                <a:solidFill>
                  <a:srgbClr val="000000"/>
                </a:solidFill>
                <a:latin typeface="Tahoma" pitchFamily="34" charset="0"/>
                <a:cs typeface="Tahoma" pitchFamily="34" charset="0"/>
              </a:rPr>
              <a:t> </a:t>
            </a:r>
            <a:r>
              <a:rPr lang="ru-RU" sz="1200" b="1">
                <a:solidFill>
                  <a:srgbClr val="000000"/>
                </a:solidFill>
                <a:latin typeface="Tahoma" pitchFamily="34" charset="0"/>
                <a:cs typeface="Tahoma" pitchFamily="34" charset="0"/>
              </a:rPr>
              <a:t>60,0 тыс. руб.</a:t>
            </a:r>
          </a:p>
        </p:txBody>
      </p:sp>
      <p:sp>
        <p:nvSpPr>
          <p:cNvPr id="13" name="TextBox 12"/>
          <p:cNvSpPr txBox="1"/>
          <p:nvPr/>
        </p:nvSpPr>
        <p:spPr>
          <a:xfrm>
            <a:off x="194817" y="1147436"/>
            <a:ext cx="4598803" cy="804437"/>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cs typeface="Tahoma" pitchFamily="34" charset="0"/>
              </a:rPr>
              <a:t>Укрепление общественной безопасности и </a:t>
            </a:r>
            <a:r>
              <a:rPr lang="ru-RU" sz="1600">
                <a:solidFill>
                  <a:srgbClr val="000000"/>
                </a:solidFill>
                <a:latin typeface="Arial" charset="0"/>
                <a:cs typeface="Tahoma" pitchFamily="34" charset="0"/>
              </a:rPr>
              <a:t>снижение</a:t>
            </a:r>
            <a:r>
              <a:rPr lang="ru-RU" sz="1600">
                <a:solidFill>
                  <a:srgbClr val="000000"/>
                </a:solidFill>
                <a:latin typeface="Tahoma" pitchFamily="34" charset="0"/>
                <a:cs typeface="Tahoma" pitchFamily="34" charset="0"/>
              </a:rPr>
              <a:t> уровня правонарушений</a:t>
            </a:r>
          </a:p>
        </p:txBody>
      </p:sp>
      <p:sp>
        <p:nvSpPr>
          <p:cNvPr id="313362" name="Text Box 28"/>
          <p:cNvSpPr txBox="1">
            <a:spLocks noChangeArrowheads="1"/>
          </p:cNvSpPr>
          <p:nvPr/>
        </p:nvSpPr>
        <p:spPr bwMode="auto">
          <a:xfrm>
            <a:off x="5148263" y="1393825"/>
            <a:ext cx="2447925" cy="274638"/>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210,0 тыс.руб.</a:t>
            </a:r>
          </a:p>
        </p:txBody>
      </p:sp>
      <p:graphicFrame>
        <p:nvGraphicFramePr>
          <p:cNvPr id="15" name="Диаграмма 14"/>
          <p:cNvGraphicFramePr/>
          <p:nvPr/>
        </p:nvGraphicFramePr>
        <p:xfrm>
          <a:off x="6372225" y="1001225"/>
          <a:ext cx="3520828" cy="1720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58982" cy="101938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106488" y="1126177"/>
            <a:ext cx="5246923" cy="808868"/>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rPr>
              <a:t>Создание благоприятных условий для социально-экономического развития города путем совершенствования  муниципального регулирования</a:t>
            </a:r>
            <a:endParaRPr lang="ru-RU" sz="1600">
              <a:solidFill>
                <a:srgbClr val="000000"/>
              </a:solidFill>
              <a:latin typeface="Tahoma" pitchFamily="34" charset="0"/>
              <a:cs typeface="Tahoma" pitchFamily="34" charset="0"/>
            </a:endParaRPr>
          </a:p>
        </p:txBody>
      </p:sp>
      <p:sp>
        <p:nvSpPr>
          <p:cNvPr id="315399" name="TextBox 9"/>
          <p:cNvSpPr txBox="1">
            <a:spLocks noChangeArrowheads="1"/>
          </p:cNvSpPr>
          <p:nvPr/>
        </p:nvSpPr>
        <p:spPr bwMode="auto">
          <a:xfrm>
            <a:off x="850900" y="-42863"/>
            <a:ext cx="8054975" cy="1006476"/>
          </a:xfrm>
          <a:prstGeom prst="rect">
            <a:avLst/>
          </a:prstGeom>
          <a:noFill/>
          <a:ln w="9525">
            <a:noFill/>
            <a:miter lim="800000"/>
            <a:headEnd/>
            <a:tailEnd/>
          </a:ln>
        </p:spPr>
        <p:txBody>
          <a:bodyPr>
            <a:spAutoFit/>
          </a:bodyPr>
          <a:lstStyle/>
          <a:p>
            <a:pPr algn="ctr"/>
            <a:r>
              <a:rPr lang="ru-RU" sz="2000" b="1">
                <a:latin typeface="Tahoma" pitchFamily="34" charset="0"/>
              </a:rPr>
              <a:t>МУНИЦИПАЛЬНАЯ ПРОГРАММА</a:t>
            </a:r>
            <a:endParaRPr lang="ru-RU" sz="2000">
              <a:latin typeface="Tahoma" pitchFamily="34" charset="0"/>
            </a:endParaRPr>
          </a:p>
          <a:p>
            <a:pPr algn="ctr"/>
            <a:r>
              <a:rPr lang="ru-RU" sz="2000" b="1">
                <a:latin typeface="Tahoma" pitchFamily="34" charset="0"/>
              </a:rPr>
              <a:t>«СОВЕРШЕНСТВОВАНИЕ  МУНИЦИПАЛЬНОГО РЕГУЛИРОВАНИЯ» на 2015-2018 годы</a:t>
            </a:r>
            <a:endParaRPr lang="ru-RU" sz="2000" b="1" i="1">
              <a:latin typeface="Tahoma" pitchFamily="34" charset="0"/>
              <a:cs typeface="Tahoma" pitchFamily="34" charset="0"/>
            </a:endParaRPr>
          </a:p>
        </p:txBody>
      </p:sp>
      <p:pic>
        <p:nvPicPr>
          <p:cNvPr id="315400" name="Picture 2"/>
          <p:cNvPicPr>
            <a:picLocks noChangeAspect="1" noChangeArrowheads="1"/>
          </p:cNvPicPr>
          <p:nvPr/>
        </p:nvPicPr>
        <p:blipFill>
          <a:blip r:embed="rId3"/>
          <a:srcRect/>
          <a:stretch>
            <a:fillRect/>
          </a:stretch>
        </p:blipFill>
        <p:spPr bwMode="auto">
          <a:xfrm>
            <a:off x="28575" y="-42863"/>
            <a:ext cx="860425" cy="1071563"/>
          </a:xfrm>
          <a:prstGeom prst="rect">
            <a:avLst/>
          </a:prstGeom>
          <a:noFill/>
          <a:ln w="9525">
            <a:noFill/>
            <a:miter lim="800000"/>
            <a:headEnd/>
            <a:tailEnd/>
          </a:ln>
        </p:spPr>
      </p:pic>
      <p:sp>
        <p:nvSpPr>
          <p:cNvPr id="10" name="TextBox 9"/>
          <p:cNvSpPr txBox="1"/>
          <p:nvPr/>
        </p:nvSpPr>
        <p:spPr>
          <a:xfrm>
            <a:off x="179388" y="2351088"/>
            <a:ext cx="2520950" cy="10160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endParaRPr lang="ru-RU" sz="1000">
              <a:solidFill>
                <a:srgbClr val="000000"/>
              </a:solidFill>
              <a:latin typeface="Tahoma" pitchFamily="34" charset="0"/>
              <a:cs typeface="Tahoma" pitchFamily="34" charset="0"/>
            </a:endParaRPr>
          </a:p>
          <a:p>
            <a:pPr algn="ctr">
              <a:defRPr/>
            </a:pPr>
            <a:r>
              <a:rPr lang="ru-RU" sz="1000">
                <a:solidFill>
                  <a:srgbClr val="000000"/>
                </a:solidFill>
                <a:latin typeface="Tahoma" pitchFamily="34" charset="0"/>
                <a:cs typeface="Tahoma" pitchFamily="34" charset="0"/>
              </a:rPr>
              <a:t>Подпрограмма 1 «Управление муниципальными финансами города Усолье-Сибирское» на 2015-2018 годы </a:t>
            </a:r>
          </a:p>
          <a:p>
            <a:pPr algn="ctr">
              <a:defRPr/>
            </a:pPr>
            <a:r>
              <a:rPr lang="ru-RU" sz="1000">
                <a:solidFill>
                  <a:srgbClr val="000000"/>
                </a:solidFill>
                <a:latin typeface="Tahoma" pitchFamily="34" charset="0"/>
                <a:cs typeface="Tahoma" pitchFamily="34" charset="0"/>
              </a:rPr>
              <a:t>  - </a:t>
            </a:r>
            <a:r>
              <a:rPr lang="ru-RU" sz="1000" b="1">
                <a:solidFill>
                  <a:srgbClr val="000000"/>
                </a:solidFill>
                <a:latin typeface="Tahoma" pitchFamily="34" charset="0"/>
                <a:cs typeface="Tahoma" pitchFamily="34" charset="0"/>
              </a:rPr>
              <a:t>12 450,4 тыс.руб</a:t>
            </a:r>
            <a:r>
              <a:rPr lang="ru-RU" sz="1000">
                <a:solidFill>
                  <a:srgbClr val="000000"/>
                </a:solidFill>
                <a:latin typeface="Tahoma" pitchFamily="34" charset="0"/>
                <a:cs typeface="Tahoma" pitchFamily="34" charset="0"/>
              </a:rPr>
              <a:t>.</a:t>
            </a:r>
          </a:p>
          <a:p>
            <a:pPr algn="ctr">
              <a:defRPr/>
            </a:pPr>
            <a:endParaRPr lang="ru-RU" sz="1000">
              <a:solidFill>
                <a:srgbClr val="000000"/>
              </a:solidFill>
              <a:latin typeface="Tahoma" pitchFamily="34" charset="0"/>
              <a:cs typeface="Tahoma" pitchFamily="34" charset="0"/>
            </a:endParaRPr>
          </a:p>
        </p:txBody>
      </p:sp>
      <p:sp>
        <p:nvSpPr>
          <p:cNvPr id="11" name="TextBox 10"/>
          <p:cNvSpPr txBox="1"/>
          <p:nvPr/>
        </p:nvSpPr>
        <p:spPr>
          <a:xfrm>
            <a:off x="2700338" y="2349500"/>
            <a:ext cx="3240087"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Управление муниципальными финансами, формирования, организации исполнения бюджета города </a:t>
            </a:r>
            <a:r>
              <a:rPr lang="ru-RU" sz="1000" b="1">
                <a:solidFill>
                  <a:srgbClr val="000000"/>
                </a:solidFill>
                <a:latin typeface="Tahoma" pitchFamily="34" charset="0"/>
                <a:cs typeface="Tahoma" pitchFamily="34" charset="0"/>
              </a:rPr>
              <a:t>–  8 979,4 тыс.руб.</a:t>
            </a:r>
          </a:p>
        </p:txBody>
      </p:sp>
      <p:sp>
        <p:nvSpPr>
          <p:cNvPr id="13" name="TextBox 12"/>
          <p:cNvSpPr txBox="1"/>
          <p:nvPr/>
        </p:nvSpPr>
        <p:spPr>
          <a:xfrm>
            <a:off x="2700338" y="2997200"/>
            <a:ext cx="3240087"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Управление муниципальным долгом – </a:t>
            </a:r>
          </a:p>
          <a:p>
            <a:pPr algn="ctr">
              <a:defRPr/>
            </a:pPr>
            <a:r>
              <a:rPr lang="ru-RU" sz="1000" b="1">
                <a:solidFill>
                  <a:srgbClr val="000000"/>
                </a:solidFill>
                <a:latin typeface="Tahoma" pitchFamily="34" charset="0"/>
                <a:cs typeface="Tahoma" pitchFamily="34" charset="0"/>
              </a:rPr>
              <a:t>3 471,0 тыс.руб.</a:t>
            </a:r>
          </a:p>
        </p:txBody>
      </p:sp>
      <p:sp>
        <p:nvSpPr>
          <p:cNvPr id="14" name="TextBox 13"/>
          <p:cNvSpPr txBox="1"/>
          <p:nvPr/>
        </p:nvSpPr>
        <p:spPr>
          <a:xfrm>
            <a:off x="6588125" y="2349500"/>
            <a:ext cx="2376488" cy="10160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endParaRPr lang="ru-RU" sz="1000">
              <a:solidFill>
                <a:srgbClr val="000000"/>
              </a:solidFill>
              <a:latin typeface="Tahoma" pitchFamily="34" charset="0"/>
              <a:cs typeface="Tahoma" pitchFamily="34" charset="0"/>
            </a:endParaRPr>
          </a:p>
          <a:p>
            <a:pPr algn="ctr">
              <a:defRPr/>
            </a:pPr>
            <a:r>
              <a:rPr lang="ru-RU" sz="1000">
                <a:solidFill>
                  <a:srgbClr val="000000"/>
                </a:solidFill>
                <a:latin typeface="Tahoma" pitchFamily="34" charset="0"/>
                <a:cs typeface="Tahoma" pitchFamily="34" charset="0"/>
              </a:rPr>
              <a:t>Подпрограмма 2 «Повышение эффективности бюджетных расходов города Усолье-Сибирское» на 2015-2018 годы –  </a:t>
            </a:r>
            <a:r>
              <a:rPr lang="ru-RU" sz="1000" b="1">
                <a:solidFill>
                  <a:srgbClr val="000000"/>
                </a:solidFill>
                <a:latin typeface="Tahoma" pitchFamily="34" charset="0"/>
                <a:cs typeface="Tahoma" pitchFamily="34" charset="0"/>
              </a:rPr>
              <a:t>0 тыс.руб</a:t>
            </a:r>
            <a:r>
              <a:rPr lang="ru-RU" sz="1000">
                <a:solidFill>
                  <a:srgbClr val="000000"/>
                </a:solidFill>
                <a:latin typeface="Tahoma" pitchFamily="34" charset="0"/>
                <a:cs typeface="Tahoma" pitchFamily="34" charset="0"/>
              </a:rPr>
              <a:t>.</a:t>
            </a:r>
          </a:p>
          <a:p>
            <a:pPr algn="ctr">
              <a:defRPr/>
            </a:pPr>
            <a:endParaRPr lang="ru-RU" sz="1000">
              <a:solidFill>
                <a:srgbClr val="000000"/>
              </a:solidFill>
              <a:latin typeface="Tahoma" pitchFamily="34" charset="0"/>
              <a:cs typeface="Tahoma" pitchFamily="34" charset="0"/>
            </a:endParaRPr>
          </a:p>
        </p:txBody>
      </p:sp>
      <p:sp>
        <p:nvSpPr>
          <p:cNvPr id="15" name="TextBox 14"/>
          <p:cNvSpPr txBox="1"/>
          <p:nvPr/>
        </p:nvSpPr>
        <p:spPr>
          <a:xfrm>
            <a:off x="2124075" y="3644900"/>
            <a:ext cx="4752975" cy="7112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Подпрограмма 3 «Обеспечение эффективного управления и распоряжения земельными участками и муниципальным имуществом на территории муниципального образования «город Усолье-Сибирское» на 2015-2018 годы </a:t>
            </a:r>
          </a:p>
          <a:p>
            <a:pPr algn="ctr">
              <a:defRPr/>
            </a:pPr>
            <a:r>
              <a:rPr lang="ru-RU" sz="1000">
                <a:solidFill>
                  <a:srgbClr val="000000"/>
                </a:solidFill>
                <a:latin typeface="Tahoma" pitchFamily="34" charset="0"/>
                <a:cs typeface="Tahoma" pitchFamily="34" charset="0"/>
              </a:rPr>
              <a:t>- </a:t>
            </a:r>
            <a:r>
              <a:rPr lang="ru-RU" sz="1000" b="1">
                <a:solidFill>
                  <a:srgbClr val="000000"/>
                </a:solidFill>
                <a:latin typeface="Tahoma" pitchFamily="34" charset="0"/>
                <a:cs typeface="Tahoma" pitchFamily="34" charset="0"/>
              </a:rPr>
              <a:t>14 262,5 тыс.руб</a:t>
            </a:r>
            <a:r>
              <a:rPr lang="ru-RU" sz="1000">
                <a:solidFill>
                  <a:srgbClr val="000000"/>
                </a:solidFill>
                <a:latin typeface="Tahoma" pitchFamily="34" charset="0"/>
                <a:cs typeface="Tahoma" pitchFamily="34" charset="0"/>
              </a:rPr>
              <a:t>.</a:t>
            </a:r>
          </a:p>
        </p:txBody>
      </p:sp>
      <p:sp>
        <p:nvSpPr>
          <p:cNvPr id="16" name="TextBox 15"/>
          <p:cNvSpPr txBox="1"/>
          <p:nvPr/>
        </p:nvSpPr>
        <p:spPr>
          <a:xfrm>
            <a:off x="179388" y="4437063"/>
            <a:ext cx="2855912"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Содержание объектов муниципального движимого и недвижимого имущества </a:t>
            </a:r>
          </a:p>
          <a:p>
            <a:pPr algn="ctr">
              <a:defRPr/>
            </a:pPr>
            <a:r>
              <a:rPr lang="ru-RU" sz="1000" b="1">
                <a:solidFill>
                  <a:srgbClr val="000000"/>
                </a:solidFill>
                <a:latin typeface="Tahoma" pitchFamily="34" charset="0"/>
                <a:cs typeface="Tahoma" pitchFamily="34" charset="0"/>
              </a:rPr>
              <a:t>– 4 071,0 тыс.руб.</a:t>
            </a:r>
          </a:p>
        </p:txBody>
      </p:sp>
      <p:sp>
        <p:nvSpPr>
          <p:cNvPr id="315407" name="Text Box 41"/>
          <p:cNvSpPr txBox="1">
            <a:spLocks noChangeArrowheads="1"/>
          </p:cNvSpPr>
          <p:nvPr/>
        </p:nvSpPr>
        <p:spPr bwMode="auto">
          <a:xfrm>
            <a:off x="5292725" y="1844675"/>
            <a:ext cx="2663825" cy="274638"/>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123 842,9 тыс.руб.</a:t>
            </a:r>
          </a:p>
        </p:txBody>
      </p:sp>
      <p:sp>
        <p:nvSpPr>
          <p:cNvPr id="17" name="TextBox 16"/>
          <p:cNvSpPr txBox="1"/>
          <p:nvPr/>
        </p:nvSpPr>
        <p:spPr>
          <a:xfrm>
            <a:off x="6300788" y="4437063"/>
            <a:ext cx="2676525"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Услуги нотариуса, СМИ, электронного документооборота</a:t>
            </a:r>
            <a:r>
              <a:rPr lang="ru-RU" sz="1000" b="1">
                <a:solidFill>
                  <a:srgbClr val="000000"/>
                </a:solidFill>
                <a:latin typeface="Tahoma" pitchFamily="34" charset="0"/>
                <a:cs typeface="Tahoma" pitchFamily="34" charset="0"/>
              </a:rPr>
              <a:t>– 547,3 тыс.руб.</a:t>
            </a:r>
          </a:p>
          <a:p>
            <a:pPr algn="ctr">
              <a:defRPr/>
            </a:pPr>
            <a:endParaRPr lang="ru-RU" sz="1000" b="1">
              <a:solidFill>
                <a:srgbClr val="000000"/>
              </a:solidFill>
              <a:latin typeface="Tahoma" pitchFamily="34" charset="0"/>
              <a:cs typeface="Tahoma" pitchFamily="34" charset="0"/>
            </a:endParaRPr>
          </a:p>
        </p:txBody>
      </p:sp>
      <p:sp>
        <p:nvSpPr>
          <p:cNvPr id="34" name="TextBox 33"/>
          <p:cNvSpPr txBox="1"/>
          <p:nvPr/>
        </p:nvSpPr>
        <p:spPr>
          <a:xfrm>
            <a:off x="3203575" y="4437063"/>
            <a:ext cx="2952750"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Обеспечение деятельности Комитета по управлению муниципальным имуществом </a:t>
            </a:r>
          </a:p>
          <a:p>
            <a:pPr algn="ctr">
              <a:defRPr/>
            </a:pPr>
            <a:r>
              <a:rPr lang="ru-RU" sz="1000">
                <a:solidFill>
                  <a:srgbClr val="000000"/>
                </a:solidFill>
                <a:latin typeface="Tahoma" pitchFamily="34" charset="0"/>
                <a:cs typeface="Tahoma" pitchFamily="34" charset="0"/>
              </a:rPr>
              <a:t>- </a:t>
            </a:r>
            <a:r>
              <a:rPr lang="ru-RU" sz="1000" b="1">
                <a:solidFill>
                  <a:srgbClr val="000000"/>
                </a:solidFill>
                <a:latin typeface="Tahoma" pitchFamily="34" charset="0"/>
                <a:cs typeface="Tahoma" pitchFamily="34" charset="0"/>
              </a:rPr>
              <a:t>9 644,2 тыс.руб.</a:t>
            </a:r>
          </a:p>
        </p:txBody>
      </p:sp>
      <p:sp>
        <p:nvSpPr>
          <p:cNvPr id="25" name="TextBox 24"/>
          <p:cNvSpPr txBox="1"/>
          <p:nvPr/>
        </p:nvSpPr>
        <p:spPr>
          <a:xfrm>
            <a:off x="2268538" y="5229225"/>
            <a:ext cx="4681537" cy="4064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Подпрограмма 4 «Совершенствование муниципального управления города Усолье-Сибирское» на 2015-2017 годы – </a:t>
            </a:r>
            <a:r>
              <a:rPr lang="ru-RU" sz="1000" b="1">
                <a:solidFill>
                  <a:srgbClr val="000000"/>
                </a:solidFill>
                <a:latin typeface="Tahoma" pitchFamily="34" charset="0"/>
                <a:cs typeface="Tahoma" pitchFamily="34" charset="0"/>
              </a:rPr>
              <a:t>97 129,9 тыс.руб</a:t>
            </a:r>
            <a:r>
              <a:rPr lang="ru-RU" sz="1000">
                <a:solidFill>
                  <a:srgbClr val="000000"/>
                </a:solidFill>
                <a:latin typeface="Tahoma" pitchFamily="34" charset="0"/>
                <a:cs typeface="Tahoma" pitchFamily="34" charset="0"/>
              </a:rPr>
              <a:t>.</a:t>
            </a:r>
          </a:p>
        </p:txBody>
      </p:sp>
      <p:sp>
        <p:nvSpPr>
          <p:cNvPr id="2" name="TextBox 15"/>
          <p:cNvSpPr txBox="1"/>
          <p:nvPr/>
        </p:nvSpPr>
        <p:spPr>
          <a:xfrm>
            <a:off x="179388" y="5734050"/>
            <a:ext cx="4032250"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Корректировка правил землепользования и застройки города Усолье-Сибирское </a:t>
            </a:r>
            <a:r>
              <a:rPr lang="ru-RU" sz="1000" b="1">
                <a:solidFill>
                  <a:srgbClr val="000000"/>
                </a:solidFill>
                <a:latin typeface="Tahoma" pitchFamily="34" charset="0"/>
                <a:cs typeface="Tahoma" pitchFamily="34" charset="0"/>
              </a:rPr>
              <a:t>– 500,0 тыс.руб.</a:t>
            </a:r>
          </a:p>
        </p:txBody>
      </p:sp>
      <p:sp>
        <p:nvSpPr>
          <p:cNvPr id="4" name="TextBox 15"/>
          <p:cNvSpPr txBox="1"/>
          <p:nvPr/>
        </p:nvSpPr>
        <p:spPr>
          <a:xfrm>
            <a:off x="179388" y="6308725"/>
            <a:ext cx="4032250"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rPr>
              <a:t>Обеспечение функционирования администрации города -</a:t>
            </a:r>
          </a:p>
          <a:p>
            <a:pPr algn="ctr">
              <a:defRPr/>
            </a:pPr>
            <a:r>
              <a:rPr lang="ru-RU" sz="1000">
                <a:solidFill>
                  <a:srgbClr val="000000"/>
                </a:solidFill>
                <a:latin typeface="Tahoma" pitchFamily="34" charset="0"/>
              </a:rPr>
              <a:t>– </a:t>
            </a:r>
            <a:r>
              <a:rPr lang="ru-RU" sz="1000" b="1">
                <a:solidFill>
                  <a:srgbClr val="000000"/>
                </a:solidFill>
                <a:latin typeface="Tahoma" pitchFamily="34" charset="0"/>
              </a:rPr>
              <a:t>59 030,0 тыс.руб.</a:t>
            </a:r>
            <a:r>
              <a:rPr lang="ru-RU" sz="1000">
                <a:solidFill>
                  <a:srgbClr val="000000"/>
                </a:solidFill>
                <a:latin typeface="Tahoma" pitchFamily="34" charset="0"/>
              </a:rPr>
              <a:t>, МКУ «ЦБ города»  – </a:t>
            </a:r>
            <a:r>
              <a:rPr lang="ru-RU" sz="1000" b="1">
                <a:solidFill>
                  <a:srgbClr val="000000"/>
                </a:solidFill>
                <a:latin typeface="Tahoma" pitchFamily="34" charset="0"/>
              </a:rPr>
              <a:t>33 234,0  тыс.руб.</a:t>
            </a:r>
          </a:p>
        </p:txBody>
      </p:sp>
      <p:sp>
        <p:nvSpPr>
          <p:cNvPr id="5" name="TextBox 15"/>
          <p:cNvSpPr txBox="1"/>
          <p:nvPr/>
        </p:nvSpPr>
        <p:spPr>
          <a:xfrm>
            <a:off x="5148263" y="5734050"/>
            <a:ext cx="3779837"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Услуги СМИ, услуги в области информационных технологий, статистические услуги </a:t>
            </a:r>
            <a:r>
              <a:rPr lang="ru-RU" sz="1000" b="1">
                <a:solidFill>
                  <a:srgbClr val="000000"/>
                </a:solidFill>
                <a:latin typeface="Tahoma" pitchFamily="34" charset="0"/>
                <a:cs typeface="Tahoma" pitchFamily="34" charset="0"/>
              </a:rPr>
              <a:t>– 3 915,9 тыс.руб.</a:t>
            </a:r>
          </a:p>
        </p:txBody>
      </p:sp>
      <p:sp>
        <p:nvSpPr>
          <p:cNvPr id="6" name="TextBox 15"/>
          <p:cNvSpPr txBox="1"/>
          <p:nvPr/>
        </p:nvSpPr>
        <p:spPr>
          <a:xfrm>
            <a:off x="5148263" y="6292850"/>
            <a:ext cx="3744912"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Резервный фонд, резерв материальных ресурсов </a:t>
            </a:r>
          </a:p>
          <a:p>
            <a:pPr algn="ctr">
              <a:defRPr/>
            </a:pPr>
            <a:r>
              <a:rPr lang="ru-RU" sz="1000" b="1">
                <a:solidFill>
                  <a:srgbClr val="000000"/>
                </a:solidFill>
                <a:latin typeface="Tahoma" pitchFamily="34" charset="0"/>
                <a:cs typeface="Tahoma" pitchFamily="34" charset="0"/>
              </a:rPr>
              <a:t>– 450,0 тыс.руб.</a:t>
            </a:r>
          </a:p>
        </p:txBody>
      </p:sp>
      <p:graphicFrame>
        <p:nvGraphicFramePr>
          <p:cNvPr id="22" name="Диаграмма 21"/>
          <p:cNvGraphicFramePr/>
          <p:nvPr/>
        </p:nvGraphicFramePr>
        <p:xfrm>
          <a:off x="6346525" y="460049"/>
          <a:ext cx="3520828" cy="1720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104718" y="1127935"/>
            <a:ext cx="4602314" cy="86177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cs typeface="Tahoma" pitchFamily="34" charset="0"/>
              </a:rPr>
              <a:t>Повышение эффективности муниципальной поддержки приоритетных отраслей экономики</a:t>
            </a:r>
          </a:p>
        </p:txBody>
      </p:sp>
      <p:sp>
        <p:nvSpPr>
          <p:cNvPr id="317450" name="TextBox 9"/>
          <p:cNvSpPr txBox="1">
            <a:spLocks noChangeArrowheads="1"/>
          </p:cNvSpPr>
          <p:nvPr/>
        </p:nvSpPr>
        <p:spPr bwMode="auto">
          <a:xfrm>
            <a:off x="1042988" y="12700"/>
            <a:ext cx="7737475" cy="1006475"/>
          </a:xfrm>
          <a:prstGeom prst="rect">
            <a:avLst/>
          </a:prstGeom>
          <a:noFill/>
          <a:ln w="9525">
            <a:noFill/>
            <a:miter lim="800000"/>
            <a:headEnd/>
            <a:tailEnd/>
          </a:ln>
        </p:spPr>
        <p:txBody>
          <a:bodyPr>
            <a:spAutoFit/>
          </a:bodyPr>
          <a:lstStyle/>
          <a:p>
            <a:pPr algn="ctr"/>
            <a:r>
              <a:rPr lang="ru-RU" sz="2000" b="1">
                <a:latin typeface="Tahoma" pitchFamily="34" charset="0"/>
                <a:cs typeface="Tahoma" pitchFamily="34" charset="0"/>
              </a:rPr>
              <a:t>МУНИЦИПАЛЬНАЯ ПРОГРАММА «МУНИЦИПАЛЬНАЯ ПОДДЕРЖКА ПРИОРИТЕТНЫХ ОТРАСЛЕЙ ЭКОНОМИКИ» </a:t>
            </a:r>
          </a:p>
          <a:p>
            <a:pPr algn="ctr"/>
            <a:r>
              <a:rPr lang="ru-RU" sz="2000" b="1">
                <a:latin typeface="Tahoma" pitchFamily="34" charset="0"/>
                <a:cs typeface="Tahoma" pitchFamily="34" charset="0"/>
              </a:rPr>
              <a:t>на 2015-2018 годы</a:t>
            </a:r>
            <a:endParaRPr lang="ru-RU" sz="2000" b="1" i="1">
              <a:latin typeface="Tahoma" pitchFamily="34" charset="0"/>
              <a:cs typeface="Tahoma" pitchFamily="34" charset="0"/>
            </a:endParaRPr>
          </a:p>
        </p:txBody>
      </p:sp>
      <p:pic>
        <p:nvPicPr>
          <p:cNvPr id="317451"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10" name="TextBox 9"/>
          <p:cNvSpPr txBox="1"/>
          <p:nvPr/>
        </p:nvSpPr>
        <p:spPr>
          <a:xfrm>
            <a:off x="2411413" y="3213100"/>
            <a:ext cx="4673600" cy="9525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400">
                <a:solidFill>
                  <a:srgbClr val="000000"/>
                </a:solidFill>
                <a:latin typeface="Tahoma" pitchFamily="34" charset="0"/>
                <a:cs typeface="Tahoma" pitchFamily="34" charset="0"/>
              </a:rPr>
              <a:t>Подпрограмма «Поддержка и развитие малого и среднего предпринимательства в городе Усолье-Сибирское» на 2015-2018 годы </a:t>
            </a:r>
          </a:p>
          <a:p>
            <a:pPr algn="ctr">
              <a:defRPr/>
            </a:pPr>
            <a:r>
              <a:rPr lang="ru-RU" sz="1400">
                <a:solidFill>
                  <a:srgbClr val="000000"/>
                </a:solidFill>
                <a:latin typeface="Tahoma" pitchFamily="34" charset="0"/>
                <a:cs typeface="Tahoma" pitchFamily="34" charset="0"/>
              </a:rPr>
              <a:t>– </a:t>
            </a:r>
            <a:r>
              <a:rPr lang="ru-RU" sz="1400" b="1">
                <a:solidFill>
                  <a:srgbClr val="000000"/>
                </a:solidFill>
                <a:latin typeface="Tahoma" pitchFamily="34" charset="0"/>
                <a:cs typeface="Tahoma" pitchFamily="34" charset="0"/>
              </a:rPr>
              <a:t>180,5 тыс.руб.</a:t>
            </a:r>
          </a:p>
        </p:txBody>
      </p:sp>
      <p:sp>
        <p:nvSpPr>
          <p:cNvPr id="11" name="TextBox 10"/>
          <p:cNvSpPr txBox="1"/>
          <p:nvPr/>
        </p:nvSpPr>
        <p:spPr>
          <a:xfrm>
            <a:off x="250825" y="4797425"/>
            <a:ext cx="4432300" cy="9906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400">
                <a:solidFill>
                  <a:srgbClr val="000000"/>
                </a:solidFill>
                <a:latin typeface="Tahoma" pitchFamily="34" charset="0"/>
              </a:rPr>
              <a:t>Размещение информационных материалов в СМИ, освещающих вопросы развития малого и среднего предпринимательства  </a:t>
            </a:r>
          </a:p>
          <a:p>
            <a:pPr algn="ctr">
              <a:defRPr/>
            </a:pPr>
            <a:r>
              <a:rPr lang="ru-RU" sz="1400">
                <a:solidFill>
                  <a:srgbClr val="000000"/>
                </a:solidFill>
                <a:latin typeface="Tahoma" pitchFamily="34" charset="0"/>
                <a:cs typeface="Tahoma" pitchFamily="34" charset="0"/>
              </a:rPr>
              <a:t>–</a:t>
            </a:r>
            <a:r>
              <a:rPr lang="ru-RU" sz="1400">
                <a:solidFill>
                  <a:srgbClr val="000000"/>
                </a:solidFill>
                <a:latin typeface="Tahoma" pitchFamily="34" charset="0"/>
              </a:rPr>
              <a:t> </a:t>
            </a:r>
            <a:r>
              <a:rPr lang="ru-RU" sz="1400" b="1">
                <a:solidFill>
                  <a:srgbClr val="000000"/>
                </a:solidFill>
                <a:latin typeface="Tahoma" pitchFamily="34" charset="0"/>
                <a:cs typeface="Tahoma" pitchFamily="34" charset="0"/>
              </a:rPr>
              <a:t>22,5 тыс.руб</a:t>
            </a:r>
            <a:r>
              <a:rPr lang="ru-RU" sz="1600" b="1">
                <a:solidFill>
                  <a:srgbClr val="000000"/>
                </a:solidFill>
                <a:latin typeface="Arial" charset="0"/>
                <a:cs typeface="Tahoma" pitchFamily="34" charset="0"/>
              </a:rPr>
              <a:t>.</a:t>
            </a:r>
          </a:p>
        </p:txBody>
      </p:sp>
      <p:sp>
        <p:nvSpPr>
          <p:cNvPr id="13" name="TextBox 12"/>
          <p:cNvSpPr txBox="1"/>
          <p:nvPr/>
        </p:nvSpPr>
        <p:spPr>
          <a:xfrm>
            <a:off x="4859338" y="4797425"/>
            <a:ext cx="4124325" cy="7461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400">
                <a:solidFill>
                  <a:srgbClr val="000000"/>
                </a:solidFill>
                <a:latin typeface="Tahoma" pitchFamily="34" charset="0"/>
              </a:rPr>
              <a:t>Оказание финансовой поддержки субъектам малого и среднего предпринимательства </a:t>
            </a:r>
          </a:p>
          <a:p>
            <a:pPr algn="ctr">
              <a:defRPr/>
            </a:pPr>
            <a:r>
              <a:rPr lang="ru-RU" sz="1400">
                <a:solidFill>
                  <a:srgbClr val="000000"/>
                </a:solidFill>
                <a:latin typeface="Tahoma" pitchFamily="34" charset="0"/>
                <a:cs typeface="Tahoma" pitchFamily="34" charset="0"/>
              </a:rPr>
              <a:t>–</a:t>
            </a:r>
            <a:r>
              <a:rPr lang="ru-RU" sz="1400">
                <a:solidFill>
                  <a:srgbClr val="000000"/>
                </a:solidFill>
                <a:latin typeface="Tahoma" pitchFamily="34" charset="0"/>
              </a:rPr>
              <a:t> </a:t>
            </a:r>
            <a:r>
              <a:rPr lang="ru-RU" sz="1400" b="1">
                <a:solidFill>
                  <a:srgbClr val="000000"/>
                </a:solidFill>
                <a:latin typeface="Tahoma" pitchFamily="34" charset="0"/>
                <a:cs typeface="Tahoma" pitchFamily="34" charset="0"/>
              </a:rPr>
              <a:t>158,0  тыс.руб.</a:t>
            </a:r>
          </a:p>
        </p:txBody>
      </p:sp>
      <p:sp>
        <p:nvSpPr>
          <p:cNvPr id="317455" name="Text Box 28"/>
          <p:cNvSpPr txBox="1">
            <a:spLocks noChangeArrowheads="1"/>
          </p:cNvSpPr>
          <p:nvPr/>
        </p:nvSpPr>
        <p:spPr bwMode="auto">
          <a:xfrm>
            <a:off x="4859338" y="1484313"/>
            <a:ext cx="2447925" cy="274637"/>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180,5 тыс.руб.</a:t>
            </a:r>
          </a:p>
        </p:txBody>
      </p:sp>
      <p:sp>
        <p:nvSpPr>
          <p:cNvPr id="317456" name="Text Box 30"/>
          <p:cNvSpPr txBox="1">
            <a:spLocks noChangeArrowheads="1"/>
          </p:cNvSpPr>
          <p:nvPr/>
        </p:nvSpPr>
        <p:spPr bwMode="auto">
          <a:xfrm>
            <a:off x="4429125" y="1844675"/>
            <a:ext cx="1655763" cy="646113"/>
          </a:xfrm>
          <a:prstGeom prst="rect">
            <a:avLst/>
          </a:prstGeom>
          <a:noFill/>
          <a:ln w="9525">
            <a:noFill/>
            <a:miter lim="800000"/>
            <a:headEnd/>
            <a:tailEnd/>
          </a:ln>
        </p:spPr>
        <p:txBody>
          <a:bodyPr>
            <a:spAutoFit/>
          </a:bodyPr>
          <a:lstStyle/>
          <a:p>
            <a:endParaRPr lang="ru-RU"/>
          </a:p>
          <a:p>
            <a:endParaRPr lang="ru-RU"/>
          </a:p>
        </p:txBody>
      </p:sp>
      <p:graphicFrame>
        <p:nvGraphicFramePr>
          <p:cNvPr id="14" name="Диаграмма 13"/>
          <p:cNvGraphicFramePr/>
          <p:nvPr/>
        </p:nvGraphicFramePr>
        <p:xfrm>
          <a:off x="6300192" y="911090"/>
          <a:ext cx="3520828" cy="1720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64" y="21219"/>
            <a:ext cx="9144000" cy="959856"/>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19492" name="TextBox 6"/>
          <p:cNvSpPr txBox="1">
            <a:spLocks noChangeArrowheads="1"/>
          </p:cNvSpPr>
          <p:nvPr/>
        </p:nvSpPr>
        <p:spPr bwMode="auto">
          <a:xfrm>
            <a:off x="1042988" y="150813"/>
            <a:ext cx="7737475" cy="396875"/>
          </a:xfrm>
          <a:prstGeom prst="rect">
            <a:avLst/>
          </a:prstGeom>
          <a:noFill/>
          <a:ln w="9525">
            <a:noFill/>
            <a:miter lim="800000"/>
            <a:headEnd/>
            <a:tailEnd/>
          </a:ln>
        </p:spPr>
        <p:txBody>
          <a:bodyPr>
            <a:spAutoFit/>
          </a:bodyPr>
          <a:lstStyle/>
          <a:p>
            <a:pPr algn="ctr"/>
            <a:r>
              <a:rPr lang="ru-RU" sz="2000" b="1">
                <a:latin typeface="Tahoma" pitchFamily="34" charset="0"/>
              </a:rPr>
              <a:t>НЕПРОГРАММНЫЕ НАПРАВЛЕНИЯ ДЕЯТЕЛЬНОСТИ</a:t>
            </a:r>
            <a:endParaRPr lang="ru-RU" sz="2000">
              <a:latin typeface="Tahoma" pitchFamily="34" charset="0"/>
            </a:endParaRPr>
          </a:p>
        </p:txBody>
      </p:sp>
      <p:sp>
        <p:nvSpPr>
          <p:cNvPr id="8" name="TextBox 7"/>
          <p:cNvSpPr txBox="1"/>
          <p:nvPr/>
        </p:nvSpPr>
        <p:spPr>
          <a:xfrm>
            <a:off x="34925" y="1341438"/>
            <a:ext cx="3033713" cy="7112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b="1">
                <a:solidFill>
                  <a:srgbClr val="000000"/>
                </a:solidFill>
                <a:latin typeface="Tahoma" pitchFamily="34" charset="0"/>
                <a:cs typeface="Tahoma" pitchFamily="34" charset="0"/>
              </a:rPr>
              <a:t>За счет средств федерального и областного бюджетов предусмотрены бюджетные ассигнования на 2016 год в объеме 63 025,1 тыс.руб., в том числе:</a:t>
            </a:r>
            <a:endParaRPr lang="ru-RU" sz="1000">
              <a:solidFill>
                <a:srgbClr val="000000"/>
              </a:solidFill>
              <a:latin typeface="Tahoma" pitchFamily="34" charset="0"/>
              <a:cs typeface="Tahoma" pitchFamily="34" charset="0"/>
            </a:endParaRPr>
          </a:p>
        </p:txBody>
      </p:sp>
      <p:pic>
        <p:nvPicPr>
          <p:cNvPr id="319494" name="Picture 2"/>
          <p:cNvPicPr>
            <a:picLocks noChangeAspect="1" noChangeArrowheads="1"/>
          </p:cNvPicPr>
          <p:nvPr/>
        </p:nvPicPr>
        <p:blipFill>
          <a:blip r:embed="rId3"/>
          <a:srcRect/>
          <a:stretch>
            <a:fillRect/>
          </a:stretch>
        </p:blipFill>
        <p:spPr bwMode="auto">
          <a:xfrm>
            <a:off x="0" y="-11113"/>
            <a:ext cx="879475" cy="1095376"/>
          </a:xfrm>
          <a:prstGeom prst="rect">
            <a:avLst/>
          </a:prstGeom>
          <a:noFill/>
          <a:ln w="9525">
            <a:noFill/>
            <a:miter lim="800000"/>
            <a:headEnd/>
            <a:tailEnd/>
          </a:ln>
        </p:spPr>
      </p:pic>
      <p:sp>
        <p:nvSpPr>
          <p:cNvPr id="14" name="TextBox 13"/>
          <p:cNvSpPr txBox="1"/>
          <p:nvPr/>
        </p:nvSpPr>
        <p:spPr>
          <a:xfrm>
            <a:off x="34925" y="2205038"/>
            <a:ext cx="3033713" cy="8699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-Осуществление отдельных областных государственных полномочий в области регулирования тарифов на услуги организаций коммунального комплекса на 2016 год в объеме 32,3 тыс.руб.</a:t>
            </a:r>
            <a:endParaRPr lang="ru-RU" sz="900">
              <a:solidFill>
                <a:srgbClr val="000000"/>
              </a:solidFill>
              <a:latin typeface="Tahoma" pitchFamily="34" charset="0"/>
              <a:cs typeface="Tahoma" pitchFamily="34" charset="0"/>
            </a:endParaRPr>
          </a:p>
        </p:txBody>
      </p:sp>
      <p:sp>
        <p:nvSpPr>
          <p:cNvPr id="29" name="TextBox 28"/>
          <p:cNvSpPr txBox="1"/>
          <p:nvPr/>
        </p:nvSpPr>
        <p:spPr>
          <a:xfrm>
            <a:off x="25400" y="3233738"/>
            <a:ext cx="3033713" cy="7175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-Осуществление отдельных областных государственных полномочий в сфере водоснабжения и водоотведения на 2016 год в объеме 161,6 тыс.руб.</a:t>
            </a:r>
          </a:p>
        </p:txBody>
      </p:sp>
      <p:sp>
        <p:nvSpPr>
          <p:cNvPr id="30" name="TextBox 29"/>
          <p:cNvSpPr txBox="1"/>
          <p:nvPr/>
        </p:nvSpPr>
        <p:spPr>
          <a:xfrm>
            <a:off x="25400" y="3990975"/>
            <a:ext cx="3033713" cy="10223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-Осуществление областных государственных полномочий по хранению, комплектованию, учету и использованию архивных документов, относящихся к государственной собственности Иркутской области на 2016 год в объеме 5 412,0 тыс.руб.</a:t>
            </a:r>
          </a:p>
        </p:txBody>
      </p:sp>
      <p:sp>
        <p:nvSpPr>
          <p:cNvPr id="32" name="TextBox 31"/>
          <p:cNvSpPr txBox="1"/>
          <p:nvPr/>
        </p:nvSpPr>
        <p:spPr>
          <a:xfrm>
            <a:off x="55563" y="5095875"/>
            <a:ext cx="3033712"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-Осуществление отдельных областных государственных полномочий в сфере труда на 2016 год в объеме 605,2 тыс.руб. </a:t>
            </a:r>
          </a:p>
        </p:txBody>
      </p:sp>
      <p:sp>
        <p:nvSpPr>
          <p:cNvPr id="34" name="TextBox 33"/>
          <p:cNvSpPr txBox="1"/>
          <p:nvPr/>
        </p:nvSpPr>
        <p:spPr>
          <a:xfrm>
            <a:off x="34925" y="5719763"/>
            <a:ext cx="3033713" cy="10223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-Осуществление областных государственных полномочий по определению персонального состава и обеспечению деятельности районных (городских), районных в городах комиссий по делам несовершеннолетних и защите их прав на 2016 год в объеме 1 829,0 тыс.руб.</a:t>
            </a:r>
          </a:p>
        </p:txBody>
      </p:sp>
      <p:sp>
        <p:nvSpPr>
          <p:cNvPr id="46" name="TextBox 45"/>
          <p:cNvSpPr txBox="1"/>
          <p:nvPr/>
        </p:nvSpPr>
        <p:spPr>
          <a:xfrm>
            <a:off x="3162300" y="1341438"/>
            <a:ext cx="3033713" cy="8699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-Осуществление отдельных областных государственных полномочий по предоставлению мер социальной поддержки многодетным и малоимущим семьям на 2016 год в объеме 5 697,7 тыс.руб.</a:t>
            </a:r>
          </a:p>
        </p:txBody>
      </p:sp>
      <p:sp>
        <p:nvSpPr>
          <p:cNvPr id="47" name="TextBox 46"/>
          <p:cNvSpPr txBox="1"/>
          <p:nvPr/>
        </p:nvSpPr>
        <p:spPr>
          <a:xfrm>
            <a:off x="3132138" y="2276475"/>
            <a:ext cx="3033712" cy="8699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-Осуществление областных государственных полномочий по предоставлению гражданам субсидий на оплату жилых помещений и коммунальных услуг на 2016 год в объеме 47 591,5 тыс.руб.</a:t>
            </a:r>
          </a:p>
        </p:txBody>
      </p:sp>
      <p:sp>
        <p:nvSpPr>
          <p:cNvPr id="48" name="TextBox 47"/>
          <p:cNvSpPr txBox="1"/>
          <p:nvPr/>
        </p:nvSpPr>
        <p:spPr>
          <a:xfrm>
            <a:off x="3132138" y="3213100"/>
            <a:ext cx="3033712" cy="8699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-Осуществление областных государственных полномочий по определению персонального состава и обеспечению деятельности административных комиссий на 2016 год в объеме 605,2 тыс.руб.</a:t>
            </a:r>
          </a:p>
        </p:txBody>
      </p:sp>
      <p:sp>
        <p:nvSpPr>
          <p:cNvPr id="49" name="TextBox 48"/>
          <p:cNvSpPr txBox="1"/>
          <p:nvPr/>
        </p:nvSpPr>
        <p:spPr>
          <a:xfrm>
            <a:off x="3141663" y="4149725"/>
            <a:ext cx="3054350" cy="8699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-Осуществление отдельных областных государственных полномочий в сфере обращения с безнадзорными собаками и кошками в Иркутской области на 2016 год в объеме 805,0 тыс.руб.</a:t>
            </a:r>
          </a:p>
        </p:txBody>
      </p:sp>
      <p:sp>
        <p:nvSpPr>
          <p:cNvPr id="51" name="TextBox 50"/>
          <p:cNvSpPr txBox="1"/>
          <p:nvPr/>
        </p:nvSpPr>
        <p:spPr>
          <a:xfrm>
            <a:off x="3132138" y="5178425"/>
            <a:ext cx="3046412" cy="14795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-Осуществление областного государственного полномочия по определению перечня должностных лиц органов местного самоуправления, уполномоченных составлять протоколы об административных правонарушениях, предусмотренных отдельными законами Иркутской области об административной ответственности на 2016 год в объеме 0,7 тыс.руб.</a:t>
            </a:r>
          </a:p>
        </p:txBody>
      </p:sp>
      <p:sp>
        <p:nvSpPr>
          <p:cNvPr id="52" name="TextBox 51"/>
          <p:cNvSpPr txBox="1"/>
          <p:nvPr/>
        </p:nvSpPr>
        <p:spPr>
          <a:xfrm>
            <a:off x="6280150" y="1341438"/>
            <a:ext cx="2863850" cy="1174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900">
                <a:solidFill>
                  <a:srgbClr val="000000"/>
                </a:solidFill>
                <a:latin typeface="Tahoma" pitchFamily="34" charset="0"/>
                <a:cs typeface="Tahoma" pitchFamily="34" charset="0"/>
              </a:rPr>
              <a:t>-</a:t>
            </a:r>
            <a:r>
              <a:rPr lang="ru-RU" sz="1000">
                <a:solidFill>
                  <a:srgbClr val="000000"/>
                </a:solidFill>
                <a:latin typeface="Tahoma" pitchFamily="34" charset="0"/>
                <a:cs typeface="Tahoma" pitchFamily="34" charset="0"/>
              </a:rPr>
              <a:t>Субвенция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 на 2016 год в объеме 69, 3 тыс. руб.</a:t>
            </a:r>
          </a:p>
          <a:p>
            <a:pPr>
              <a:defRPr/>
            </a:pPr>
            <a:endParaRPr lang="ru-RU" sz="1000">
              <a:solidFill>
                <a:srgbClr val="000000"/>
              </a:solidFill>
              <a:latin typeface="Tahoma" pitchFamily="34" charset="0"/>
              <a:cs typeface="Tahoma" pitchFamily="34" charset="0"/>
            </a:endParaRPr>
          </a:p>
        </p:txBody>
      </p:sp>
      <p:sp>
        <p:nvSpPr>
          <p:cNvPr id="53" name="TextBox 52"/>
          <p:cNvSpPr txBox="1"/>
          <p:nvPr/>
        </p:nvSpPr>
        <p:spPr>
          <a:xfrm>
            <a:off x="6278563" y="4221163"/>
            <a:ext cx="2825750" cy="10160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b="1" dirty="0">
                <a:solidFill>
                  <a:srgbClr val="000000"/>
                </a:solidFill>
                <a:latin typeface="Tahoma" pitchFamily="34" charset="0"/>
                <a:cs typeface="Tahoma" pitchFamily="34" charset="0"/>
              </a:rPr>
              <a:t>За счет средств бюджета города Усолье-Сибирское предусмотрены бюджетные ассигнования на 2016 год в объеме 8 192,8 </a:t>
            </a:r>
            <a:r>
              <a:rPr lang="ru-RU" sz="1000" b="1" dirty="0" err="1">
                <a:solidFill>
                  <a:srgbClr val="000000"/>
                </a:solidFill>
                <a:latin typeface="Tahoma" pitchFamily="34" charset="0"/>
                <a:cs typeface="Tahoma" pitchFamily="34" charset="0"/>
              </a:rPr>
              <a:t>тыс.руб</a:t>
            </a:r>
            <a:r>
              <a:rPr lang="ru-RU" sz="1000" b="1" dirty="0">
                <a:solidFill>
                  <a:srgbClr val="000000"/>
                </a:solidFill>
                <a:latin typeface="Tahoma" pitchFamily="34" charset="0"/>
                <a:cs typeface="Tahoma" pitchFamily="34" charset="0"/>
              </a:rPr>
              <a:t>.</a:t>
            </a:r>
          </a:p>
          <a:p>
            <a:pPr algn="ctr">
              <a:defRPr/>
            </a:pPr>
            <a:r>
              <a:rPr lang="ru-RU" sz="1000" b="1" dirty="0">
                <a:solidFill>
                  <a:srgbClr val="000000"/>
                </a:solidFill>
                <a:latin typeface="Tahoma" pitchFamily="34" charset="0"/>
                <a:cs typeface="Tahoma" pitchFamily="34" charset="0"/>
              </a:rPr>
              <a:t>в том числе:</a:t>
            </a:r>
            <a:endParaRPr lang="ru-RU" sz="1000" dirty="0">
              <a:solidFill>
                <a:srgbClr val="000000"/>
              </a:solidFill>
              <a:latin typeface="Tahoma" pitchFamily="34" charset="0"/>
              <a:cs typeface="Tahoma" pitchFamily="34" charset="0"/>
            </a:endParaRPr>
          </a:p>
          <a:p>
            <a:pPr algn="ctr">
              <a:defRPr/>
            </a:pPr>
            <a:endParaRPr lang="ru-RU" sz="1000" dirty="0">
              <a:solidFill>
                <a:srgbClr val="000000"/>
              </a:solidFill>
              <a:latin typeface="Tahoma" pitchFamily="34" charset="0"/>
              <a:cs typeface="Tahoma" pitchFamily="34" charset="0"/>
            </a:endParaRPr>
          </a:p>
        </p:txBody>
      </p:sp>
      <p:sp>
        <p:nvSpPr>
          <p:cNvPr id="55" name="TextBox 54"/>
          <p:cNvSpPr txBox="1"/>
          <p:nvPr/>
        </p:nvSpPr>
        <p:spPr>
          <a:xfrm>
            <a:off x="6300788" y="5392738"/>
            <a:ext cx="2803525"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900">
                <a:solidFill>
                  <a:srgbClr val="000000"/>
                </a:solidFill>
                <a:latin typeface="Tahoma" pitchFamily="34" charset="0"/>
                <a:cs typeface="Tahoma" pitchFamily="34" charset="0"/>
              </a:rPr>
              <a:t>- </a:t>
            </a:r>
            <a:r>
              <a:rPr lang="ru-RU" sz="1000">
                <a:solidFill>
                  <a:srgbClr val="000000"/>
                </a:solidFill>
                <a:latin typeface="Tahoma" pitchFamily="34" charset="0"/>
                <a:cs typeface="Tahoma" pitchFamily="34" charset="0"/>
              </a:rPr>
              <a:t>на содержание аппарата Думы города на 2016 год в объеме  5 224,2 тыс.руб.</a:t>
            </a:r>
          </a:p>
        </p:txBody>
      </p:sp>
      <p:sp>
        <p:nvSpPr>
          <p:cNvPr id="56" name="TextBox 55"/>
          <p:cNvSpPr txBox="1"/>
          <p:nvPr/>
        </p:nvSpPr>
        <p:spPr>
          <a:xfrm>
            <a:off x="6299200" y="5959475"/>
            <a:ext cx="2805113"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000">
                <a:solidFill>
                  <a:srgbClr val="000000"/>
                </a:solidFill>
                <a:latin typeface="Tahoma" pitchFamily="34" charset="0"/>
                <a:cs typeface="Tahoma" pitchFamily="34" charset="0"/>
              </a:rPr>
              <a:t>- на содержание контрольно–счетной палаты города Усолье-Сибирское на 2016 год в объеме 2 968, 6 тыс.руб.</a:t>
            </a:r>
          </a:p>
        </p:txBody>
      </p:sp>
      <p:sp>
        <p:nvSpPr>
          <p:cNvPr id="7" name="Прямоугольник 6"/>
          <p:cNvSpPr/>
          <p:nvPr/>
        </p:nvSpPr>
        <p:spPr>
          <a:xfrm>
            <a:off x="6300788" y="2565400"/>
            <a:ext cx="2827337" cy="85725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900">
                <a:solidFill>
                  <a:srgbClr val="000000"/>
                </a:solidFill>
                <a:latin typeface="Tahoma" pitchFamily="34" charset="0"/>
                <a:cs typeface="Tahoma" pitchFamily="34" charset="0"/>
              </a:rPr>
              <a:t>-</a:t>
            </a:r>
            <a:r>
              <a:rPr lang="ru-RU" sz="1000">
                <a:solidFill>
                  <a:srgbClr val="000000"/>
                </a:solidFill>
                <a:latin typeface="Tahoma" pitchFamily="34" charset="0"/>
                <a:cs typeface="Tahoma" pitchFamily="34" charset="0"/>
              </a:rPr>
              <a:t>Субвенция на проведение Всероссийской сельскохозяйственной переписи на 2016 год в объеме 215,6 тыс. руб.</a:t>
            </a:r>
          </a:p>
        </p:txBody>
      </p:sp>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78557" name="Object 29"/>
          <p:cNvGraphicFramePr>
            <a:graphicFrameLocks noChangeAspect="1"/>
          </p:cNvGraphicFramePr>
          <p:nvPr/>
        </p:nvGraphicFramePr>
        <p:xfrm>
          <a:off x="171450" y="817563"/>
          <a:ext cx="8316913" cy="5819775"/>
        </p:xfrm>
        <a:graphic>
          <a:graphicData uri="http://schemas.openxmlformats.org/presentationml/2006/ole">
            <mc:AlternateContent xmlns:mc="http://schemas.openxmlformats.org/markup-compatibility/2006">
              <mc:Choice xmlns:v="urn:schemas-microsoft-com:vml" Requires="v">
                <p:oleObj spid="_x0000_s278562" name="Диаграмма" r:id="rId4" imgW="10229736" imgH="7238962" progId="Excel.Chart.8">
                  <p:embed/>
                </p:oleObj>
              </mc:Choice>
              <mc:Fallback>
                <p:oleObj name="Диаграмма" r:id="rId4" imgW="10229736" imgH="7238962" progId="Excel.Chart.8">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817563"/>
                        <a:ext cx="8316913"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8558" name="Rectangle 10"/>
          <p:cNvSpPr>
            <a:spLocks noChangeArrowheads="1"/>
          </p:cNvSpPr>
          <p:nvPr/>
        </p:nvSpPr>
        <p:spPr bwMode="auto">
          <a:xfrm>
            <a:off x="7667625" y="2349500"/>
            <a:ext cx="184150" cy="336550"/>
          </a:xfrm>
          <a:prstGeom prst="rect">
            <a:avLst/>
          </a:prstGeom>
          <a:noFill/>
          <a:ln w="9525">
            <a:noFill/>
            <a:miter lim="800000"/>
            <a:headEnd/>
            <a:tailEnd/>
          </a:ln>
        </p:spPr>
        <p:txBody>
          <a:bodyPr wrap="none">
            <a:spAutoFit/>
          </a:bodyPr>
          <a:lstStyle/>
          <a:p>
            <a:pPr>
              <a:spcAft>
                <a:spcPts val="300"/>
              </a:spcAft>
              <a:buClr>
                <a:srgbClr val="C3260C"/>
              </a:buClr>
              <a:buSzPct val="130000"/>
              <a:buFont typeface="Georgia" pitchFamily="18" charset="0"/>
              <a:buNone/>
            </a:pPr>
            <a:endParaRPr lang="ru-RU" altLang="ru-RU" sz="1100">
              <a:solidFill>
                <a:srgbClr val="404040"/>
              </a:solidFill>
              <a:latin typeface="Times New Roman" pitchFamily="18" charset="0"/>
              <a:cs typeface="Arial" charset="0"/>
            </a:endParaRPr>
          </a:p>
        </p:txBody>
      </p:sp>
      <p:sp>
        <p:nvSpPr>
          <p:cNvPr id="278559" name="Rectangle 11"/>
          <p:cNvSpPr>
            <a:spLocks noChangeArrowheads="1"/>
          </p:cNvSpPr>
          <p:nvPr/>
        </p:nvSpPr>
        <p:spPr bwMode="auto">
          <a:xfrm>
            <a:off x="1042988" y="0"/>
            <a:ext cx="7850187" cy="725488"/>
          </a:xfrm>
          <a:prstGeom prst="rect">
            <a:avLst/>
          </a:prstGeom>
          <a:noFill/>
          <a:ln w="9525">
            <a:noFill/>
            <a:miter lim="800000"/>
            <a:headEnd/>
            <a:tailEnd/>
          </a:ln>
        </p:spPr>
        <p:txBody>
          <a:bodyPr anchor="ctr"/>
          <a:lstStyle/>
          <a:p>
            <a:pPr algn="ctr">
              <a:lnSpc>
                <a:spcPct val="80000"/>
              </a:lnSpc>
              <a:spcAft>
                <a:spcPts val="300"/>
              </a:spcAft>
              <a:buClr>
                <a:srgbClr val="C3260C"/>
              </a:buClr>
              <a:buSzPct val="130000"/>
              <a:buFont typeface="Georgia" pitchFamily="18" charset="0"/>
              <a:buNone/>
            </a:pPr>
            <a:r>
              <a:rPr lang="ru-RU" altLang="ru-RU" sz="2200" b="1">
                <a:cs typeface="Arial" charset="0"/>
              </a:rPr>
              <a:t>Дефицит бюджета города на 2016</a:t>
            </a:r>
            <a:r>
              <a:rPr lang="en-US" altLang="ru-RU" sz="2200" b="1">
                <a:cs typeface="Arial" charset="0"/>
              </a:rPr>
              <a:t> </a:t>
            </a:r>
            <a:r>
              <a:rPr lang="ru-RU" altLang="ru-RU" sz="2200" b="1">
                <a:cs typeface="Arial" charset="0"/>
              </a:rPr>
              <a:t>год</a:t>
            </a:r>
          </a:p>
        </p:txBody>
      </p:sp>
      <p:sp>
        <p:nvSpPr>
          <p:cNvPr id="278560" name="Rectangle 7"/>
          <p:cNvSpPr>
            <a:spLocks noChangeArrowheads="1"/>
          </p:cNvSpPr>
          <p:nvPr/>
        </p:nvSpPr>
        <p:spPr bwMode="auto">
          <a:xfrm>
            <a:off x="7667625" y="2349500"/>
            <a:ext cx="184150" cy="336550"/>
          </a:xfrm>
          <a:prstGeom prst="rect">
            <a:avLst/>
          </a:prstGeom>
          <a:noFill/>
          <a:ln w="9525">
            <a:noFill/>
            <a:miter lim="800000"/>
            <a:headEnd/>
            <a:tailEnd/>
          </a:ln>
        </p:spPr>
        <p:txBody>
          <a:bodyPr wrap="none">
            <a:spAutoFit/>
          </a:bodyPr>
          <a:lstStyle/>
          <a:p>
            <a:endParaRPr lang="ru-RU" altLang="ru-RU" sz="1600">
              <a:latin typeface="Times New Roman" pitchFamily="18" charset="0"/>
              <a:cs typeface="Arial" charset="0"/>
            </a:endParaRPr>
          </a:p>
        </p:txBody>
      </p:sp>
      <p:sp>
        <p:nvSpPr>
          <p:cNvPr id="278561" name="Text Box 17"/>
          <p:cNvSpPr txBox="1">
            <a:spLocks noChangeArrowheads="1"/>
          </p:cNvSpPr>
          <p:nvPr/>
        </p:nvSpPr>
        <p:spPr bwMode="auto">
          <a:xfrm>
            <a:off x="3276600" y="1196975"/>
            <a:ext cx="1079500" cy="336550"/>
          </a:xfrm>
          <a:prstGeom prst="rect">
            <a:avLst/>
          </a:prstGeom>
          <a:noFill/>
          <a:ln w="9525">
            <a:noFill/>
            <a:miter lim="800000"/>
            <a:headEnd/>
            <a:tailEnd/>
          </a:ln>
        </p:spPr>
        <p:txBody>
          <a:bodyPr>
            <a:spAutoFit/>
          </a:bodyPr>
          <a:lstStyle/>
          <a:p>
            <a:pPr algn="ctr">
              <a:spcBef>
                <a:spcPct val="50000"/>
              </a:spcBef>
              <a:spcAft>
                <a:spcPts val="300"/>
              </a:spcAft>
              <a:buClr>
                <a:srgbClr val="C3260C"/>
              </a:buClr>
              <a:buSzPct val="130000"/>
              <a:buFont typeface="Georgia" pitchFamily="18" charset="0"/>
              <a:buNone/>
            </a:pPr>
            <a:r>
              <a:rPr lang="ru-RU" altLang="ru-RU" sz="1600" b="1">
                <a:solidFill>
                  <a:srgbClr val="0000FF"/>
                </a:solidFill>
                <a:cs typeface="Arial" charset="0"/>
              </a:rPr>
              <a:t>29,2%</a:t>
            </a:r>
          </a:p>
        </p:txBody>
      </p:sp>
      <p:sp>
        <p:nvSpPr>
          <p:cNvPr id="278562" name="Text Box 17"/>
          <p:cNvSpPr txBox="1">
            <a:spLocks noChangeArrowheads="1"/>
          </p:cNvSpPr>
          <p:nvPr/>
        </p:nvSpPr>
        <p:spPr bwMode="auto">
          <a:xfrm>
            <a:off x="5580063" y="1125538"/>
            <a:ext cx="1079500" cy="336550"/>
          </a:xfrm>
          <a:prstGeom prst="rect">
            <a:avLst/>
          </a:prstGeom>
          <a:noFill/>
          <a:ln w="9525">
            <a:noFill/>
            <a:miter lim="800000"/>
            <a:headEnd/>
            <a:tailEnd/>
          </a:ln>
        </p:spPr>
        <p:txBody>
          <a:bodyPr>
            <a:spAutoFit/>
          </a:bodyPr>
          <a:lstStyle/>
          <a:p>
            <a:pPr algn="ctr">
              <a:spcBef>
                <a:spcPct val="50000"/>
              </a:spcBef>
              <a:spcAft>
                <a:spcPts val="300"/>
              </a:spcAft>
              <a:buClr>
                <a:srgbClr val="C3260C"/>
              </a:buClr>
              <a:buSzPct val="130000"/>
              <a:buFont typeface="Georgia" pitchFamily="18" charset="0"/>
              <a:buNone/>
            </a:pPr>
            <a:r>
              <a:rPr lang="ru-RU" altLang="ru-RU" sz="1600" b="1">
                <a:solidFill>
                  <a:srgbClr val="0000FF"/>
                </a:solidFill>
                <a:cs typeface="Arial" charset="0"/>
              </a:rPr>
              <a:t>9,9%</a:t>
            </a:r>
          </a:p>
        </p:txBody>
      </p:sp>
      <p:grpSp>
        <p:nvGrpSpPr>
          <p:cNvPr id="278563" name="Group 20"/>
          <p:cNvGrpSpPr>
            <a:grpSpLocks/>
          </p:cNvGrpSpPr>
          <p:nvPr/>
        </p:nvGrpSpPr>
        <p:grpSpPr bwMode="auto">
          <a:xfrm>
            <a:off x="61913" y="42863"/>
            <a:ext cx="8916987" cy="6769100"/>
            <a:chOff x="39" y="27"/>
            <a:chExt cx="5617" cy="4264"/>
          </a:xfrm>
        </p:grpSpPr>
        <p:sp>
          <p:nvSpPr>
            <p:cNvPr id="278567" name="Line 4"/>
            <p:cNvSpPr>
              <a:spLocks noChangeShapeType="1"/>
            </p:cNvSpPr>
            <p:nvPr/>
          </p:nvSpPr>
          <p:spPr bwMode="auto">
            <a:xfrm>
              <a:off x="748" y="482"/>
              <a:ext cx="4853" cy="1"/>
            </a:xfrm>
            <a:prstGeom prst="line">
              <a:avLst/>
            </a:prstGeom>
            <a:noFill/>
            <a:ln w="9525">
              <a:solidFill>
                <a:srgbClr val="33CC33"/>
              </a:solidFill>
              <a:round/>
              <a:headEnd/>
              <a:tailEnd/>
            </a:ln>
          </p:spPr>
          <p:txBody>
            <a:bodyPr/>
            <a:lstStyle/>
            <a:p>
              <a:endParaRPr lang="ru-RU"/>
            </a:p>
          </p:txBody>
        </p:sp>
        <p:sp>
          <p:nvSpPr>
            <p:cNvPr id="278568" name="Line 5"/>
            <p:cNvSpPr>
              <a:spLocks noChangeShapeType="1"/>
            </p:cNvSpPr>
            <p:nvPr/>
          </p:nvSpPr>
          <p:spPr bwMode="auto">
            <a:xfrm>
              <a:off x="793" y="527"/>
              <a:ext cx="4853" cy="1"/>
            </a:xfrm>
            <a:prstGeom prst="line">
              <a:avLst/>
            </a:prstGeom>
            <a:noFill/>
            <a:ln w="9525">
              <a:solidFill>
                <a:srgbClr val="33CC33"/>
              </a:solidFill>
              <a:round/>
              <a:headEnd/>
              <a:tailEnd/>
            </a:ln>
          </p:spPr>
          <p:txBody>
            <a:bodyPr/>
            <a:lstStyle/>
            <a:p>
              <a:endParaRPr lang="ru-RU"/>
            </a:p>
          </p:txBody>
        </p:sp>
        <p:sp>
          <p:nvSpPr>
            <p:cNvPr id="278569" name="Line 6"/>
            <p:cNvSpPr>
              <a:spLocks noChangeShapeType="1"/>
            </p:cNvSpPr>
            <p:nvPr/>
          </p:nvSpPr>
          <p:spPr bwMode="auto">
            <a:xfrm>
              <a:off x="68" y="799"/>
              <a:ext cx="1" cy="3447"/>
            </a:xfrm>
            <a:prstGeom prst="line">
              <a:avLst/>
            </a:prstGeom>
            <a:noFill/>
            <a:ln w="9525">
              <a:solidFill>
                <a:srgbClr val="003366"/>
              </a:solidFill>
              <a:round/>
              <a:headEnd/>
              <a:tailEnd/>
            </a:ln>
          </p:spPr>
          <p:txBody>
            <a:bodyPr/>
            <a:lstStyle/>
            <a:p>
              <a:endParaRPr lang="ru-RU"/>
            </a:p>
          </p:txBody>
        </p:sp>
        <p:sp>
          <p:nvSpPr>
            <p:cNvPr id="278570" name="Line 7"/>
            <p:cNvSpPr>
              <a:spLocks noChangeShapeType="1"/>
            </p:cNvSpPr>
            <p:nvPr/>
          </p:nvSpPr>
          <p:spPr bwMode="auto">
            <a:xfrm>
              <a:off x="114" y="844"/>
              <a:ext cx="1" cy="3447"/>
            </a:xfrm>
            <a:prstGeom prst="line">
              <a:avLst/>
            </a:prstGeom>
            <a:noFill/>
            <a:ln w="9525">
              <a:solidFill>
                <a:srgbClr val="003366"/>
              </a:solidFill>
              <a:round/>
              <a:headEnd/>
              <a:tailEnd/>
            </a:ln>
          </p:spPr>
          <p:txBody>
            <a:bodyPr/>
            <a:lstStyle/>
            <a:p>
              <a:endParaRPr lang="ru-RU"/>
            </a:p>
          </p:txBody>
        </p:sp>
        <p:sp>
          <p:nvSpPr>
            <p:cNvPr id="278571" name="Line 8"/>
            <p:cNvSpPr>
              <a:spLocks noChangeShapeType="1"/>
            </p:cNvSpPr>
            <p:nvPr/>
          </p:nvSpPr>
          <p:spPr bwMode="auto">
            <a:xfrm>
              <a:off x="213" y="4202"/>
              <a:ext cx="5443" cy="1"/>
            </a:xfrm>
            <a:prstGeom prst="line">
              <a:avLst/>
            </a:prstGeom>
            <a:noFill/>
            <a:ln w="9525">
              <a:solidFill>
                <a:srgbClr val="FFCC00"/>
              </a:solidFill>
              <a:round/>
              <a:headEnd/>
              <a:tailEnd/>
            </a:ln>
          </p:spPr>
          <p:txBody>
            <a:bodyPr/>
            <a:lstStyle/>
            <a:p>
              <a:endParaRPr lang="ru-RU"/>
            </a:p>
          </p:txBody>
        </p:sp>
        <p:sp>
          <p:nvSpPr>
            <p:cNvPr id="278572" name="Line 9"/>
            <p:cNvSpPr>
              <a:spLocks noChangeShapeType="1"/>
            </p:cNvSpPr>
            <p:nvPr/>
          </p:nvSpPr>
          <p:spPr bwMode="auto">
            <a:xfrm>
              <a:off x="122" y="4247"/>
              <a:ext cx="5443" cy="1"/>
            </a:xfrm>
            <a:prstGeom prst="line">
              <a:avLst/>
            </a:prstGeom>
            <a:noFill/>
            <a:ln w="9525">
              <a:solidFill>
                <a:srgbClr val="FFCC00"/>
              </a:solidFill>
              <a:round/>
              <a:headEnd/>
              <a:tailEnd/>
            </a:ln>
          </p:spPr>
          <p:txBody>
            <a:bodyPr/>
            <a:lstStyle/>
            <a:p>
              <a:endParaRPr lang="ru-RU"/>
            </a:p>
          </p:txBody>
        </p:sp>
        <p:pic>
          <p:nvPicPr>
            <p:cNvPr id="278573" name="Picture 37" descr="Усолье-СибирскоеГО-ПП-01"/>
            <p:cNvPicPr>
              <a:picLocks noChangeAspect="1" noChangeArrowheads="1"/>
            </p:cNvPicPr>
            <p:nvPr/>
          </p:nvPicPr>
          <p:blipFill>
            <a:blip r:embed="rId6"/>
            <a:srcRect/>
            <a:stretch>
              <a:fillRect/>
            </a:stretch>
          </p:blipFill>
          <p:spPr bwMode="auto">
            <a:xfrm>
              <a:off x="39" y="27"/>
              <a:ext cx="437" cy="545"/>
            </a:xfrm>
            <a:prstGeom prst="rect">
              <a:avLst/>
            </a:prstGeom>
            <a:noFill/>
            <a:ln w="9525">
              <a:noFill/>
              <a:miter lim="800000"/>
              <a:headEnd/>
              <a:tailEnd/>
            </a:ln>
          </p:spPr>
        </p:pic>
      </p:grpSp>
      <p:sp>
        <p:nvSpPr>
          <p:cNvPr id="278564" name="AutoShape 22"/>
          <p:cNvSpPr>
            <a:spLocks/>
          </p:cNvSpPr>
          <p:nvPr/>
        </p:nvSpPr>
        <p:spPr bwMode="auto">
          <a:xfrm>
            <a:off x="4932363" y="2708275"/>
            <a:ext cx="431800" cy="2520950"/>
          </a:xfrm>
          <a:prstGeom prst="rightBrace">
            <a:avLst>
              <a:gd name="adj1" fmla="val 78005"/>
              <a:gd name="adj2" fmla="val 50907"/>
            </a:avLst>
          </a:prstGeom>
          <a:noFill/>
          <a:ln w="38100">
            <a:solidFill>
              <a:srgbClr val="FF0000"/>
            </a:solidFill>
            <a:round/>
            <a:headEnd/>
            <a:tailEnd/>
          </a:ln>
        </p:spPr>
        <p:txBody>
          <a:bodyPr wrap="none" anchor="ctr"/>
          <a:lstStyle/>
          <a:p>
            <a:endParaRPr lang="ru-RU" altLang="ru-RU"/>
          </a:p>
        </p:txBody>
      </p:sp>
      <p:sp>
        <p:nvSpPr>
          <p:cNvPr id="278565" name="Text Box 23"/>
          <p:cNvSpPr txBox="1">
            <a:spLocks noChangeArrowheads="1"/>
          </p:cNvSpPr>
          <p:nvPr/>
        </p:nvSpPr>
        <p:spPr bwMode="auto">
          <a:xfrm>
            <a:off x="5580063" y="3789363"/>
            <a:ext cx="990600" cy="320675"/>
          </a:xfrm>
          <a:prstGeom prst="rect">
            <a:avLst/>
          </a:prstGeom>
          <a:noFill/>
          <a:ln w="9525">
            <a:noFill/>
            <a:miter lim="800000"/>
            <a:headEnd/>
            <a:tailEnd/>
          </a:ln>
        </p:spPr>
        <p:txBody>
          <a:bodyPr wrap="none">
            <a:spAutoFit/>
          </a:bodyPr>
          <a:lstStyle/>
          <a:p>
            <a:r>
              <a:rPr lang="ru-RU" altLang="ru-RU" sz="1500" b="1">
                <a:solidFill>
                  <a:srgbClr val="FF0000"/>
                </a:solidFill>
              </a:rPr>
              <a:t>-81 944,5</a:t>
            </a:r>
          </a:p>
        </p:txBody>
      </p:sp>
      <p:sp>
        <p:nvSpPr>
          <p:cNvPr id="278566" name="Rectangle 52"/>
          <p:cNvSpPr>
            <a:spLocks noChangeArrowheads="1"/>
          </p:cNvSpPr>
          <p:nvPr/>
        </p:nvSpPr>
        <p:spPr bwMode="auto">
          <a:xfrm>
            <a:off x="8243888" y="908050"/>
            <a:ext cx="900112" cy="71438"/>
          </a:xfrm>
          <a:prstGeom prst="rect">
            <a:avLst/>
          </a:prstGeom>
          <a:noFill/>
          <a:ln w="9525">
            <a:noFill/>
            <a:miter lim="800000"/>
            <a:headEnd/>
            <a:tailEnd/>
          </a:ln>
        </p:spPr>
        <p:txBody>
          <a:bodyPr anchor="ctr"/>
          <a:lstStyle/>
          <a:p>
            <a:r>
              <a:rPr lang="ru-RU" altLang="ru-RU" sz="1200" b="1">
                <a:cs typeface="Arial" charset="0"/>
              </a:rPr>
              <a:t>тыс. руб.</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10319"/>
            <a:ext cx="9158982" cy="1038225"/>
          </a:xfrm>
          <a:prstGeom prst="round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9377" y="333126"/>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780901" y="1916832"/>
            <a:ext cx="776045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Спасибо за внимание!</a:t>
            </a:r>
          </a:p>
        </p:txBody>
      </p:sp>
      <p:sp>
        <p:nvSpPr>
          <p:cNvPr id="7" name="Овал 6"/>
          <p:cNvSpPr/>
          <p:nvPr/>
        </p:nvSpPr>
        <p:spPr>
          <a:xfrm>
            <a:off x="3036000" y="2924944"/>
            <a:ext cx="3204174" cy="3204174"/>
          </a:xfrm>
          <a:prstGeom prst="ellipse">
            <a:avLst/>
          </a:prstGeom>
          <a:gradFill>
            <a:gsLst>
              <a:gs pos="38000">
                <a:schemeClr val="accent2">
                  <a:tint val="18000"/>
                  <a:satMod val="120000"/>
                  <a:lumMod val="88000"/>
                  <a:alpha val="36000"/>
                </a:schemeClr>
              </a:gs>
              <a:gs pos="100000">
                <a:schemeClr val="bg2">
                  <a:lumMod val="9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pic>
        <p:nvPicPr>
          <p:cNvPr id="324619" name="Picture 2"/>
          <p:cNvPicPr>
            <a:picLocks noChangeAspect="1" noChangeArrowheads="1"/>
          </p:cNvPicPr>
          <p:nvPr/>
        </p:nvPicPr>
        <p:blipFill>
          <a:blip r:embed="rId3"/>
          <a:srcRect/>
          <a:stretch>
            <a:fillRect/>
          </a:stretch>
        </p:blipFill>
        <p:spPr bwMode="auto">
          <a:xfrm>
            <a:off x="0" y="-11113"/>
            <a:ext cx="971550" cy="1211263"/>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86" name="Rectangle 10"/>
          <p:cNvSpPr>
            <a:spLocks noChangeArrowheads="1"/>
          </p:cNvSpPr>
          <p:nvPr/>
        </p:nvSpPr>
        <p:spPr bwMode="auto">
          <a:xfrm>
            <a:off x="1114425" y="2133600"/>
            <a:ext cx="6983413" cy="396875"/>
          </a:xfrm>
          <a:prstGeom prst="rect">
            <a:avLst/>
          </a:prstGeom>
          <a:noFill/>
          <a:ln w="9525">
            <a:noFill/>
            <a:miter lim="800000"/>
            <a:headEnd/>
            <a:tailEnd/>
          </a:ln>
        </p:spPr>
        <p:txBody>
          <a:bodyPr anchor="ctr">
            <a:spAutoFit/>
          </a:bodyPr>
          <a:lstStyle/>
          <a:p>
            <a:pPr algn="ctr"/>
            <a:r>
              <a:rPr lang="ru-RU" altLang="ru-RU" sz="2000">
                <a:cs typeface="Times New Roman" pitchFamily="18" charset="0"/>
              </a:rPr>
              <a:t>                                                                                                        </a:t>
            </a:r>
          </a:p>
        </p:txBody>
      </p:sp>
      <p:sp>
        <p:nvSpPr>
          <p:cNvPr id="275487" name="Rectangle 11"/>
          <p:cNvSpPr>
            <a:spLocks noChangeArrowheads="1"/>
          </p:cNvSpPr>
          <p:nvPr/>
        </p:nvSpPr>
        <p:spPr bwMode="auto">
          <a:xfrm>
            <a:off x="7667625" y="2349500"/>
            <a:ext cx="184150" cy="336550"/>
          </a:xfrm>
          <a:prstGeom prst="rect">
            <a:avLst/>
          </a:prstGeom>
          <a:noFill/>
          <a:ln w="9525">
            <a:noFill/>
            <a:miter lim="800000"/>
            <a:headEnd/>
            <a:tailEnd/>
          </a:ln>
        </p:spPr>
        <p:txBody>
          <a:bodyPr wrap="none">
            <a:spAutoFit/>
          </a:bodyPr>
          <a:lstStyle/>
          <a:p>
            <a:endParaRPr lang="ru-RU" altLang="ru-RU" sz="1600">
              <a:latin typeface="Times New Roman" pitchFamily="18" charset="0"/>
            </a:endParaRPr>
          </a:p>
        </p:txBody>
      </p:sp>
      <p:grpSp>
        <p:nvGrpSpPr>
          <p:cNvPr id="275488" name="Group 38"/>
          <p:cNvGrpSpPr>
            <a:grpSpLocks/>
          </p:cNvGrpSpPr>
          <p:nvPr/>
        </p:nvGrpSpPr>
        <p:grpSpPr bwMode="auto">
          <a:xfrm>
            <a:off x="107950" y="115888"/>
            <a:ext cx="8870950" cy="6696075"/>
            <a:chOff x="68" y="73"/>
            <a:chExt cx="5588" cy="4218"/>
          </a:xfrm>
        </p:grpSpPr>
        <p:sp>
          <p:nvSpPr>
            <p:cNvPr id="275493" name="Line 4"/>
            <p:cNvSpPr>
              <a:spLocks noChangeShapeType="1"/>
            </p:cNvSpPr>
            <p:nvPr/>
          </p:nvSpPr>
          <p:spPr bwMode="auto">
            <a:xfrm>
              <a:off x="748" y="482"/>
              <a:ext cx="4853" cy="1"/>
            </a:xfrm>
            <a:prstGeom prst="line">
              <a:avLst/>
            </a:prstGeom>
            <a:noFill/>
            <a:ln w="9525">
              <a:solidFill>
                <a:srgbClr val="33CC33"/>
              </a:solidFill>
              <a:round/>
              <a:headEnd/>
              <a:tailEnd/>
            </a:ln>
          </p:spPr>
          <p:txBody>
            <a:bodyPr/>
            <a:lstStyle/>
            <a:p>
              <a:endParaRPr lang="ru-RU"/>
            </a:p>
          </p:txBody>
        </p:sp>
        <p:sp>
          <p:nvSpPr>
            <p:cNvPr id="275494" name="Line 5"/>
            <p:cNvSpPr>
              <a:spLocks noChangeShapeType="1"/>
            </p:cNvSpPr>
            <p:nvPr/>
          </p:nvSpPr>
          <p:spPr bwMode="auto">
            <a:xfrm>
              <a:off x="793" y="527"/>
              <a:ext cx="4853" cy="1"/>
            </a:xfrm>
            <a:prstGeom prst="line">
              <a:avLst/>
            </a:prstGeom>
            <a:noFill/>
            <a:ln w="9525">
              <a:solidFill>
                <a:srgbClr val="33CC33"/>
              </a:solidFill>
              <a:round/>
              <a:headEnd/>
              <a:tailEnd/>
            </a:ln>
          </p:spPr>
          <p:txBody>
            <a:bodyPr/>
            <a:lstStyle/>
            <a:p>
              <a:endParaRPr lang="ru-RU"/>
            </a:p>
          </p:txBody>
        </p:sp>
        <p:sp>
          <p:nvSpPr>
            <p:cNvPr id="275495" name="Line 6"/>
            <p:cNvSpPr>
              <a:spLocks noChangeShapeType="1"/>
            </p:cNvSpPr>
            <p:nvPr/>
          </p:nvSpPr>
          <p:spPr bwMode="auto">
            <a:xfrm>
              <a:off x="68" y="799"/>
              <a:ext cx="1" cy="3447"/>
            </a:xfrm>
            <a:prstGeom prst="line">
              <a:avLst/>
            </a:prstGeom>
            <a:noFill/>
            <a:ln w="9525">
              <a:solidFill>
                <a:srgbClr val="003366"/>
              </a:solidFill>
              <a:round/>
              <a:headEnd/>
              <a:tailEnd/>
            </a:ln>
          </p:spPr>
          <p:txBody>
            <a:bodyPr/>
            <a:lstStyle/>
            <a:p>
              <a:endParaRPr lang="ru-RU"/>
            </a:p>
          </p:txBody>
        </p:sp>
        <p:sp>
          <p:nvSpPr>
            <p:cNvPr id="275496" name="Line 7"/>
            <p:cNvSpPr>
              <a:spLocks noChangeShapeType="1"/>
            </p:cNvSpPr>
            <p:nvPr/>
          </p:nvSpPr>
          <p:spPr bwMode="auto">
            <a:xfrm>
              <a:off x="114" y="844"/>
              <a:ext cx="1" cy="3447"/>
            </a:xfrm>
            <a:prstGeom prst="line">
              <a:avLst/>
            </a:prstGeom>
            <a:noFill/>
            <a:ln w="9525">
              <a:solidFill>
                <a:srgbClr val="003366"/>
              </a:solidFill>
              <a:round/>
              <a:headEnd/>
              <a:tailEnd/>
            </a:ln>
          </p:spPr>
          <p:txBody>
            <a:bodyPr/>
            <a:lstStyle/>
            <a:p>
              <a:endParaRPr lang="ru-RU"/>
            </a:p>
          </p:txBody>
        </p:sp>
        <p:sp>
          <p:nvSpPr>
            <p:cNvPr id="275497" name="Line 8"/>
            <p:cNvSpPr>
              <a:spLocks noChangeShapeType="1"/>
            </p:cNvSpPr>
            <p:nvPr/>
          </p:nvSpPr>
          <p:spPr bwMode="auto">
            <a:xfrm>
              <a:off x="213" y="4202"/>
              <a:ext cx="5443" cy="1"/>
            </a:xfrm>
            <a:prstGeom prst="line">
              <a:avLst/>
            </a:prstGeom>
            <a:noFill/>
            <a:ln w="9525">
              <a:solidFill>
                <a:srgbClr val="FFCC00"/>
              </a:solidFill>
              <a:round/>
              <a:headEnd/>
              <a:tailEnd/>
            </a:ln>
          </p:spPr>
          <p:txBody>
            <a:bodyPr/>
            <a:lstStyle/>
            <a:p>
              <a:endParaRPr lang="ru-RU"/>
            </a:p>
          </p:txBody>
        </p:sp>
        <p:sp>
          <p:nvSpPr>
            <p:cNvPr id="275498" name="Line 9"/>
            <p:cNvSpPr>
              <a:spLocks noChangeShapeType="1"/>
            </p:cNvSpPr>
            <p:nvPr/>
          </p:nvSpPr>
          <p:spPr bwMode="auto">
            <a:xfrm>
              <a:off x="122" y="4247"/>
              <a:ext cx="5443" cy="1"/>
            </a:xfrm>
            <a:prstGeom prst="line">
              <a:avLst/>
            </a:prstGeom>
            <a:noFill/>
            <a:ln w="9525">
              <a:solidFill>
                <a:srgbClr val="FFCC00"/>
              </a:solidFill>
              <a:round/>
              <a:headEnd/>
              <a:tailEnd/>
            </a:ln>
          </p:spPr>
          <p:txBody>
            <a:bodyPr/>
            <a:lstStyle/>
            <a:p>
              <a:endParaRPr lang="ru-RU"/>
            </a:p>
          </p:txBody>
        </p:sp>
        <p:pic>
          <p:nvPicPr>
            <p:cNvPr id="275499" name="Picture 37" descr="Усолье-СибирскоеГО-ПП-01"/>
            <p:cNvPicPr>
              <a:picLocks noChangeAspect="1" noChangeArrowheads="1"/>
            </p:cNvPicPr>
            <p:nvPr/>
          </p:nvPicPr>
          <p:blipFill>
            <a:blip r:embed="rId4"/>
            <a:srcRect/>
            <a:stretch>
              <a:fillRect/>
            </a:stretch>
          </p:blipFill>
          <p:spPr bwMode="auto">
            <a:xfrm>
              <a:off x="68" y="73"/>
              <a:ext cx="546" cy="681"/>
            </a:xfrm>
            <a:prstGeom prst="rect">
              <a:avLst/>
            </a:prstGeom>
            <a:noFill/>
            <a:ln w="9525">
              <a:noFill/>
              <a:miter lim="800000"/>
              <a:headEnd/>
              <a:tailEnd/>
            </a:ln>
          </p:spPr>
        </p:pic>
      </p:grpSp>
      <p:sp>
        <p:nvSpPr>
          <p:cNvPr id="275489" name="Rectangle 52"/>
          <p:cNvSpPr>
            <a:spLocks noChangeArrowheads="1"/>
          </p:cNvSpPr>
          <p:nvPr/>
        </p:nvSpPr>
        <p:spPr bwMode="auto">
          <a:xfrm>
            <a:off x="8124825" y="836613"/>
            <a:ext cx="1343025" cy="215900"/>
          </a:xfrm>
          <a:prstGeom prst="rect">
            <a:avLst/>
          </a:prstGeom>
          <a:noFill/>
          <a:ln w="9525">
            <a:noFill/>
            <a:miter lim="800000"/>
            <a:headEnd/>
            <a:tailEnd/>
          </a:ln>
        </p:spPr>
        <p:txBody>
          <a:bodyPr anchor="ctr"/>
          <a:lstStyle/>
          <a:p>
            <a:r>
              <a:rPr lang="ru-RU" altLang="ru-RU" sz="1200" b="1">
                <a:cs typeface="Arial" charset="0"/>
              </a:rPr>
              <a:t>тыс. руб.</a:t>
            </a:r>
          </a:p>
        </p:txBody>
      </p:sp>
      <p:graphicFrame>
        <p:nvGraphicFramePr>
          <p:cNvPr id="275485" name="Object 29"/>
          <p:cNvGraphicFramePr>
            <a:graphicFrameLocks noChangeAspect="1"/>
          </p:cNvGraphicFramePr>
          <p:nvPr/>
        </p:nvGraphicFramePr>
        <p:xfrm>
          <a:off x="166688" y="914400"/>
          <a:ext cx="8788400" cy="5497513"/>
        </p:xfrm>
        <a:graphic>
          <a:graphicData uri="http://schemas.openxmlformats.org/presentationml/2006/ole">
            <mc:AlternateContent xmlns:mc="http://schemas.openxmlformats.org/markup-compatibility/2006">
              <mc:Choice xmlns:v="urn:schemas-microsoft-com:vml" Requires="v">
                <p:oleObj spid="_x0000_s275490" name="Диаграмма" r:id="rId5" imgW="9496273" imgH="5943486" progId="Excel.Chart.8">
                  <p:embed/>
                </p:oleObj>
              </mc:Choice>
              <mc:Fallback>
                <p:oleObj name="Диаграмма" r:id="rId5" imgW="9496273" imgH="5943486" progId="Excel.Chart.8">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14400"/>
                        <a:ext cx="8788400" cy="549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5490" name="Rectangle 13"/>
          <p:cNvSpPr>
            <a:spLocks noChangeArrowheads="1"/>
          </p:cNvSpPr>
          <p:nvPr/>
        </p:nvSpPr>
        <p:spPr bwMode="auto">
          <a:xfrm>
            <a:off x="900113" y="0"/>
            <a:ext cx="8243887" cy="908050"/>
          </a:xfrm>
          <a:prstGeom prst="rect">
            <a:avLst/>
          </a:prstGeom>
          <a:noFill/>
          <a:ln w="9525">
            <a:noFill/>
            <a:miter lim="800000"/>
            <a:headEnd/>
            <a:tailEnd/>
          </a:ln>
        </p:spPr>
        <p:txBody>
          <a:bodyPr anchor="ctr"/>
          <a:lstStyle/>
          <a:p>
            <a:pPr algn="ctr">
              <a:lnSpc>
                <a:spcPct val="80000"/>
              </a:lnSpc>
            </a:pPr>
            <a:r>
              <a:rPr lang="ru-RU" altLang="ru-RU" sz="2500" b="1">
                <a:cs typeface="Arial" charset="0"/>
              </a:rPr>
              <a:t>Доходы бюджета города на 2016 год по сравнению с оценкой поступлений за 2015 год</a:t>
            </a:r>
          </a:p>
        </p:txBody>
      </p:sp>
      <p:sp>
        <p:nvSpPr>
          <p:cNvPr id="275491" name="Text Box 17"/>
          <p:cNvSpPr txBox="1">
            <a:spLocks noChangeArrowheads="1"/>
          </p:cNvSpPr>
          <p:nvPr/>
        </p:nvSpPr>
        <p:spPr bwMode="auto">
          <a:xfrm>
            <a:off x="7092950" y="2349500"/>
            <a:ext cx="1800225" cy="434975"/>
          </a:xfrm>
          <a:prstGeom prst="rect">
            <a:avLst/>
          </a:prstGeom>
          <a:noFill/>
          <a:ln w="9525">
            <a:noFill/>
            <a:miter lim="800000"/>
            <a:headEnd/>
            <a:tailEnd/>
          </a:ln>
        </p:spPr>
        <p:txBody>
          <a:bodyPr>
            <a:spAutoFit/>
          </a:bodyPr>
          <a:lstStyle/>
          <a:p>
            <a:pPr algn="ctr">
              <a:lnSpc>
                <a:spcPct val="50000"/>
              </a:lnSpc>
              <a:spcBef>
                <a:spcPct val="50000"/>
              </a:spcBef>
            </a:pPr>
            <a:r>
              <a:rPr lang="ru-RU" altLang="ru-RU" sz="1500" b="1">
                <a:solidFill>
                  <a:srgbClr val="0000FF"/>
                </a:solidFill>
                <a:cs typeface="Arial" charset="0"/>
              </a:rPr>
              <a:t>+9 006,1 или </a:t>
            </a:r>
          </a:p>
          <a:p>
            <a:pPr algn="ctr">
              <a:lnSpc>
                <a:spcPct val="50000"/>
              </a:lnSpc>
              <a:spcBef>
                <a:spcPct val="50000"/>
              </a:spcBef>
            </a:pPr>
            <a:r>
              <a:rPr lang="ru-RU" altLang="ru-RU" sz="1500" b="1">
                <a:solidFill>
                  <a:srgbClr val="0000FF"/>
                </a:solidFill>
                <a:cs typeface="Arial" charset="0"/>
              </a:rPr>
              <a:t>2,1%</a:t>
            </a:r>
          </a:p>
        </p:txBody>
      </p:sp>
      <p:sp>
        <p:nvSpPr>
          <p:cNvPr id="275492" name="Text Box 18"/>
          <p:cNvSpPr txBox="1">
            <a:spLocks noChangeArrowheads="1"/>
          </p:cNvSpPr>
          <p:nvPr/>
        </p:nvSpPr>
        <p:spPr bwMode="auto">
          <a:xfrm>
            <a:off x="7164388" y="3573463"/>
            <a:ext cx="1728787" cy="663575"/>
          </a:xfrm>
          <a:prstGeom prst="rect">
            <a:avLst/>
          </a:prstGeom>
          <a:noFill/>
          <a:ln w="9525">
            <a:noFill/>
            <a:miter lim="800000"/>
            <a:headEnd/>
            <a:tailEnd/>
          </a:ln>
        </p:spPr>
        <p:txBody>
          <a:bodyPr>
            <a:spAutoFit/>
          </a:bodyPr>
          <a:lstStyle/>
          <a:p>
            <a:pPr algn="ctr">
              <a:spcBef>
                <a:spcPct val="50000"/>
              </a:spcBef>
            </a:pPr>
            <a:r>
              <a:rPr lang="ru-RU" altLang="ru-RU" sz="1500" b="1">
                <a:solidFill>
                  <a:srgbClr val="FF0000"/>
                </a:solidFill>
                <a:cs typeface="Arial" charset="0"/>
              </a:rPr>
              <a:t>-151 464,3 или </a:t>
            </a:r>
          </a:p>
          <a:p>
            <a:pPr algn="ctr">
              <a:spcBef>
                <a:spcPct val="50000"/>
              </a:spcBef>
            </a:pPr>
            <a:r>
              <a:rPr lang="ru-RU" altLang="ru-RU" sz="1500" b="1">
                <a:solidFill>
                  <a:srgbClr val="FF0000"/>
                </a:solidFill>
                <a:cs typeface="Arial" charset="0"/>
              </a:rPr>
              <a:t>16,9%</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76509" name="Object 29"/>
          <p:cNvGraphicFramePr>
            <a:graphicFrameLocks noGrp="1" noChangeAspect="1"/>
          </p:cNvGraphicFramePr>
          <p:nvPr>
            <p:ph idx="4294967295"/>
          </p:nvPr>
        </p:nvGraphicFramePr>
        <p:xfrm>
          <a:off x="0" y="260350"/>
          <a:ext cx="9110663" cy="7051675"/>
        </p:xfrm>
        <a:graphic>
          <a:graphicData uri="http://schemas.openxmlformats.org/presentationml/2006/ole">
            <mc:AlternateContent xmlns:mc="http://schemas.openxmlformats.org/markup-compatibility/2006">
              <mc:Choice xmlns:v="urn:schemas-microsoft-com:vml" Requires="v">
                <p:oleObj spid="_x0000_s276514" name="Диаграмма" r:id="rId4" imgW="9048788" imgH="7010248" progId="Excel.Chart.8">
                  <p:embed/>
                </p:oleObj>
              </mc:Choice>
              <mc:Fallback>
                <p:oleObj name="Диаграмма" r:id="rId4" imgW="9048788" imgH="7010248" progId="Excel.Chart.8">
                  <p:embed/>
                  <p:pic>
                    <p:nvPicPr>
                      <p:cNvPr id="0" name="Picture 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0350"/>
                        <a:ext cx="9110663" cy="705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0" name="Rectangle 11"/>
          <p:cNvSpPr>
            <a:spLocks noChangeArrowheads="1"/>
          </p:cNvSpPr>
          <p:nvPr/>
        </p:nvSpPr>
        <p:spPr bwMode="auto">
          <a:xfrm>
            <a:off x="7667625" y="2349500"/>
            <a:ext cx="184150" cy="290513"/>
          </a:xfrm>
          <a:prstGeom prst="rect">
            <a:avLst/>
          </a:prstGeom>
          <a:noFill/>
          <a:ln w="9525">
            <a:noFill/>
            <a:miter lim="800000"/>
            <a:headEnd/>
            <a:tailEnd/>
          </a:ln>
        </p:spPr>
        <p:txBody>
          <a:bodyPr wrap="none">
            <a:spAutoFit/>
          </a:bodyPr>
          <a:lstStyle/>
          <a:p>
            <a:endParaRPr lang="ru-RU" altLang="ru-RU" sz="1300">
              <a:latin typeface="Times New Roman" pitchFamily="18" charset="0"/>
            </a:endParaRPr>
          </a:p>
        </p:txBody>
      </p:sp>
      <p:sp>
        <p:nvSpPr>
          <p:cNvPr id="276511" name="Text Box 15"/>
          <p:cNvSpPr txBox="1">
            <a:spLocks noChangeArrowheads="1"/>
          </p:cNvSpPr>
          <p:nvPr/>
        </p:nvSpPr>
        <p:spPr bwMode="auto">
          <a:xfrm>
            <a:off x="8243888" y="692150"/>
            <a:ext cx="1116012" cy="458788"/>
          </a:xfrm>
          <a:prstGeom prst="rect">
            <a:avLst/>
          </a:prstGeom>
          <a:noFill/>
          <a:ln w="9525">
            <a:noFill/>
            <a:miter lim="800000"/>
            <a:headEnd/>
            <a:tailEnd/>
          </a:ln>
        </p:spPr>
        <p:txBody>
          <a:bodyPr>
            <a:spAutoFit/>
          </a:bodyPr>
          <a:lstStyle/>
          <a:p>
            <a:pPr>
              <a:spcBef>
                <a:spcPct val="50000"/>
              </a:spcBef>
            </a:pPr>
            <a:r>
              <a:rPr lang="ru-RU" altLang="ru-RU" sz="1200" b="1">
                <a:solidFill>
                  <a:srgbClr val="0000FF"/>
                </a:solidFill>
              </a:rPr>
              <a:t>+7 545</a:t>
            </a:r>
          </a:p>
          <a:p>
            <a:pPr>
              <a:lnSpc>
                <a:spcPct val="50000"/>
              </a:lnSpc>
              <a:spcBef>
                <a:spcPct val="50000"/>
              </a:spcBef>
            </a:pPr>
            <a:r>
              <a:rPr lang="ru-RU" altLang="ru-RU" sz="1200" b="1">
                <a:solidFill>
                  <a:srgbClr val="0000FF"/>
                </a:solidFill>
              </a:rPr>
              <a:t>или 4,5%</a:t>
            </a:r>
            <a:r>
              <a:rPr lang="en-US" altLang="ru-RU" sz="1200" b="1">
                <a:solidFill>
                  <a:srgbClr val="0000FF"/>
                </a:solidFill>
              </a:rPr>
              <a:t> </a:t>
            </a:r>
            <a:endParaRPr lang="ru-RU" altLang="ru-RU" sz="1200" b="1">
              <a:solidFill>
                <a:srgbClr val="0000FF"/>
              </a:solidFill>
            </a:endParaRPr>
          </a:p>
        </p:txBody>
      </p:sp>
      <p:sp>
        <p:nvSpPr>
          <p:cNvPr id="276512" name="Text Box 16"/>
          <p:cNvSpPr txBox="1">
            <a:spLocks noChangeArrowheads="1"/>
          </p:cNvSpPr>
          <p:nvPr/>
        </p:nvSpPr>
        <p:spPr bwMode="auto">
          <a:xfrm>
            <a:off x="4284663" y="1628775"/>
            <a:ext cx="1943100" cy="184150"/>
          </a:xfrm>
          <a:prstGeom prst="rect">
            <a:avLst/>
          </a:prstGeom>
          <a:noFill/>
          <a:ln w="9525">
            <a:noFill/>
            <a:miter lim="800000"/>
            <a:headEnd/>
            <a:tailEnd/>
          </a:ln>
        </p:spPr>
        <p:txBody>
          <a:bodyPr>
            <a:spAutoFit/>
          </a:bodyPr>
          <a:lstStyle/>
          <a:p>
            <a:pPr>
              <a:lnSpc>
                <a:spcPct val="50000"/>
              </a:lnSpc>
              <a:spcBef>
                <a:spcPct val="50000"/>
              </a:spcBef>
            </a:pPr>
            <a:r>
              <a:rPr lang="ru-RU" altLang="ru-RU" sz="1200" b="1">
                <a:solidFill>
                  <a:srgbClr val="0000FF"/>
                </a:solidFill>
              </a:rPr>
              <a:t> +837,3 или 1,5%</a:t>
            </a:r>
            <a:r>
              <a:rPr lang="en-US" altLang="ru-RU" sz="1200" b="1">
                <a:solidFill>
                  <a:srgbClr val="0000FF"/>
                </a:solidFill>
              </a:rPr>
              <a:t> </a:t>
            </a:r>
            <a:r>
              <a:rPr lang="ru-RU" altLang="ru-RU" sz="1200" b="1">
                <a:solidFill>
                  <a:srgbClr val="0000FF"/>
                </a:solidFill>
              </a:rPr>
              <a:t> </a:t>
            </a:r>
          </a:p>
        </p:txBody>
      </p:sp>
      <p:sp>
        <p:nvSpPr>
          <p:cNvPr id="276513" name="Text Box 17"/>
          <p:cNvSpPr txBox="1">
            <a:spLocks noChangeArrowheads="1"/>
          </p:cNvSpPr>
          <p:nvPr/>
        </p:nvSpPr>
        <p:spPr bwMode="auto">
          <a:xfrm>
            <a:off x="3203575" y="2420938"/>
            <a:ext cx="1655763" cy="184150"/>
          </a:xfrm>
          <a:prstGeom prst="rect">
            <a:avLst/>
          </a:prstGeom>
          <a:noFill/>
          <a:ln w="9525">
            <a:noFill/>
            <a:miter lim="800000"/>
            <a:headEnd/>
            <a:tailEnd/>
          </a:ln>
        </p:spPr>
        <p:txBody>
          <a:bodyPr>
            <a:spAutoFit/>
          </a:bodyPr>
          <a:lstStyle/>
          <a:p>
            <a:pPr>
              <a:lnSpc>
                <a:spcPct val="50000"/>
              </a:lnSpc>
              <a:spcBef>
                <a:spcPct val="50000"/>
              </a:spcBef>
            </a:pPr>
            <a:r>
              <a:rPr lang="ru-RU" altLang="ru-RU" sz="1200" b="1">
                <a:solidFill>
                  <a:srgbClr val="0000FF"/>
                </a:solidFill>
              </a:rPr>
              <a:t>+1 763,4 или 8,4%</a:t>
            </a:r>
            <a:r>
              <a:rPr lang="en-US" altLang="ru-RU" sz="1200" b="1">
                <a:solidFill>
                  <a:srgbClr val="0000FF"/>
                </a:solidFill>
              </a:rPr>
              <a:t> </a:t>
            </a:r>
            <a:r>
              <a:rPr lang="ru-RU" altLang="ru-RU" sz="1200" b="1">
                <a:solidFill>
                  <a:srgbClr val="0000FF"/>
                </a:solidFill>
              </a:rPr>
              <a:t> </a:t>
            </a:r>
          </a:p>
        </p:txBody>
      </p:sp>
      <p:sp>
        <p:nvSpPr>
          <p:cNvPr id="276514" name="Text Box 18"/>
          <p:cNvSpPr txBox="1">
            <a:spLocks noChangeArrowheads="1"/>
          </p:cNvSpPr>
          <p:nvPr/>
        </p:nvSpPr>
        <p:spPr bwMode="auto">
          <a:xfrm>
            <a:off x="4859338" y="1125538"/>
            <a:ext cx="1944687" cy="274637"/>
          </a:xfrm>
          <a:prstGeom prst="rect">
            <a:avLst/>
          </a:prstGeom>
          <a:noFill/>
          <a:ln w="9525">
            <a:noFill/>
            <a:miter lim="800000"/>
            <a:headEnd/>
            <a:tailEnd/>
          </a:ln>
        </p:spPr>
        <p:txBody>
          <a:bodyPr>
            <a:spAutoFit/>
          </a:bodyPr>
          <a:lstStyle/>
          <a:p>
            <a:pPr>
              <a:spcBef>
                <a:spcPct val="50000"/>
              </a:spcBef>
            </a:pPr>
            <a:r>
              <a:rPr lang="ru-RU" altLang="ru-RU" sz="1200" b="1">
                <a:solidFill>
                  <a:srgbClr val="FF0000"/>
                </a:solidFill>
              </a:rPr>
              <a:t>-415,1 или 0,6%</a:t>
            </a:r>
            <a:r>
              <a:rPr lang="en-US" altLang="ru-RU" sz="1200" b="1">
                <a:solidFill>
                  <a:srgbClr val="FF0000"/>
                </a:solidFill>
              </a:rPr>
              <a:t> </a:t>
            </a:r>
            <a:endParaRPr lang="ru-RU" altLang="ru-RU" sz="1200" b="1">
              <a:solidFill>
                <a:srgbClr val="FF0000"/>
              </a:solidFill>
            </a:endParaRPr>
          </a:p>
        </p:txBody>
      </p:sp>
      <p:sp>
        <p:nvSpPr>
          <p:cNvPr id="276515" name="Text Box 19"/>
          <p:cNvSpPr txBox="1">
            <a:spLocks noChangeArrowheads="1"/>
          </p:cNvSpPr>
          <p:nvPr/>
        </p:nvSpPr>
        <p:spPr bwMode="auto">
          <a:xfrm>
            <a:off x="3708400" y="1989138"/>
            <a:ext cx="1800225" cy="274637"/>
          </a:xfrm>
          <a:prstGeom prst="rect">
            <a:avLst/>
          </a:prstGeom>
          <a:noFill/>
          <a:ln w="9525">
            <a:noFill/>
            <a:miter lim="800000"/>
            <a:headEnd/>
            <a:tailEnd/>
          </a:ln>
        </p:spPr>
        <p:txBody>
          <a:bodyPr>
            <a:spAutoFit/>
          </a:bodyPr>
          <a:lstStyle/>
          <a:p>
            <a:pPr>
              <a:spcBef>
                <a:spcPct val="50000"/>
              </a:spcBef>
            </a:pPr>
            <a:r>
              <a:rPr lang="ru-RU" altLang="ru-RU" sz="1200" b="1">
                <a:solidFill>
                  <a:srgbClr val="FF0000"/>
                </a:solidFill>
              </a:rPr>
              <a:t>-2 735 или 7,2%</a:t>
            </a:r>
            <a:r>
              <a:rPr lang="en-US" altLang="ru-RU" sz="1200" b="1">
                <a:solidFill>
                  <a:srgbClr val="FF0000"/>
                </a:solidFill>
              </a:rPr>
              <a:t> </a:t>
            </a:r>
            <a:endParaRPr lang="ru-RU" altLang="ru-RU" sz="1200" b="1">
              <a:solidFill>
                <a:srgbClr val="FF0000"/>
              </a:solidFill>
            </a:endParaRPr>
          </a:p>
        </p:txBody>
      </p:sp>
      <p:sp>
        <p:nvSpPr>
          <p:cNvPr id="276516" name="Text Box 20"/>
          <p:cNvSpPr txBox="1">
            <a:spLocks noChangeArrowheads="1"/>
          </p:cNvSpPr>
          <p:nvPr/>
        </p:nvSpPr>
        <p:spPr bwMode="auto">
          <a:xfrm>
            <a:off x="2700338" y="3573463"/>
            <a:ext cx="1944687" cy="184150"/>
          </a:xfrm>
          <a:prstGeom prst="rect">
            <a:avLst/>
          </a:prstGeom>
          <a:noFill/>
          <a:ln w="9525">
            <a:noFill/>
            <a:miter lim="800000"/>
            <a:headEnd/>
            <a:tailEnd/>
          </a:ln>
        </p:spPr>
        <p:txBody>
          <a:bodyPr>
            <a:spAutoFit/>
          </a:bodyPr>
          <a:lstStyle/>
          <a:p>
            <a:pPr>
              <a:lnSpc>
                <a:spcPct val="50000"/>
              </a:lnSpc>
              <a:spcBef>
                <a:spcPct val="50000"/>
              </a:spcBef>
            </a:pPr>
            <a:r>
              <a:rPr lang="ru-RU" altLang="ru-RU" sz="1200" b="1">
                <a:solidFill>
                  <a:srgbClr val="0000FF"/>
                </a:solidFill>
              </a:rPr>
              <a:t> +2 741,8 или 28,4%</a:t>
            </a:r>
            <a:r>
              <a:rPr lang="en-US" altLang="ru-RU" sz="1200" b="1">
                <a:solidFill>
                  <a:srgbClr val="0000FF"/>
                </a:solidFill>
              </a:rPr>
              <a:t> </a:t>
            </a:r>
            <a:r>
              <a:rPr lang="ru-RU" altLang="ru-RU" sz="1200" b="1">
                <a:solidFill>
                  <a:srgbClr val="0000FF"/>
                </a:solidFill>
              </a:rPr>
              <a:t> </a:t>
            </a:r>
          </a:p>
        </p:txBody>
      </p:sp>
      <p:sp>
        <p:nvSpPr>
          <p:cNvPr id="276517" name="Text Box 29"/>
          <p:cNvSpPr txBox="1">
            <a:spLocks noChangeArrowheads="1"/>
          </p:cNvSpPr>
          <p:nvPr/>
        </p:nvSpPr>
        <p:spPr bwMode="auto">
          <a:xfrm>
            <a:off x="2987675" y="2708275"/>
            <a:ext cx="1727200" cy="184150"/>
          </a:xfrm>
          <a:prstGeom prst="rect">
            <a:avLst/>
          </a:prstGeom>
          <a:noFill/>
          <a:ln w="9525">
            <a:noFill/>
            <a:miter lim="800000"/>
            <a:headEnd/>
            <a:tailEnd/>
          </a:ln>
        </p:spPr>
        <p:txBody>
          <a:bodyPr>
            <a:spAutoFit/>
          </a:bodyPr>
          <a:lstStyle/>
          <a:p>
            <a:pPr>
              <a:lnSpc>
                <a:spcPct val="50000"/>
              </a:lnSpc>
              <a:spcBef>
                <a:spcPct val="50000"/>
              </a:spcBef>
            </a:pPr>
            <a:r>
              <a:rPr lang="ru-RU" altLang="ru-RU" sz="1200" b="1">
                <a:solidFill>
                  <a:srgbClr val="0000FF"/>
                </a:solidFill>
              </a:rPr>
              <a:t>+1 066 или 5,2%</a:t>
            </a:r>
            <a:r>
              <a:rPr lang="en-US" altLang="ru-RU" sz="1200" b="1">
                <a:solidFill>
                  <a:srgbClr val="0000FF"/>
                </a:solidFill>
              </a:rPr>
              <a:t> </a:t>
            </a:r>
            <a:endParaRPr lang="ru-RU" altLang="ru-RU" sz="1200" b="1">
              <a:solidFill>
                <a:srgbClr val="0000FF"/>
              </a:solidFill>
            </a:endParaRPr>
          </a:p>
        </p:txBody>
      </p:sp>
      <p:sp>
        <p:nvSpPr>
          <p:cNvPr id="276518" name="Text Box 72"/>
          <p:cNvSpPr txBox="1">
            <a:spLocks noChangeArrowheads="1"/>
          </p:cNvSpPr>
          <p:nvPr/>
        </p:nvSpPr>
        <p:spPr bwMode="auto">
          <a:xfrm>
            <a:off x="2484438" y="3933825"/>
            <a:ext cx="1944687" cy="184150"/>
          </a:xfrm>
          <a:prstGeom prst="rect">
            <a:avLst/>
          </a:prstGeom>
          <a:noFill/>
          <a:ln w="9525">
            <a:noFill/>
            <a:miter lim="800000"/>
            <a:headEnd/>
            <a:tailEnd/>
          </a:ln>
        </p:spPr>
        <p:txBody>
          <a:bodyPr>
            <a:spAutoFit/>
          </a:bodyPr>
          <a:lstStyle/>
          <a:p>
            <a:pPr>
              <a:lnSpc>
                <a:spcPct val="50000"/>
              </a:lnSpc>
              <a:spcBef>
                <a:spcPct val="50000"/>
              </a:spcBef>
            </a:pPr>
            <a:r>
              <a:rPr lang="ru-RU" altLang="ru-RU" sz="1200" b="1">
                <a:solidFill>
                  <a:srgbClr val="0000FF"/>
                </a:solidFill>
              </a:rPr>
              <a:t>  +2 584,9 или 36%</a:t>
            </a:r>
            <a:r>
              <a:rPr lang="en-US" altLang="ru-RU" sz="1200" b="1">
                <a:solidFill>
                  <a:srgbClr val="0000FF"/>
                </a:solidFill>
              </a:rPr>
              <a:t> </a:t>
            </a:r>
            <a:r>
              <a:rPr lang="ru-RU" altLang="ru-RU" sz="1200" b="1">
                <a:solidFill>
                  <a:srgbClr val="0000FF"/>
                </a:solidFill>
              </a:rPr>
              <a:t> </a:t>
            </a:r>
          </a:p>
        </p:txBody>
      </p:sp>
      <p:sp>
        <p:nvSpPr>
          <p:cNvPr id="276519" name="Text Box 73"/>
          <p:cNvSpPr txBox="1">
            <a:spLocks noChangeArrowheads="1"/>
          </p:cNvSpPr>
          <p:nvPr/>
        </p:nvSpPr>
        <p:spPr bwMode="auto">
          <a:xfrm>
            <a:off x="2484438" y="4365625"/>
            <a:ext cx="1944687" cy="184150"/>
          </a:xfrm>
          <a:prstGeom prst="rect">
            <a:avLst/>
          </a:prstGeom>
          <a:noFill/>
          <a:ln w="9525">
            <a:noFill/>
            <a:miter lim="800000"/>
            <a:headEnd/>
            <a:tailEnd/>
          </a:ln>
        </p:spPr>
        <p:txBody>
          <a:bodyPr>
            <a:spAutoFit/>
          </a:bodyPr>
          <a:lstStyle/>
          <a:p>
            <a:pPr>
              <a:lnSpc>
                <a:spcPct val="50000"/>
              </a:lnSpc>
              <a:spcBef>
                <a:spcPct val="50000"/>
              </a:spcBef>
            </a:pPr>
            <a:r>
              <a:rPr lang="ru-RU" altLang="ru-RU" sz="1200" b="1">
                <a:solidFill>
                  <a:srgbClr val="0000FF"/>
                </a:solidFill>
              </a:rPr>
              <a:t> +711,3 или 12,3%</a:t>
            </a:r>
            <a:r>
              <a:rPr lang="en-US" altLang="ru-RU" sz="1200" b="1">
                <a:solidFill>
                  <a:srgbClr val="0000FF"/>
                </a:solidFill>
              </a:rPr>
              <a:t> </a:t>
            </a:r>
            <a:r>
              <a:rPr lang="ru-RU" altLang="ru-RU" sz="1200" b="1">
                <a:solidFill>
                  <a:srgbClr val="0000FF"/>
                </a:solidFill>
              </a:rPr>
              <a:t> </a:t>
            </a:r>
          </a:p>
        </p:txBody>
      </p:sp>
      <p:sp>
        <p:nvSpPr>
          <p:cNvPr id="276520" name="Text Box 74"/>
          <p:cNvSpPr txBox="1">
            <a:spLocks noChangeArrowheads="1"/>
          </p:cNvSpPr>
          <p:nvPr/>
        </p:nvSpPr>
        <p:spPr bwMode="auto">
          <a:xfrm>
            <a:off x="2411413" y="4724400"/>
            <a:ext cx="1944687" cy="274638"/>
          </a:xfrm>
          <a:prstGeom prst="rect">
            <a:avLst/>
          </a:prstGeom>
          <a:noFill/>
          <a:ln w="9525">
            <a:noFill/>
            <a:miter lim="800000"/>
            <a:headEnd/>
            <a:tailEnd/>
          </a:ln>
        </p:spPr>
        <p:txBody>
          <a:bodyPr>
            <a:spAutoFit/>
          </a:bodyPr>
          <a:lstStyle/>
          <a:p>
            <a:pPr>
              <a:spcBef>
                <a:spcPct val="50000"/>
              </a:spcBef>
            </a:pPr>
            <a:r>
              <a:rPr lang="ru-RU" altLang="ru-RU" sz="1200" b="1">
                <a:solidFill>
                  <a:srgbClr val="FF0000"/>
                </a:solidFill>
              </a:rPr>
              <a:t> - 2 416,3 или 32%</a:t>
            </a:r>
            <a:r>
              <a:rPr lang="en-US" altLang="ru-RU" sz="1200" b="1">
                <a:solidFill>
                  <a:srgbClr val="FF0000"/>
                </a:solidFill>
              </a:rPr>
              <a:t> </a:t>
            </a:r>
            <a:r>
              <a:rPr lang="ru-RU" altLang="ru-RU" sz="1200" b="1">
                <a:solidFill>
                  <a:srgbClr val="FF0000"/>
                </a:solidFill>
              </a:rPr>
              <a:t> </a:t>
            </a:r>
          </a:p>
        </p:txBody>
      </p:sp>
      <p:sp>
        <p:nvSpPr>
          <p:cNvPr id="276521" name="Text Box 75"/>
          <p:cNvSpPr txBox="1">
            <a:spLocks noChangeArrowheads="1"/>
          </p:cNvSpPr>
          <p:nvPr/>
        </p:nvSpPr>
        <p:spPr bwMode="auto">
          <a:xfrm>
            <a:off x="2484438" y="5084763"/>
            <a:ext cx="1944687" cy="274637"/>
          </a:xfrm>
          <a:prstGeom prst="rect">
            <a:avLst/>
          </a:prstGeom>
          <a:noFill/>
          <a:ln w="9525">
            <a:noFill/>
            <a:miter lim="800000"/>
            <a:headEnd/>
            <a:tailEnd/>
          </a:ln>
        </p:spPr>
        <p:txBody>
          <a:bodyPr>
            <a:spAutoFit/>
          </a:bodyPr>
          <a:lstStyle/>
          <a:p>
            <a:pPr>
              <a:spcBef>
                <a:spcPct val="50000"/>
              </a:spcBef>
            </a:pPr>
            <a:r>
              <a:rPr lang="ru-RU" altLang="ru-RU" sz="1200" b="1">
                <a:solidFill>
                  <a:srgbClr val="FF0000"/>
                </a:solidFill>
              </a:rPr>
              <a:t>-309,6 или 6%</a:t>
            </a:r>
            <a:r>
              <a:rPr lang="en-US" altLang="ru-RU" sz="1200" b="1">
                <a:solidFill>
                  <a:srgbClr val="FF0000"/>
                </a:solidFill>
              </a:rPr>
              <a:t> </a:t>
            </a:r>
            <a:r>
              <a:rPr lang="ru-RU" altLang="ru-RU" sz="1200" b="1">
                <a:solidFill>
                  <a:srgbClr val="FF0000"/>
                </a:solidFill>
              </a:rPr>
              <a:t> </a:t>
            </a:r>
          </a:p>
        </p:txBody>
      </p:sp>
      <p:sp>
        <p:nvSpPr>
          <p:cNvPr id="276522" name="Text Box 76"/>
          <p:cNvSpPr txBox="1">
            <a:spLocks noChangeArrowheads="1"/>
          </p:cNvSpPr>
          <p:nvPr/>
        </p:nvSpPr>
        <p:spPr bwMode="auto">
          <a:xfrm>
            <a:off x="2268538" y="5516563"/>
            <a:ext cx="1944687" cy="274637"/>
          </a:xfrm>
          <a:prstGeom prst="rect">
            <a:avLst/>
          </a:prstGeom>
          <a:noFill/>
          <a:ln w="9525">
            <a:noFill/>
            <a:miter lim="800000"/>
            <a:headEnd/>
            <a:tailEnd/>
          </a:ln>
        </p:spPr>
        <p:txBody>
          <a:bodyPr>
            <a:spAutoFit/>
          </a:bodyPr>
          <a:lstStyle/>
          <a:p>
            <a:pPr>
              <a:spcBef>
                <a:spcPct val="50000"/>
              </a:spcBef>
            </a:pPr>
            <a:r>
              <a:rPr lang="ru-RU" altLang="ru-RU" sz="1200" b="1">
                <a:solidFill>
                  <a:srgbClr val="FF0000"/>
                </a:solidFill>
              </a:rPr>
              <a:t> -2 893,3 или 65,6%</a:t>
            </a:r>
            <a:r>
              <a:rPr lang="en-US" altLang="ru-RU" sz="1200" b="1">
                <a:solidFill>
                  <a:srgbClr val="FF0000"/>
                </a:solidFill>
              </a:rPr>
              <a:t> </a:t>
            </a:r>
            <a:r>
              <a:rPr lang="ru-RU" altLang="ru-RU" sz="1200" b="1">
                <a:solidFill>
                  <a:srgbClr val="FF0000"/>
                </a:solidFill>
              </a:rPr>
              <a:t> </a:t>
            </a:r>
          </a:p>
        </p:txBody>
      </p:sp>
      <p:sp>
        <p:nvSpPr>
          <p:cNvPr id="276523" name="Text Box 78"/>
          <p:cNvSpPr txBox="1">
            <a:spLocks noChangeArrowheads="1"/>
          </p:cNvSpPr>
          <p:nvPr/>
        </p:nvSpPr>
        <p:spPr bwMode="auto">
          <a:xfrm>
            <a:off x="2843213" y="3141663"/>
            <a:ext cx="1871662" cy="184150"/>
          </a:xfrm>
          <a:prstGeom prst="rect">
            <a:avLst/>
          </a:prstGeom>
          <a:noFill/>
          <a:ln w="9525">
            <a:noFill/>
            <a:miter lim="800000"/>
            <a:headEnd/>
            <a:tailEnd/>
          </a:ln>
        </p:spPr>
        <p:txBody>
          <a:bodyPr>
            <a:spAutoFit/>
          </a:bodyPr>
          <a:lstStyle/>
          <a:p>
            <a:pPr>
              <a:lnSpc>
                <a:spcPct val="50000"/>
              </a:lnSpc>
              <a:spcBef>
                <a:spcPct val="50000"/>
              </a:spcBef>
            </a:pPr>
            <a:r>
              <a:rPr lang="ru-RU" altLang="ru-RU" sz="1200" b="1">
                <a:solidFill>
                  <a:srgbClr val="0000FF"/>
                </a:solidFill>
              </a:rPr>
              <a:t>+1 501,8 или 8,5%</a:t>
            </a:r>
            <a:r>
              <a:rPr lang="en-US" altLang="ru-RU" sz="1200" b="1">
                <a:solidFill>
                  <a:srgbClr val="0000FF"/>
                </a:solidFill>
              </a:rPr>
              <a:t> </a:t>
            </a:r>
            <a:endParaRPr lang="ru-RU" altLang="ru-RU" sz="1200" b="1">
              <a:solidFill>
                <a:srgbClr val="0000FF"/>
              </a:solidFill>
            </a:endParaRPr>
          </a:p>
        </p:txBody>
      </p:sp>
      <p:sp>
        <p:nvSpPr>
          <p:cNvPr id="276524" name="Line 8"/>
          <p:cNvSpPr>
            <a:spLocks noChangeShapeType="1"/>
          </p:cNvSpPr>
          <p:nvPr/>
        </p:nvSpPr>
        <p:spPr bwMode="auto">
          <a:xfrm>
            <a:off x="250825" y="6856413"/>
            <a:ext cx="8640763" cy="1587"/>
          </a:xfrm>
          <a:prstGeom prst="line">
            <a:avLst/>
          </a:prstGeom>
          <a:noFill/>
          <a:ln w="9525">
            <a:solidFill>
              <a:srgbClr val="FFCC00"/>
            </a:solidFill>
            <a:round/>
            <a:headEnd/>
            <a:tailEnd/>
          </a:ln>
        </p:spPr>
        <p:txBody>
          <a:bodyPr/>
          <a:lstStyle/>
          <a:p>
            <a:endParaRPr lang="ru-RU"/>
          </a:p>
        </p:txBody>
      </p:sp>
      <p:sp>
        <p:nvSpPr>
          <p:cNvPr id="276525" name="Line 9"/>
          <p:cNvSpPr>
            <a:spLocks noChangeShapeType="1"/>
          </p:cNvSpPr>
          <p:nvPr/>
        </p:nvSpPr>
        <p:spPr bwMode="auto">
          <a:xfrm>
            <a:off x="0" y="6856413"/>
            <a:ext cx="8640763" cy="1587"/>
          </a:xfrm>
          <a:prstGeom prst="line">
            <a:avLst/>
          </a:prstGeom>
          <a:noFill/>
          <a:ln w="9525">
            <a:solidFill>
              <a:srgbClr val="FFCC00"/>
            </a:solidFill>
            <a:round/>
            <a:headEnd/>
            <a:tailEnd/>
          </a:ln>
        </p:spPr>
        <p:txBody>
          <a:bodyPr/>
          <a:lstStyle/>
          <a:p>
            <a:endParaRPr lang="ru-RU"/>
          </a:p>
        </p:txBody>
      </p:sp>
      <p:sp>
        <p:nvSpPr>
          <p:cNvPr id="276526" name="Line 4"/>
          <p:cNvSpPr>
            <a:spLocks noChangeShapeType="1"/>
          </p:cNvSpPr>
          <p:nvPr/>
        </p:nvSpPr>
        <p:spPr bwMode="auto">
          <a:xfrm>
            <a:off x="1116013" y="620713"/>
            <a:ext cx="7702550" cy="3175"/>
          </a:xfrm>
          <a:prstGeom prst="line">
            <a:avLst/>
          </a:prstGeom>
          <a:noFill/>
          <a:ln w="9525">
            <a:solidFill>
              <a:srgbClr val="33CC33"/>
            </a:solidFill>
            <a:round/>
            <a:headEnd/>
            <a:tailEnd/>
          </a:ln>
        </p:spPr>
        <p:txBody>
          <a:bodyPr/>
          <a:lstStyle/>
          <a:p>
            <a:endParaRPr lang="ru-RU"/>
          </a:p>
        </p:txBody>
      </p:sp>
      <p:sp>
        <p:nvSpPr>
          <p:cNvPr id="276527" name="Text Box 76"/>
          <p:cNvSpPr txBox="1">
            <a:spLocks noChangeArrowheads="1"/>
          </p:cNvSpPr>
          <p:nvPr/>
        </p:nvSpPr>
        <p:spPr bwMode="auto">
          <a:xfrm>
            <a:off x="2268538" y="5949950"/>
            <a:ext cx="1944687" cy="274638"/>
          </a:xfrm>
          <a:prstGeom prst="rect">
            <a:avLst/>
          </a:prstGeom>
          <a:noFill/>
          <a:ln w="9525">
            <a:noFill/>
            <a:miter lim="800000"/>
            <a:headEnd/>
            <a:tailEnd/>
          </a:ln>
        </p:spPr>
        <p:txBody>
          <a:bodyPr>
            <a:spAutoFit/>
          </a:bodyPr>
          <a:lstStyle/>
          <a:p>
            <a:pPr>
              <a:spcBef>
                <a:spcPct val="50000"/>
              </a:spcBef>
            </a:pPr>
            <a:r>
              <a:rPr lang="ru-RU" altLang="ru-RU" sz="1200" b="1">
                <a:solidFill>
                  <a:srgbClr val="FF0000"/>
                </a:solidFill>
              </a:rPr>
              <a:t> -149,9 или 14,2%</a:t>
            </a:r>
            <a:r>
              <a:rPr lang="en-US" altLang="ru-RU" sz="1200" b="1">
                <a:solidFill>
                  <a:srgbClr val="FF0000"/>
                </a:solidFill>
              </a:rPr>
              <a:t> </a:t>
            </a:r>
            <a:r>
              <a:rPr lang="ru-RU" altLang="ru-RU" sz="1200" b="1">
                <a:solidFill>
                  <a:srgbClr val="FF0000"/>
                </a:solidFill>
              </a:rPr>
              <a:t> </a:t>
            </a:r>
          </a:p>
        </p:txBody>
      </p:sp>
      <p:sp>
        <p:nvSpPr>
          <p:cNvPr id="276528" name="Rectangle 13"/>
          <p:cNvSpPr>
            <a:spLocks noChangeArrowheads="1"/>
          </p:cNvSpPr>
          <p:nvPr/>
        </p:nvSpPr>
        <p:spPr bwMode="auto">
          <a:xfrm>
            <a:off x="539750" y="0"/>
            <a:ext cx="8712200" cy="620713"/>
          </a:xfrm>
          <a:prstGeom prst="rect">
            <a:avLst/>
          </a:prstGeom>
          <a:noFill/>
          <a:ln w="9525">
            <a:noFill/>
            <a:miter lim="800000"/>
            <a:headEnd/>
            <a:tailEnd/>
          </a:ln>
        </p:spPr>
        <p:txBody>
          <a:bodyPr anchor="ctr"/>
          <a:lstStyle/>
          <a:p>
            <a:pPr algn="ctr">
              <a:lnSpc>
                <a:spcPct val="80000"/>
              </a:lnSpc>
            </a:pPr>
            <a:r>
              <a:rPr lang="ru-RU" altLang="ru-RU" sz="2100" b="1">
                <a:cs typeface="Arial" charset="0"/>
              </a:rPr>
              <a:t>Налоговые и неналоговые доходы бюджета города на 2016 год по сравнению с ожидаемой оценкой поступлений за 2015 год</a:t>
            </a:r>
          </a:p>
        </p:txBody>
      </p:sp>
      <p:sp>
        <p:nvSpPr>
          <p:cNvPr id="276529" name="Text Box 76"/>
          <p:cNvSpPr txBox="1">
            <a:spLocks noChangeArrowheads="1"/>
          </p:cNvSpPr>
          <p:nvPr/>
        </p:nvSpPr>
        <p:spPr bwMode="auto">
          <a:xfrm>
            <a:off x="2124075" y="6381750"/>
            <a:ext cx="1944688" cy="274638"/>
          </a:xfrm>
          <a:prstGeom prst="rect">
            <a:avLst/>
          </a:prstGeom>
          <a:noFill/>
          <a:ln w="9525">
            <a:noFill/>
            <a:miter lim="800000"/>
            <a:headEnd/>
            <a:tailEnd/>
          </a:ln>
        </p:spPr>
        <p:txBody>
          <a:bodyPr>
            <a:spAutoFit/>
          </a:bodyPr>
          <a:lstStyle/>
          <a:p>
            <a:pPr>
              <a:spcBef>
                <a:spcPct val="50000"/>
              </a:spcBef>
            </a:pPr>
            <a:r>
              <a:rPr lang="ru-RU" altLang="ru-RU" sz="1200" b="1">
                <a:solidFill>
                  <a:srgbClr val="FF0000"/>
                </a:solidFill>
              </a:rPr>
              <a:t> -826,1 или 59,6%</a:t>
            </a:r>
            <a:r>
              <a:rPr lang="en-US" altLang="ru-RU" sz="1200" b="1">
                <a:solidFill>
                  <a:srgbClr val="FF0000"/>
                </a:solidFill>
              </a:rPr>
              <a:t> </a:t>
            </a:r>
            <a:r>
              <a:rPr lang="ru-RU" altLang="ru-RU" sz="1200" b="1">
                <a:solidFill>
                  <a:srgbClr val="FF0000"/>
                </a:solidFill>
              </a:rPr>
              <a:t> </a:t>
            </a:r>
          </a:p>
        </p:txBody>
      </p:sp>
      <p:grpSp>
        <p:nvGrpSpPr>
          <p:cNvPr id="276530" name="Group 42"/>
          <p:cNvGrpSpPr>
            <a:grpSpLocks/>
          </p:cNvGrpSpPr>
          <p:nvPr/>
        </p:nvGrpSpPr>
        <p:grpSpPr bwMode="auto">
          <a:xfrm>
            <a:off x="33338" y="44450"/>
            <a:ext cx="579437" cy="6696075"/>
            <a:chOff x="21" y="28"/>
            <a:chExt cx="365" cy="4218"/>
          </a:xfrm>
        </p:grpSpPr>
        <p:sp>
          <p:nvSpPr>
            <p:cNvPr id="276532" name="Line 7"/>
            <p:cNvSpPr>
              <a:spLocks noChangeShapeType="1"/>
            </p:cNvSpPr>
            <p:nvPr/>
          </p:nvSpPr>
          <p:spPr bwMode="auto">
            <a:xfrm>
              <a:off x="68" y="799"/>
              <a:ext cx="1" cy="3447"/>
            </a:xfrm>
            <a:prstGeom prst="line">
              <a:avLst/>
            </a:prstGeom>
            <a:noFill/>
            <a:ln w="9525">
              <a:solidFill>
                <a:srgbClr val="003366"/>
              </a:solidFill>
              <a:round/>
              <a:headEnd/>
              <a:tailEnd/>
            </a:ln>
          </p:spPr>
          <p:txBody>
            <a:bodyPr/>
            <a:lstStyle/>
            <a:p>
              <a:endParaRPr lang="ru-RU"/>
            </a:p>
          </p:txBody>
        </p:sp>
        <p:pic>
          <p:nvPicPr>
            <p:cNvPr id="276533" name="Picture 91" descr="Усолье-СибирскоеГО-ПП-01"/>
            <p:cNvPicPr>
              <a:picLocks noChangeAspect="1" noChangeArrowheads="1"/>
            </p:cNvPicPr>
            <p:nvPr/>
          </p:nvPicPr>
          <p:blipFill>
            <a:blip r:embed="rId6"/>
            <a:srcRect/>
            <a:stretch>
              <a:fillRect/>
            </a:stretch>
          </p:blipFill>
          <p:spPr bwMode="auto">
            <a:xfrm>
              <a:off x="22" y="28"/>
              <a:ext cx="364" cy="454"/>
            </a:xfrm>
            <a:prstGeom prst="rect">
              <a:avLst/>
            </a:prstGeom>
            <a:noFill/>
            <a:ln w="9525">
              <a:noFill/>
              <a:miter lim="800000"/>
              <a:headEnd/>
              <a:tailEnd/>
            </a:ln>
          </p:spPr>
        </p:pic>
        <p:sp>
          <p:nvSpPr>
            <p:cNvPr id="276534" name="Line 7"/>
            <p:cNvSpPr>
              <a:spLocks noChangeShapeType="1"/>
            </p:cNvSpPr>
            <p:nvPr/>
          </p:nvSpPr>
          <p:spPr bwMode="auto">
            <a:xfrm>
              <a:off x="21" y="618"/>
              <a:ext cx="1" cy="3447"/>
            </a:xfrm>
            <a:prstGeom prst="line">
              <a:avLst/>
            </a:prstGeom>
            <a:noFill/>
            <a:ln w="9525">
              <a:solidFill>
                <a:srgbClr val="003366"/>
              </a:solidFill>
              <a:round/>
              <a:headEnd/>
              <a:tailEnd/>
            </a:ln>
          </p:spPr>
          <p:txBody>
            <a:bodyPr/>
            <a:lstStyle/>
            <a:p>
              <a:endParaRPr lang="ru-RU"/>
            </a:p>
          </p:txBody>
        </p:sp>
      </p:grpSp>
      <p:sp>
        <p:nvSpPr>
          <p:cNvPr id="276531" name="Rectangle 52"/>
          <p:cNvSpPr>
            <a:spLocks noChangeArrowheads="1"/>
          </p:cNvSpPr>
          <p:nvPr/>
        </p:nvSpPr>
        <p:spPr bwMode="auto">
          <a:xfrm>
            <a:off x="8243888" y="549275"/>
            <a:ext cx="900112" cy="71438"/>
          </a:xfrm>
          <a:prstGeom prst="rect">
            <a:avLst/>
          </a:prstGeom>
          <a:noFill/>
          <a:ln w="9525">
            <a:noFill/>
            <a:miter lim="800000"/>
            <a:headEnd/>
            <a:tailEnd/>
          </a:ln>
        </p:spPr>
        <p:txBody>
          <a:bodyPr anchor="ctr"/>
          <a:lstStyle/>
          <a:p>
            <a:r>
              <a:rPr lang="ru-RU" altLang="ru-RU" sz="1200" b="1">
                <a:cs typeface="Arial" charset="0"/>
              </a:rPr>
              <a:t>тыс. руб.</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77533" name="Object 29"/>
          <p:cNvGraphicFramePr>
            <a:graphicFrameLocks noGrp="1" noChangeAspect="1"/>
          </p:cNvGraphicFramePr>
          <p:nvPr>
            <p:ph idx="4294967295"/>
          </p:nvPr>
        </p:nvGraphicFramePr>
        <p:xfrm>
          <a:off x="42863" y="990600"/>
          <a:ext cx="9166225" cy="5645150"/>
        </p:xfrm>
        <a:graphic>
          <a:graphicData uri="http://schemas.openxmlformats.org/presentationml/2006/ole">
            <mc:AlternateContent xmlns:mc="http://schemas.openxmlformats.org/markup-compatibility/2006">
              <mc:Choice xmlns:v="urn:schemas-microsoft-com:vml" Requires="v">
                <p:oleObj spid="_x0000_s277538" name="Диаграмма" r:id="rId4" imgW="9324823" imgH="5743575" progId="Excel.Chart.8">
                  <p:embed/>
                </p:oleObj>
              </mc:Choice>
              <mc:Fallback>
                <p:oleObj name="Диаграмма" r:id="rId4" imgW="9324823" imgH="5743575" progId="Excel.Chart.8">
                  <p:embed/>
                  <p:pic>
                    <p:nvPicPr>
                      <p:cNvPr id="0" name="Picture 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990600"/>
                        <a:ext cx="9166225"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534" name="Rectangle 12"/>
          <p:cNvSpPr>
            <a:spLocks noChangeArrowheads="1"/>
          </p:cNvSpPr>
          <p:nvPr/>
        </p:nvSpPr>
        <p:spPr bwMode="auto">
          <a:xfrm>
            <a:off x="900113" y="0"/>
            <a:ext cx="8243887" cy="725488"/>
          </a:xfrm>
          <a:prstGeom prst="rect">
            <a:avLst/>
          </a:prstGeom>
          <a:noFill/>
          <a:ln w="9525">
            <a:noFill/>
            <a:miter lim="800000"/>
            <a:headEnd/>
            <a:tailEnd/>
          </a:ln>
        </p:spPr>
        <p:txBody>
          <a:bodyPr anchor="ctr"/>
          <a:lstStyle/>
          <a:p>
            <a:pPr algn="ctr">
              <a:lnSpc>
                <a:spcPct val="80000"/>
              </a:lnSpc>
            </a:pPr>
            <a:endParaRPr lang="ru-RU" altLang="ru-RU" sz="2500" b="1">
              <a:solidFill>
                <a:srgbClr val="6600CC"/>
              </a:solidFill>
            </a:endParaRPr>
          </a:p>
        </p:txBody>
      </p:sp>
      <p:grpSp>
        <p:nvGrpSpPr>
          <p:cNvPr id="277535" name="Group 19"/>
          <p:cNvGrpSpPr>
            <a:grpSpLocks/>
          </p:cNvGrpSpPr>
          <p:nvPr/>
        </p:nvGrpSpPr>
        <p:grpSpPr bwMode="auto">
          <a:xfrm>
            <a:off x="107950" y="115888"/>
            <a:ext cx="8855075" cy="6696075"/>
            <a:chOff x="68" y="73"/>
            <a:chExt cx="5578" cy="4218"/>
          </a:xfrm>
        </p:grpSpPr>
        <p:sp>
          <p:nvSpPr>
            <p:cNvPr id="277539" name="Line 4"/>
            <p:cNvSpPr>
              <a:spLocks noChangeShapeType="1"/>
            </p:cNvSpPr>
            <p:nvPr/>
          </p:nvSpPr>
          <p:spPr bwMode="auto">
            <a:xfrm>
              <a:off x="748" y="482"/>
              <a:ext cx="4853" cy="1"/>
            </a:xfrm>
            <a:prstGeom prst="line">
              <a:avLst/>
            </a:prstGeom>
            <a:noFill/>
            <a:ln w="9525">
              <a:solidFill>
                <a:srgbClr val="33CC33"/>
              </a:solidFill>
              <a:round/>
              <a:headEnd/>
              <a:tailEnd/>
            </a:ln>
          </p:spPr>
          <p:txBody>
            <a:bodyPr/>
            <a:lstStyle/>
            <a:p>
              <a:endParaRPr lang="ru-RU"/>
            </a:p>
          </p:txBody>
        </p:sp>
        <p:sp>
          <p:nvSpPr>
            <p:cNvPr id="277540" name="Line 5"/>
            <p:cNvSpPr>
              <a:spLocks noChangeShapeType="1"/>
            </p:cNvSpPr>
            <p:nvPr/>
          </p:nvSpPr>
          <p:spPr bwMode="auto">
            <a:xfrm>
              <a:off x="793" y="527"/>
              <a:ext cx="4853" cy="1"/>
            </a:xfrm>
            <a:prstGeom prst="line">
              <a:avLst/>
            </a:prstGeom>
            <a:noFill/>
            <a:ln w="9525">
              <a:solidFill>
                <a:srgbClr val="33CC33"/>
              </a:solidFill>
              <a:round/>
              <a:headEnd/>
              <a:tailEnd/>
            </a:ln>
          </p:spPr>
          <p:txBody>
            <a:bodyPr/>
            <a:lstStyle/>
            <a:p>
              <a:endParaRPr lang="ru-RU"/>
            </a:p>
          </p:txBody>
        </p:sp>
        <p:sp>
          <p:nvSpPr>
            <p:cNvPr id="277541" name="Line 6"/>
            <p:cNvSpPr>
              <a:spLocks noChangeShapeType="1"/>
            </p:cNvSpPr>
            <p:nvPr/>
          </p:nvSpPr>
          <p:spPr bwMode="auto">
            <a:xfrm>
              <a:off x="68" y="799"/>
              <a:ext cx="1" cy="3447"/>
            </a:xfrm>
            <a:prstGeom prst="line">
              <a:avLst/>
            </a:prstGeom>
            <a:noFill/>
            <a:ln w="9525">
              <a:solidFill>
                <a:srgbClr val="003366"/>
              </a:solidFill>
              <a:round/>
              <a:headEnd/>
              <a:tailEnd/>
            </a:ln>
          </p:spPr>
          <p:txBody>
            <a:bodyPr/>
            <a:lstStyle/>
            <a:p>
              <a:endParaRPr lang="ru-RU"/>
            </a:p>
          </p:txBody>
        </p:sp>
        <p:sp>
          <p:nvSpPr>
            <p:cNvPr id="277542" name="Line 7"/>
            <p:cNvSpPr>
              <a:spLocks noChangeShapeType="1"/>
            </p:cNvSpPr>
            <p:nvPr/>
          </p:nvSpPr>
          <p:spPr bwMode="auto">
            <a:xfrm>
              <a:off x="114" y="844"/>
              <a:ext cx="1" cy="3447"/>
            </a:xfrm>
            <a:prstGeom prst="line">
              <a:avLst/>
            </a:prstGeom>
            <a:noFill/>
            <a:ln w="9525">
              <a:solidFill>
                <a:srgbClr val="003366"/>
              </a:solidFill>
              <a:round/>
              <a:headEnd/>
              <a:tailEnd/>
            </a:ln>
          </p:spPr>
          <p:txBody>
            <a:bodyPr/>
            <a:lstStyle/>
            <a:p>
              <a:endParaRPr lang="ru-RU"/>
            </a:p>
          </p:txBody>
        </p:sp>
        <p:pic>
          <p:nvPicPr>
            <p:cNvPr id="277543" name="Picture 51" descr="Усолье-СибирскоеГО-ПП-01"/>
            <p:cNvPicPr>
              <a:picLocks noChangeAspect="1" noChangeArrowheads="1"/>
            </p:cNvPicPr>
            <p:nvPr/>
          </p:nvPicPr>
          <p:blipFill>
            <a:blip r:embed="rId6"/>
            <a:srcRect/>
            <a:stretch>
              <a:fillRect/>
            </a:stretch>
          </p:blipFill>
          <p:spPr bwMode="auto">
            <a:xfrm>
              <a:off x="68" y="73"/>
              <a:ext cx="473" cy="590"/>
            </a:xfrm>
            <a:prstGeom prst="rect">
              <a:avLst/>
            </a:prstGeom>
            <a:noFill/>
            <a:ln w="9525">
              <a:noFill/>
              <a:miter lim="800000"/>
              <a:headEnd/>
              <a:tailEnd/>
            </a:ln>
          </p:spPr>
        </p:pic>
      </p:grpSp>
      <p:sp>
        <p:nvSpPr>
          <p:cNvPr id="277536" name="Rectangle 12"/>
          <p:cNvSpPr>
            <a:spLocks noChangeArrowheads="1"/>
          </p:cNvSpPr>
          <p:nvPr/>
        </p:nvSpPr>
        <p:spPr bwMode="auto">
          <a:xfrm>
            <a:off x="1116013" y="0"/>
            <a:ext cx="8027987" cy="782638"/>
          </a:xfrm>
          <a:prstGeom prst="rect">
            <a:avLst/>
          </a:prstGeom>
          <a:noFill/>
          <a:ln w="9525">
            <a:noFill/>
            <a:miter lim="800000"/>
            <a:headEnd/>
            <a:tailEnd/>
          </a:ln>
        </p:spPr>
        <p:txBody>
          <a:bodyPr anchor="ctr"/>
          <a:lstStyle/>
          <a:p>
            <a:pPr algn="ctr">
              <a:lnSpc>
                <a:spcPct val="80000"/>
              </a:lnSpc>
            </a:pPr>
            <a:r>
              <a:rPr lang="ru-RU" altLang="ru-RU" sz="2500" b="1">
                <a:cs typeface="Arial" charset="0"/>
              </a:rPr>
              <a:t>Безвозмездные поступления на 2016 год</a:t>
            </a:r>
          </a:p>
          <a:p>
            <a:pPr algn="ctr">
              <a:lnSpc>
                <a:spcPct val="80000"/>
              </a:lnSpc>
            </a:pPr>
            <a:r>
              <a:rPr lang="ru-RU" altLang="ru-RU" sz="2500" b="1">
                <a:cs typeface="Arial" charset="0"/>
              </a:rPr>
              <a:t>из других бюджетов бюджетной системы</a:t>
            </a:r>
          </a:p>
        </p:txBody>
      </p:sp>
      <p:sp>
        <p:nvSpPr>
          <p:cNvPr id="277537" name="Text Box 18"/>
          <p:cNvSpPr txBox="1">
            <a:spLocks noChangeArrowheads="1"/>
          </p:cNvSpPr>
          <p:nvPr/>
        </p:nvSpPr>
        <p:spPr bwMode="auto">
          <a:xfrm>
            <a:off x="5219700" y="1341438"/>
            <a:ext cx="3384550" cy="1079500"/>
          </a:xfrm>
          <a:prstGeom prst="rect">
            <a:avLst/>
          </a:prstGeom>
          <a:noFill/>
          <a:ln w="9525">
            <a:noFill/>
            <a:miter lim="800000"/>
            <a:headEnd/>
            <a:tailEnd/>
          </a:ln>
        </p:spPr>
        <p:txBody>
          <a:bodyPr anchor="ctr"/>
          <a:lstStyle/>
          <a:p>
            <a:pPr algn="ctr">
              <a:lnSpc>
                <a:spcPct val="80000"/>
              </a:lnSpc>
            </a:pPr>
            <a:r>
              <a:rPr lang="ru-RU" altLang="ru-RU" sz="2500" b="1">
                <a:solidFill>
                  <a:srgbClr val="0000FF"/>
                </a:solidFill>
                <a:cs typeface="Arial" charset="0"/>
              </a:rPr>
              <a:t>Прогноз на 2016 г. – </a:t>
            </a:r>
          </a:p>
          <a:p>
            <a:pPr algn="ctr">
              <a:lnSpc>
                <a:spcPct val="80000"/>
              </a:lnSpc>
            </a:pPr>
            <a:endParaRPr lang="ru-RU" altLang="ru-RU" sz="1200" b="1">
              <a:solidFill>
                <a:srgbClr val="0000FF"/>
              </a:solidFill>
              <a:cs typeface="Arial" charset="0"/>
            </a:endParaRPr>
          </a:p>
          <a:p>
            <a:pPr algn="ctr">
              <a:lnSpc>
                <a:spcPct val="80000"/>
              </a:lnSpc>
            </a:pPr>
            <a:r>
              <a:rPr lang="ru-RU" altLang="ru-RU" sz="2500" b="1">
                <a:solidFill>
                  <a:srgbClr val="0000FF"/>
                </a:solidFill>
                <a:cs typeface="Arial" charset="0"/>
              </a:rPr>
              <a:t>742 423,9 тыс. руб.</a:t>
            </a:r>
          </a:p>
        </p:txBody>
      </p:sp>
      <p:sp>
        <p:nvSpPr>
          <p:cNvPr id="277538" name="Rectangle 52"/>
          <p:cNvSpPr>
            <a:spLocks noChangeArrowheads="1"/>
          </p:cNvSpPr>
          <p:nvPr/>
        </p:nvSpPr>
        <p:spPr bwMode="auto">
          <a:xfrm>
            <a:off x="8243888" y="836613"/>
            <a:ext cx="900112" cy="71437"/>
          </a:xfrm>
          <a:prstGeom prst="rect">
            <a:avLst/>
          </a:prstGeom>
          <a:noFill/>
          <a:ln w="9525">
            <a:noFill/>
            <a:miter lim="800000"/>
            <a:headEnd/>
            <a:tailEnd/>
          </a:ln>
        </p:spPr>
        <p:txBody>
          <a:bodyPr anchor="ctr"/>
          <a:lstStyle/>
          <a:p>
            <a:r>
              <a:rPr lang="ru-RU" altLang="ru-RU" sz="1200" b="1">
                <a:cs typeface="Arial" charset="0"/>
              </a:rPr>
              <a:t>тыс. руб.</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504" name="Rectangle 10"/>
          <p:cNvSpPr>
            <a:spLocks noChangeArrowheads="1"/>
          </p:cNvSpPr>
          <p:nvPr/>
        </p:nvSpPr>
        <p:spPr bwMode="auto">
          <a:xfrm>
            <a:off x="971550" y="2133600"/>
            <a:ext cx="6983413" cy="396875"/>
          </a:xfrm>
          <a:prstGeom prst="rect">
            <a:avLst/>
          </a:prstGeom>
          <a:noFill/>
          <a:ln w="9525">
            <a:noFill/>
            <a:miter lim="800000"/>
            <a:headEnd/>
            <a:tailEnd/>
          </a:ln>
        </p:spPr>
        <p:txBody>
          <a:bodyPr anchor="ctr">
            <a:spAutoFit/>
          </a:bodyPr>
          <a:lstStyle/>
          <a:p>
            <a:pPr algn="ctr" eaLnBrk="0" hangingPunct="0"/>
            <a:r>
              <a:rPr lang="ru-RU" altLang="ru-RU" sz="2000">
                <a:cs typeface="Times New Roman" pitchFamily="18" charset="0"/>
              </a:rPr>
              <a:t>                                                                                                        </a:t>
            </a:r>
          </a:p>
        </p:txBody>
      </p:sp>
      <p:sp>
        <p:nvSpPr>
          <p:cNvPr id="101505" name="Rectangle 11"/>
          <p:cNvSpPr>
            <a:spLocks noChangeArrowheads="1"/>
          </p:cNvSpPr>
          <p:nvPr/>
        </p:nvSpPr>
        <p:spPr bwMode="auto">
          <a:xfrm>
            <a:off x="7667625" y="2349500"/>
            <a:ext cx="184150" cy="336550"/>
          </a:xfrm>
          <a:prstGeom prst="rect">
            <a:avLst/>
          </a:prstGeom>
          <a:noFill/>
          <a:ln w="9525">
            <a:noFill/>
            <a:miter lim="800000"/>
            <a:headEnd/>
            <a:tailEnd/>
          </a:ln>
        </p:spPr>
        <p:txBody>
          <a:bodyPr wrap="none">
            <a:spAutoFit/>
          </a:bodyPr>
          <a:lstStyle/>
          <a:p>
            <a:pPr eaLnBrk="0" hangingPunct="0"/>
            <a:endParaRPr lang="ru-RU" altLang="ru-RU" sz="1600">
              <a:latin typeface="Times New Roman" pitchFamily="18" charset="0"/>
            </a:endParaRPr>
          </a:p>
        </p:txBody>
      </p:sp>
      <p:graphicFrame>
        <p:nvGraphicFramePr>
          <p:cNvPr id="101503" name="Object 127"/>
          <p:cNvGraphicFramePr>
            <a:graphicFrameLocks noGrp="1" noChangeAspect="1"/>
          </p:cNvGraphicFramePr>
          <p:nvPr>
            <p:ph idx="4294967295"/>
          </p:nvPr>
        </p:nvGraphicFramePr>
        <p:xfrm>
          <a:off x="755650" y="1557338"/>
          <a:ext cx="7877175" cy="3790950"/>
        </p:xfrm>
        <a:graphic>
          <a:graphicData uri="http://schemas.openxmlformats.org/presentationml/2006/ole">
            <mc:AlternateContent xmlns:mc="http://schemas.openxmlformats.org/markup-compatibility/2006">
              <mc:Choice xmlns:v="urn:schemas-microsoft-com:vml" Requires="v">
                <p:oleObj spid="_x0000_s101508" name="Лист" r:id="rId4" imgW="6610426" imgH="3181426" progId="Excel.Sheet.8">
                  <p:embed/>
                </p:oleObj>
              </mc:Choice>
              <mc:Fallback>
                <p:oleObj name="Лист" r:id="rId4" imgW="6610426" imgH="3181426" progId="Excel.Sheet.8">
                  <p:embed/>
                  <p:pic>
                    <p:nvPicPr>
                      <p:cNvPr id="0" name="Picture 12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557338"/>
                        <a:ext cx="7877175" cy="379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506" name="Rectangle 12"/>
          <p:cNvSpPr>
            <a:spLocks noChangeArrowheads="1"/>
          </p:cNvSpPr>
          <p:nvPr/>
        </p:nvSpPr>
        <p:spPr bwMode="auto">
          <a:xfrm>
            <a:off x="1116013" y="0"/>
            <a:ext cx="7380287" cy="908050"/>
          </a:xfrm>
          <a:prstGeom prst="rect">
            <a:avLst/>
          </a:prstGeom>
          <a:noFill/>
          <a:ln w="9525">
            <a:noFill/>
            <a:miter lim="800000"/>
            <a:headEnd/>
            <a:tailEnd/>
          </a:ln>
        </p:spPr>
        <p:txBody>
          <a:bodyPr anchor="ctr"/>
          <a:lstStyle/>
          <a:p>
            <a:pPr algn="ctr">
              <a:lnSpc>
                <a:spcPct val="80000"/>
              </a:lnSpc>
            </a:pPr>
            <a:r>
              <a:rPr lang="ru-RU" altLang="ru-RU" sz="3200" b="1"/>
              <a:t>Расходы бюджета города</a:t>
            </a:r>
          </a:p>
        </p:txBody>
      </p:sp>
      <p:grpSp>
        <p:nvGrpSpPr>
          <p:cNvPr id="101507" name="Group 38"/>
          <p:cNvGrpSpPr>
            <a:grpSpLocks/>
          </p:cNvGrpSpPr>
          <p:nvPr/>
        </p:nvGrpSpPr>
        <p:grpSpPr bwMode="auto">
          <a:xfrm>
            <a:off x="107950" y="115888"/>
            <a:ext cx="8870950" cy="6696075"/>
            <a:chOff x="68" y="73"/>
            <a:chExt cx="5588" cy="4218"/>
          </a:xfrm>
        </p:grpSpPr>
        <p:sp>
          <p:nvSpPr>
            <p:cNvPr id="101509" name="Line 4"/>
            <p:cNvSpPr>
              <a:spLocks noChangeShapeType="1"/>
            </p:cNvSpPr>
            <p:nvPr/>
          </p:nvSpPr>
          <p:spPr bwMode="auto">
            <a:xfrm>
              <a:off x="748" y="482"/>
              <a:ext cx="4853" cy="1"/>
            </a:xfrm>
            <a:prstGeom prst="line">
              <a:avLst/>
            </a:prstGeom>
            <a:noFill/>
            <a:ln w="9525">
              <a:solidFill>
                <a:srgbClr val="33CC33"/>
              </a:solidFill>
              <a:round/>
              <a:headEnd/>
              <a:tailEnd/>
            </a:ln>
          </p:spPr>
          <p:txBody>
            <a:bodyPr/>
            <a:lstStyle/>
            <a:p>
              <a:endParaRPr lang="ru-RU"/>
            </a:p>
          </p:txBody>
        </p:sp>
        <p:sp>
          <p:nvSpPr>
            <p:cNvPr id="101510" name="Line 5"/>
            <p:cNvSpPr>
              <a:spLocks noChangeShapeType="1"/>
            </p:cNvSpPr>
            <p:nvPr/>
          </p:nvSpPr>
          <p:spPr bwMode="auto">
            <a:xfrm>
              <a:off x="793" y="527"/>
              <a:ext cx="4853" cy="1"/>
            </a:xfrm>
            <a:prstGeom prst="line">
              <a:avLst/>
            </a:prstGeom>
            <a:noFill/>
            <a:ln w="9525">
              <a:solidFill>
                <a:srgbClr val="33CC33"/>
              </a:solidFill>
              <a:round/>
              <a:headEnd/>
              <a:tailEnd/>
            </a:ln>
          </p:spPr>
          <p:txBody>
            <a:bodyPr/>
            <a:lstStyle/>
            <a:p>
              <a:endParaRPr lang="ru-RU"/>
            </a:p>
          </p:txBody>
        </p:sp>
        <p:sp>
          <p:nvSpPr>
            <p:cNvPr id="101511" name="Line 6"/>
            <p:cNvSpPr>
              <a:spLocks noChangeShapeType="1"/>
            </p:cNvSpPr>
            <p:nvPr/>
          </p:nvSpPr>
          <p:spPr bwMode="auto">
            <a:xfrm>
              <a:off x="68" y="799"/>
              <a:ext cx="1" cy="3447"/>
            </a:xfrm>
            <a:prstGeom prst="line">
              <a:avLst/>
            </a:prstGeom>
            <a:noFill/>
            <a:ln w="9525">
              <a:solidFill>
                <a:srgbClr val="003366"/>
              </a:solidFill>
              <a:round/>
              <a:headEnd/>
              <a:tailEnd/>
            </a:ln>
          </p:spPr>
          <p:txBody>
            <a:bodyPr/>
            <a:lstStyle/>
            <a:p>
              <a:endParaRPr lang="ru-RU"/>
            </a:p>
          </p:txBody>
        </p:sp>
        <p:sp>
          <p:nvSpPr>
            <p:cNvPr id="101512" name="Line 7"/>
            <p:cNvSpPr>
              <a:spLocks noChangeShapeType="1"/>
            </p:cNvSpPr>
            <p:nvPr/>
          </p:nvSpPr>
          <p:spPr bwMode="auto">
            <a:xfrm>
              <a:off x="114" y="844"/>
              <a:ext cx="1" cy="3447"/>
            </a:xfrm>
            <a:prstGeom prst="line">
              <a:avLst/>
            </a:prstGeom>
            <a:noFill/>
            <a:ln w="9525">
              <a:solidFill>
                <a:srgbClr val="003366"/>
              </a:solidFill>
              <a:round/>
              <a:headEnd/>
              <a:tailEnd/>
            </a:ln>
          </p:spPr>
          <p:txBody>
            <a:bodyPr/>
            <a:lstStyle/>
            <a:p>
              <a:endParaRPr lang="ru-RU"/>
            </a:p>
          </p:txBody>
        </p:sp>
        <p:sp>
          <p:nvSpPr>
            <p:cNvPr id="101513" name="Line 8"/>
            <p:cNvSpPr>
              <a:spLocks noChangeShapeType="1"/>
            </p:cNvSpPr>
            <p:nvPr/>
          </p:nvSpPr>
          <p:spPr bwMode="auto">
            <a:xfrm>
              <a:off x="213" y="4202"/>
              <a:ext cx="5443" cy="1"/>
            </a:xfrm>
            <a:prstGeom prst="line">
              <a:avLst/>
            </a:prstGeom>
            <a:noFill/>
            <a:ln w="9525">
              <a:solidFill>
                <a:srgbClr val="FFCC00"/>
              </a:solidFill>
              <a:round/>
              <a:headEnd/>
              <a:tailEnd/>
            </a:ln>
          </p:spPr>
          <p:txBody>
            <a:bodyPr/>
            <a:lstStyle/>
            <a:p>
              <a:endParaRPr lang="ru-RU"/>
            </a:p>
          </p:txBody>
        </p:sp>
        <p:sp>
          <p:nvSpPr>
            <p:cNvPr id="101514" name="Line 9"/>
            <p:cNvSpPr>
              <a:spLocks noChangeShapeType="1"/>
            </p:cNvSpPr>
            <p:nvPr/>
          </p:nvSpPr>
          <p:spPr bwMode="auto">
            <a:xfrm>
              <a:off x="122" y="4247"/>
              <a:ext cx="5443" cy="1"/>
            </a:xfrm>
            <a:prstGeom prst="line">
              <a:avLst/>
            </a:prstGeom>
            <a:noFill/>
            <a:ln w="9525">
              <a:solidFill>
                <a:srgbClr val="FFCC00"/>
              </a:solidFill>
              <a:round/>
              <a:headEnd/>
              <a:tailEnd/>
            </a:ln>
          </p:spPr>
          <p:txBody>
            <a:bodyPr/>
            <a:lstStyle/>
            <a:p>
              <a:endParaRPr lang="ru-RU"/>
            </a:p>
          </p:txBody>
        </p:sp>
        <p:pic>
          <p:nvPicPr>
            <p:cNvPr id="101515" name="Picture 37" descr="Усолье-СибирскоеГО-ПП-01"/>
            <p:cNvPicPr>
              <a:picLocks noChangeAspect="1" noChangeArrowheads="1"/>
            </p:cNvPicPr>
            <p:nvPr/>
          </p:nvPicPr>
          <p:blipFill>
            <a:blip r:embed="rId6"/>
            <a:srcRect/>
            <a:stretch>
              <a:fillRect/>
            </a:stretch>
          </p:blipFill>
          <p:spPr bwMode="auto">
            <a:xfrm>
              <a:off x="68" y="73"/>
              <a:ext cx="546" cy="681"/>
            </a:xfrm>
            <a:prstGeom prst="rect">
              <a:avLst/>
            </a:prstGeom>
            <a:noFill/>
            <a:ln w="9525">
              <a:noFill/>
              <a:miter lim="800000"/>
              <a:headEnd/>
              <a:tailEnd/>
            </a:ln>
          </p:spPr>
        </p:pic>
      </p:grpSp>
      <p:sp>
        <p:nvSpPr>
          <p:cNvPr id="101508" name="Rectangle 52"/>
          <p:cNvSpPr>
            <a:spLocks noChangeArrowheads="1"/>
          </p:cNvSpPr>
          <p:nvPr/>
        </p:nvSpPr>
        <p:spPr bwMode="auto">
          <a:xfrm>
            <a:off x="8124825" y="836613"/>
            <a:ext cx="1343025" cy="215900"/>
          </a:xfrm>
          <a:prstGeom prst="rect">
            <a:avLst/>
          </a:prstGeom>
          <a:noFill/>
          <a:ln w="9525">
            <a:noFill/>
            <a:miter lim="800000"/>
            <a:headEnd/>
            <a:tailEnd/>
          </a:ln>
        </p:spPr>
        <p:txBody>
          <a:bodyPr anchor="ctr"/>
          <a:lstStyle/>
          <a:p>
            <a:r>
              <a:rPr lang="ru-RU" altLang="ru-RU" sz="1200" b="1">
                <a:cs typeface="Arial" charset="0"/>
              </a:rPr>
              <a:t>тыс. руб.</a:t>
            </a:r>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23" y="13231"/>
            <a:ext cx="9144000" cy="1039281"/>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259115" name="TextBox 5"/>
          <p:cNvSpPr txBox="1">
            <a:spLocks noChangeArrowheads="1"/>
          </p:cNvSpPr>
          <p:nvPr/>
        </p:nvSpPr>
        <p:spPr bwMode="auto">
          <a:xfrm>
            <a:off x="971550" y="0"/>
            <a:ext cx="7581900" cy="830263"/>
          </a:xfrm>
          <a:prstGeom prst="rect">
            <a:avLst/>
          </a:prstGeom>
          <a:noFill/>
          <a:ln w="9525">
            <a:noFill/>
            <a:miter lim="800000"/>
            <a:headEnd/>
            <a:tailEnd/>
          </a:ln>
        </p:spPr>
        <p:txBody>
          <a:bodyPr>
            <a:spAutoFit/>
          </a:bodyPr>
          <a:lstStyle/>
          <a:p>
            <a:pPr algn="ctr"/>
            <a:r>
              <a:rPr lang="ru-RU" sz="1600" b="1">
                <a:cs typeface="Tahoma" pitchFamily="34" charset="0"/>
              </a:rPr>
              <a:t>СТРУКТУРА РАСХОДОВ БЮДЖЕТА ГОРОДА УСОЛЬЕ-СИБИРСКОЕ ПО ЗАДАЧАМ СОЦИАЛЬНО-ЭКОНОМИЧЕСКОГО РАЗВИТИЯ МУНИЦИПАЛЬНОГО ОБРАЗОВАНИЯ ГОРОД «УСОЛЬЕ-СИБИРСКОЕ»</a:t>
            </a:r>
          </a:p>
        </p:txBody>
      </p:sp>
      <p:sp>
        <p:nvSpPr>
          <p:cNvPr id="259116" name="Text Box 24"/>
          <p:cNvSpPr txBox="1">
            <a:spLocks noChangeArrowheads="1"/>
          </p:cNvSpPr>
          <p:nvPr/>
        </p:nvSpPr>
        <p:spPr bwMode="auto">
          <a:xfrm>
            <a:off x="4284663" y="720725"/>
            <a:ext cx="1727200" cy="366713"/>
          </a:xfrm>
          <a:prstGeom prst="rect">
            <a:avLst/>
          </a:prstGeom>
          <a:noFill/>
          <a:ln w="9525">
            <a:noFill/>
            <a:miter lim="800000"/>
            <a:headEnd/>
            <a:tailEnd/>
          </a:ln>
        </p:spPr>
        <p:txBody>
          <a:bodyPr>
            <a:spAutoFit/>
          </a:bodyPr>
          <a:lstStyle/>
          <a:p>
            <a:pPr>
              <a:spcBef>
                <a:spcPct val="50000"/>
              </a:spcBef>
            </a:pPr>
            <a:r>
              <a:rPr lang="ru-RU" b="1">
                <a:solidFill>
                  <a:srgbClr val="CC3300"/>
                </a:solidFill>
              </a:rPr>
              <a:t>2016 г.</a:t>
            </a:r>
          </a:p>
        </p:txBody>
      </p:sp>
      <p:pic>
        <p:nvPicPr>
          <p:cNvPr id="259117" name="Picture 2"/>
          <p:cNvPicPr>
            <a:picLocks noChangeAspect="1" noChangeArrowheads="1"/>
          </p:cNvPicPr>
          <p:nvPr/>
        </p:nvPicPr>
        <p:blipFill>
          <a:blip r:embed="rId4"/>
          <a:srcRect/>
          <a:stretch>
            <a:fillRect/>
          </a:stretch>
        </p:blipFill>
        <p:spPr bwMode="auto">
          <a:xfrm>
            <a:off x="0" y="-11113"/>
            <a:ext cx="860425" cy="1063626"/>
          </a:xfrm>
          <a:prstGeom prst="rect">
            <a:avLst/>
          </a:prstGeom>
          <a:noFill/>
          <a:ln w="9525">
            <a:noFill/>
            <a:miter lim="800000"/>
            <a:headEnd/>
            <a:tailEnd/>
          </a:ln>
        </p:spPr>
      </p:pic>
      <p:graphicFrame>
        <p:nvGraphicFramePr>
          <p:cNvPr id="259111" name="Object 39"/>
          <p:cNvGraphicFramePr>
            <a:graphicFrameLocks noChangeAspect="1"/>
          </p:cNvGraphicFramePr>
          <p:nvPr>
            <p:extLst>
              <p:ext uri="{D42A27DB-BD31-4B8C-83A1-F6EECF244321}">
                <p14:modId xmlns:p14="http://schemas.microsoft.com/office/powerpoint/2010/main" val="1551899667"/>
              </p:ext>
            </p:extLst>
          </p:nvPr>
        </p:nvGraphicFramePr>
        <p:xfrm>
          <a:off x="1241127" y="2037850"/>
          <a:ext cx="6499225" cy="4046538"/>
        </p:xfrm>
        <a:graphic>
          <a:graphicData uri="http://schemas.openxmlformats.org/presentationml/2006/ole">
            <mc:AlternateContent xmlns:mc="http://schemas.openxmlformats.org/markup-compatibility/2006">
              <mc:Choice xmlns:v="urn:schemas-microsoft-com:vml" Requires="v">
                <p:oleObj spid="_x0000_s279560" name="Лист" r:id="rId6" imgW="8086619" imgH="5038850" progId="Excel.Sheet.8">
                  <p:embed/>
                </p:oleObj>
              </mc:Choice>
              <mc:Fallback>
                <p:oleObj name="Лист" r:id="rId6" imgW="8086619" imgH="5038850" progId="Excel.Sheet.8">
                  <p:embed/>
                  <p:pic>
                    <p:nvPicPr>
                      <p:cNvPr id="0" name=""/>
                      <p:cNvPicPr preferRelativeResize="0">
                        <a:picLocks noChangeArrowheads="1"/>
                      </p:cNvPicPr>
                      <p:nvPr/>
                    </p:nvPicPr>
                    <p:blipFill>
                      <a:blip r:embed="rId7"/>
                      <a:srcRect/>
                      <a:stretch>
                        <a:fillRect/>
                      </a:stretch>
                    </p:blipFill>
                    <p:spPr bwMode="auto">
                      <a:xfrm>
                        <a:off x="1241127" y="2037850"/>
                        <a:ext cx="6499225" cy="4046538"/>
                      </a:xfrm>
                      <a:prstGeom prst="rect">
                        <a:avLst/>
                      </a:prstGeom>
                      <a:noFill/>
                    </p:spPr>
                  </p:pic>
                </p:oleObj>
              </mc:Fallback>
            </mc:AlternateContent>
          </a:graphicData>
        </a:graphic>
      </p:graphicFrame>
      <p:sp>
        <p:nvSpPr>
          <p:cNvPr id="4" name="TextBox 3"/>
          <p:cNvSpPr txBox="1"/>
          <p:nvPr/>
        </p:nvSpPr>
        <p:spPr>
          <a:xfrm>
            <a:off x="6660232" y="5229200"/>
            <a:ext cx="2160240" cy="1152128"/>
          </a:xfrm>
          <a:prstGeom prst="rect">
            <a:avLst/>
          </a:prstGeom>
          <a:noFill/>
        </p:spPr>
        <p:txBody>
          <a:bodyPr wrap="square" rtlCol="0">
            <a:spAutoFit/>
          </a:bodyPr>
          <a:lstStyle/>
          <a:p>
            <a:endParaRPr lang="ru-RU" dirty="0"/>
          </a:p>
        </p:txBody>
      </p:sp>
      <p:sp>
        <p:nvSpPr>
          <p:cNvPr id="5" name="TextBox 4"/>
          <p:cNvSpPr txBox="1"/>
          <p:nvPr/>
        </p:nvSpPr>
        <p:spPr>
          <a:xfrm>
            <a:off x="6444208" y="1268760"/>
            <a:ext cx="2448272" cy="1080120"/>
          </a:xfrm>
          <a:prstGeom prst="rect">
            <a:avLst/>
          </a:prstGeom>
          <a:noFill/>
        </p:spPr>
        <p:txBody>
          <a:bodyPr wrap="square" rtlCol="0">
            <a:spAutoFit/>
          </a:bodyPr>
          <a:lstStyle/>
          <a:p>
            <a:endParaRPr lang="ru-RU" dirty="0"/>
          </a:p>
        </p:txBody>
      </p:sp>
      <p:sp>
        <p:nvSpPr>
          <p:cNvPr id="6" name="TextBox 5"/>
          <p:cNvSpPr txBox="1"/>
          <p:nvPr/>
        </p:nvSpPr>
        <p:spPr>
          <a:xfrm>
            <a:off x="251521" y="1514707"/>
            <a:ext cx="2736304" cy="830997"/>
          </a:xfrm>
          <a:prstGeom prst="rect">
            <a:avLst/>
          </a:prstGeom>
          <a:noFill/>
          <a:ln>
            <a:solidFill>
              <a:schemeClr val="accent1">
                <a:shade val="50000"/>
                <a:shade val="75000"/>
                <a:satMod val="125000"/>
                <a:lumMod val="75000"/>
              </a:schemeClr>
            </a:solidFill>
          </a:ln>
        </p:spPr>
        <p:txBody>
          <a:bodyPr wrap="square" rtlCol="0">
            <a:spAutoFit/>
          </a:bodyPr>
          <a:lstStyle/>
          <a:p>
            <a:r>
              <a:rPr lang="ru-RU" sz="1600" b="1" dirty="0"/>
              <a:t>Стратегическая задача 1 </a:t>
            </a:r>
            <a:r>
              <a:rPr lang="ru-RU" sz="1600" b="1" dirty="0" smtClean="0"/>
              <a:t>«Социальное развитие»</a:t>
            </a:r>
          </a:p>
          <a:p>
            <a:pPr algn="ctr"/>
            <a:r>
              <a:rPr lang="ru-RU" sz="1600" b="1" dirty="0" smtClean="0">
                <a:solidFill>
                  <a:srgbClr val="FF0000"/>
                </a:solidFill>
              </a:rPr>
              <a:t>954 241,0</a:t>
            </a:r>
            <a:endParaRPr lang="ru-RU" sz="1600" b="1" dirty="0">
              <a:solidFill>
                <a:srgbClr val="FF0000"/>
              </a:solidFill>
            </a:endParaRPr>
          </a:p>
        </p:txBody>
      </p:sp>
      <p:sp>
        <p:nvSpPr>
          <p:cNvPr id="11" name="TextBox 10"/>
          <p:cNvSpPr txBox="1"/>
          <p:nvPr/>
        </p:nvSpPr>
        <p:spPr>
          <a:xfrm>
            <a:off x="5963127" y="1376130"/>
            <a:ext cx="3168351" cy="1323439"/>
          </a:xfrm>
          <a:prstGeom prst="rect">
            <a:avLst/>
          </a:prstGeom>
          <a:noFill/>
          <a:ln>
            <a:solidFill>
              <a:schemeClr val="accent1">
                <a:shade val="50000"/>
                <a:shade val="75000"/>
                <a:satMod val="125000"/>
                <a:lumMod val="75000"/>
              </a:schemeClr>
            </a:solidFill>
          </a:ln>
        </p:spPr>
        <p:txBody>
          <a:bodyPr wrap="square" rtlCol="0">
            <a:spAutoFit/>
          </a:bodyPr>
          <a:lstStyle/>
          <a:p>
            <a:pPr algn="ctr"/>
            <a:r>
              <a:rPr lang="ru-RU" sz="1600" b="1" dirty="0"/>
              <a:t>Стратегическая задача 2 </a:t>
            </a:r>
            <a:r>
              <a:rPr lang="ru-RU" sz="1600" b="1" dirty="0" smtClean="0"/>
              <a:t>«Развитие </a:t>
            </a:r>
            <a:r>
              <a:rPr lang="ru-RU" sz="1600" b="1" dirty="0"/>
              <a:t>инфраструктуры и обеспечение условий </a:t>
            </a:r>
            <a:r>
              <a:rPr lang="ru-RU" sz="1600" b="1" dirty="0" smtClean="0"/>
              <a:t>жизнедеятельности»</a:t>
            </a:r>
          </a:p>
          <a:p>
            <a:pPr algn="ctr"/>
            <a:r>
              <a:rPr lang="ru-RU" sz="1600" b="1" dirty="0" smtClean="0">
                <a:solidFill>
                  <a:srgbClr val="FF0000"/>
                </a:solidFill>
              </a:rPr>
              <a:t>73 532,4</a:t>
            </a:r>
            <a:endParaRPr lang="ru-RU" sz="1600" b="1" dirty="0">
              <a:solidFill>
                <a:srgbClr val="FF0000"/>
              </a:solidFill>
            </a:endParaRPr>
          </a:p>
        </p:txBody>
      </p:sp>
      <p:sp>
        <p:nvSpPr>
          <p:cNvPr id="12" name="TextBox 11"/>
          <p:cNvSpPr txBox="1"/>
          <p:nvPr/>
        </p:nvSpPr>
        <p:spPr>
          <a:xfrm>
            <a:off x="775489" y="5716821"/>
            <a:ext cx="3168351" cy="1077218"/>
          </a:xfrm>
          <a:prstGeom prst="rect">
            <a:avLst/>
          </a:prstGeom>
          <a:noFill/>
          <a:ln>
            <a:solidFill>
              <a:schemeClr val="accent1">
                <a:shade val="50000"/>
                <a:shade val="75000"/>
                <a:satMod val="125000"/>
                <a:lumMod val="75000"/>
              </a:schemeClr>
            </a:solidFill>
          </a:ln>
        </p:spPr>
        <p:txBody>
          <a:bodyPr wrap="square" rtlCol="0">
            <a:spAutoFit/>
          </a:bodyPr>
          <a:lstStyle/>
          <a:p>
            <a:pPr algn="ctr"/>
            <a:r>
              <a:rPr lang="ru-RU" sz="1600" b="1" dirty="0"/>
              <a:t>Стратегическая задача 4 </a:t>
            </a:r>
            <a:r>
              <a:rPr lang="ru-RU" sz="1600" b="1" dirty="0" smtClean="0"/>
              <a:t>«Законодательное </a:t>
            </a:r>
            <a:r>
              <a:rPr lang="ru-RU" sz="1600" b="1" dirty="0"/>
              <a:t>регулирование, </a:t>
            </a:r>
            <a:r>
              <a:rPr lang="ru-RU" sz="1600" b="1" dirty="0" smtClean="0"/>
              <a:t>контроль»</a:t>
            </a:r>
          </a:p>
          <a:p>
            <a:pPr algn="ctr"/>
            <a:r>
              <a:rPr lang="ru-RU" sz="1600" b="1" dirty="0" smtClean="0">
                <a:solidFill>
                  <a:srgbClr val="FF0000"/>
                </a:solidFill>
              </a:rPr>
              <a:t>8 192,8</a:t>
            </a:r>
            <a:endParaRPr lang="ru-RU" sz="1600" b="1" dirty="0">
              <a:solidFill>
                <a:srgbClr val="FF0000"/>
              </a:solidFill>
            </a:endParaRPr>
          </a:p>
        </p:txBody>
      </p:sp>
      <p:sp>
        <p:nvSpPr>
          <p:cNvPr id="13" name="TextBox 12"/>
          <p:cNvSpPr txBox="1"/>
          <p:nvPr/>
        </p:nvSpPr>
        <p:spPr>
          <a:xfrm>
            <a:off x="6137622" y="5545779"/>
            <a:ext cx="2916831" cy="1077218"/>
          </a:xfrm>
          <a:prstGeom prst="rect">
            <a:avLst/>
          </a:prstGeom>
          <a:noFill/>
          <a:ln>
            <a:solidFill>
              <a:schemeClr val="accent1">
                <a:shade val="50000"/>
                <a:shade val="75000"/>
                <a:satMod val="125000"/>
                <a:lumMod val="75000"/>
              </a:schemeClr>
            </a:solidFill>
          </a:ln>
        </p:spPr>
        <p:txBody>
          <a:bodyPr wrap="square" rtlCol="0">
            <a:spAutoFit/>
          </a:bodyPr>
          <a:lstStyle/>
          <a:p>
            <a:pPr algn="ctr"/>
            <a:r>
              <a:rPr lang="ru-RU" sz="1600" b="1" dirty="0"/>
              <a:t>Стратегическая задача 3 </a:t>
            </a:r>
            <a:r>
              <a:rPr lang="ru-RU" sz="1600" b="1" dirty="0" smtClean="0"/>
              <a:t>«Рост </a:t>
            </a:r>
            <a:r>
              <a:rPr lang="ru-RU" sz="1600" b="1" dirty="0"/>
              <a:t>экономического потенциала </a:t>
            </a:r>
            <a:r>
              <a:rPr lang="ru-RU" sz="1600" b="1" dirty="0" smtClean="0"/>
              <a:t>города»</a:t>
            </a:r>
          </a:p>
          <a:p>
            <a:pPr algn="ctr"/>
            <a:r>
              <a:rPr lang="ru-RU" sz="1600" b="1" dirty="0" smtClean="0">
                <a:solidFill>
                  <a:srgbClr val="FF0000"/>
                </a:solidFill>
              </a:rPr>
              <a:t>187 048,5</a:t>
            </a:r>
            <a:endParaRPr lang="ru-RU" sz="1600" b="1" dirty="0">
              <a:solidFill>
                <a:srgbClr val="FF0000"/>
              </a:solidFill>
            </a:endParaRPr>
          </a:p>
        </p:txBody>
      </p:sp>
      <p:sp>
        <p:nvSpPr>
          <p:cNvPr id="7" name="TextBox 6"/>
          <p:cNvSpPr txBox="1"/>
          <p:nvPr/>
        </p:nvSpPr>
        <p:spPr>
          <a:xfrm>
            <a:off x="8202043" y="797124"/>
            <a:ext cx="1205805" cy="307777"/>
          </a:xfrm>
          <a:prstGeom prst="rect">
            <a:avLst/>
          </a:prstGeom>
          <a:noFill/>
        </p:spPr>
        <p:txBody>
          <a:bodyPr wrap="square" rtlCol="0">
            <a:spAutoFit/>
          </a:bodyPr>
          <a:lstStyle/>
          <a:p>
            <a:r>
              <a:rPr lang="ru-RU" sz="1400" b="1" dirty="0" err="1"/>
              <a:t>т</a:t>
            </a:r>
            <a:r>
              <a:rPr lang="ru-RU" sz="1400" b="1" dirty="0" err="1" smtClean="0"/>
              <a:t>ыс.руб</a:t>
            </a:r>
            <a:endParaRPr lang="ru-RU" sz="1400" b="1" dirty="0"/>
          </a:p>
        </p:txBody>
      </p:sp>
      <p:cxnSp>
        <p:nvCxnSpPr>
          <p:cNvPr id="259125" name="Соединительная линия уступом 259124"/>
          <p:cNvCxnSpPr/>
          <p:nvPr/>
        </p:nvCxnSpPr>
        <p:spPr>
          <a:xfrm rot="10800000" flipV="1">
            <a:off x="6804248" y="2699570"/>
            <a:ext cx="1151978" cy="110652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128" name="Соединительная линия уступом 259127"/>
          <p:cNvCxnSpPr/>
          <p:nvPr/>
        </p:nvCxnSpPr>
        <p:spPr>
          <a:xfrm rot="10800000">
            <a:off x="6444209" y="4797153"/>
            <a:ext cx="1151829" cy="748627"/>
          </a:xfrm>
          <a:prstGeom prst="bentConnector3">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9130" name="Соединительная линия уступом 259129"/>
          <p:cNvCxnSpPr>
            <a:stCxn id="12" idx="3"/>
          </p:cNvCxnSpPr>
          <p:nvPr/>
        </p:nvCxnSpPr>
        <p:spPr>
          <a:xfrm flipV="1">
            <a:off x="3943840" y="5447516"/>
            <a:ext cx="912627" cy="80791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132" name="Соединительная линия уступом 259131"/>
          <p:cNvCxnSpPr/>
          <p:nvPr/>
        </p:nvCxnSpPr>
        <p:spPr>
          <a:xfrm>
            <a:off x="1619673" y="2345704"/>
            <a:ext cx="936103" cy="57924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Прямоугольник 61"/>
          <p:cNvSpPr/>
          <p:nvPr/>
        </p:nvSpPr>
        <p:spPr>
          <a:xfrm>
            <a:off x="5724129" y="1401591"/>
            <a:ext cx="168786" cy="174063"/>
          </a:xfrm>
          <a:prstGeom prst="rect">
            <a:avLst/>
          </a:prstGeom>
          <a:solidFill>
            <a:srgbClr val="FC4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62"/>
          <p:cNvSpPr/>
          <p:nvPr/>
        </p:nvSpPr>
        <p:spPr>
          <a:xfrm>
            <a:off x="541508" y="5733256"/>
            <a:ext cx="168786" cy="1740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Прямоугольник 63"/>
          <p:cNvSpPr/>
          <p:nvPr/>
        </p:nvSpPr>
        <p:spPr>
          <a:xfrm>
            <a:off x="5892915" y="5573712"/>
            <a:ext cx="168786" cy="1740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рямоугольник 64"/>
          <p:cNvSpPr/>
          <p:nvPr/>
        </p:nvSpPr>
        <p:spPr>
          <a:xfrm>
            <a:off x="28771" y="1514706"/>
            <a:ext cx="168786" cy="1740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6786295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TextBox 2"/>
          <p:cNvSpPr txBox="1"/>
          <p:nvPr/>
        </p:nvSpPr>
        <p:spPr>
          <a:xfrm>
            <a:off x="86583" y="1124744"/>
            <a:ext cx="5119428" cy="923330"/>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rPr>
              <a:t>Обеспечение доступного и качественного образования для удовлетворения потребностей граждан и общества</a:t>
            </a:r>
            <a:endParaRPr lang="ru-RU" sz="1600">
              <a:solidFill>
                <a:srgbClr val="000000"/>
              </a:solidFill>
              <a:latin typeface="Tahoma" pitchFamily="34" charset="0"/>
              <a:cs typeface="Tahoma" pitchFamily="34" charset="0"/>
            </a:endParaRPr>
          </a:p>
        </p:txBody>
      </p:sp>
      <p:sp>
        <p:nvSpPr>
          <p:cNvPr id="6" name="Прямоугольник 5"/>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263224" name="TextBox 9"/>
          <p:cNvSpPr txBox="1">
            <a:spLocks noChangeArrowheads="1"/>
          </p:cNvSpPr>
          <p:nvPr/>
        </p:nvSpPr>
        <p:spPr bwMode="auto">
          <a:xfrm>
            <a:off x="908050" y="119063"/>
            <a:ext cx="8256588" cy="701675"/>
          </a:xfrm>
          <a:prstGeom prst="rect">
            <a:avLst/>
          </a:prstGeom>
          <a:noFill/>
          <a:ln w="9525">
            <a:noFill/>
            <a:miter lim="800000"/>
            <a:headEnd/>
            <a:tailEnd/>
          </a:ln>
        </p:spPr>
        <p:txBody>
          <a:bodyPr>
            <a:spAutoFit/>
          </a:bodyPr>
          <a:lstStyle/>
          <a:p>
            <a:pPr algn="ctr"/>
            <a:r>
              <a:rPr lang="ru-RU" sz="2000" b="1">
                <a:latin typeface="Tahoma" pitchFamily="34" charset="0"/>
              </a:rPr>
              <a:t>МУНИЦИПАЛЬНАЯ ПРОГРАММА </a:t>
            </a:r>
          </a:p>
          <a:p>
            <a:pPr algn="ctr"/>
            <a:r>
              <a:rPr lang="ru-RU" sz="2000" b="1">
                <a:latin typeface="Tahoma" pitchFamily="34" charset="0"/>
              </a:rPr>
              <a:t>«РАЗВИТИЕ ОБРАЗОВАНИЯ» на 2015-2018 годы</a:t>
            </a:r>
            <a:endParaRPr lang="ru-RU" sz="2000">
              <a:latin typeface="Tahoma" pitchFamily="34" charset="0"/>
            </a:endParaRPr>
          </a:p>
        </p:txBody>
      </p:sp>
      <p:pic>
        <p:nvPicPr>
          <p:cNvPr id="263225" name="Picture 2"/>
          <p:cNvPicPr>
            <a:picLocks noChangeAspect="1" noChangeArrowheads="1"/>
          </p:cNvPicPr>
          <p:nvPr/>
        </p:nvPicPr>
        <p:blipFill>
          <a:blip r:embed="rId4"/>
          <a:srcRect/>
          <a:stretch>
            <a:fillRect/>
          </a:stretch>
        </p:blipFill>
        <p:spPr bwMode="auto">
          <a:xfrm>
            <a:off x="0" y="-11113"/>
            <a:ext cx="860425" cy="1071563"/>
          </a:xfrm>
          <a:prstGeom prst="rect">
            <a:avLst/>
          </a:prstGeom>
          <a:noFill/>
          <a:ln w="9525">
            <a:noFill/>
            <a:miter lim="800000"/>
            <a:headEnd/>
            <a:tailEnd/>
          </a:ln>
        </p:spPr>
      </p:pic>
      <p:graphicFrame>
        <p:nvGraphicFramePr>
          <p:cNvPr id="263214" name="Object 46"/>
          <p:cNvGraphicFramePr>
            <a:graphicFrameLocks/>
          </p:cNvGraphicFramePr>
          <p:nvPr/>
        </p:nvGraphicFramePr>
        <p:xfrm>
          <a:off x="7412038" y="885825"/>
          <a:ext cx="1741487" cy="1309688"/>
        </p:xfrm>
        <a:graphic>
          <a:graphicData uri="http://schemas.openxmlformats.org/presentationml/2006/ole">
            <mc:AlternateContent xmlns:mc="http://schemas.openxmlformats.org/markup-compatibility/2006">
              <mc:Choice xmlns:v="urn:schemas-microsoft-com:vml" Requires="v">
                <p:oleObj spid="_x0000_s263219" name="Диаграмма" r:id="rId5" imgW="1743607" imgH="1310754" progId="Excel.Chart.8">
                  <p:embed/>
                </p:oleObj>
              </mc:Choice>
              <mc:Fallback>
                <p:oleObj name="Диаграмма" r:id="rId5" imgW="1743607" imgH="1310754" progId="Excel.Chart.8">
                  <p:embed/>
                  <p:pic>
                    <p:nvPicPr>
                      <p:cNvPr id="0" name="Picture 4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2038" y="885825"/>
                        <a:ext cx="1741487" cy="130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3226" name="Text Box 74"/>
          <p:cNvSpPr txBox="1">
            <a:spLocks noChangeArrowheads="1"/>
          </p:cNvSpPr>
          <p:nvPr/>
        </p:nvSpPr>
        <p:spPr bwMode="auto">
          <a:xfrm>
            <a:off x="5724525" y="1125538"/>
            <a:ext cx="1295400" cy="366712"/>
          </a:xfrm>
          <a:prstGeom prst="rect">
            <a:avLst/>
          </a:prstGeom>
          <a:noFill/>
          <a:ln w="9525">
            <a:noFill/>
            <a:miter lim="800000"/>
            <a:headEnd/>
            <a:tailEnd/>
          </a:ln>
        </p:spPr>
        <p:txBody>
          <a:bodyPr>
            <a:spAutoFit/>
          </a:bodyPr>
          <a:lstStyle/>
          <a:p>
            <a:pPr>
              <a:spcBef>
                <a:spcPct val="50000"/>
              </a:spcBef>
            </a:pPr>
            <a:endParaRPr lang="ru-RU"/>
          </a:p>
        </p:txBody>
      </p:sp>
      <p:sp>
        <p:nvSpPr>
          <p:cNvPr id="263227" name="Text Box 76"/>
          <p:cNvSpPr txBox="1">
            <a:spLocks noChangeArrowheads="1"/>
          </p:cNvSpPr>
          <p:nvPr/>
        </p:nvSpPr>
        <p:spPr bwMode="auto">
          <a:xfrm>
            <a:off x="5148263" y="1341438"/>
            <a:ext cx="3024187" cy="827087"/>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860 704,1 тыс.руб.</a:t>
            </a:r>
          </a:p>
          <a:p>
            <a:pPr>
              <a:lnSpc>
                <a:spcPct val="50000"/>
              </a:lnSpc>
              <a:spcBef>
                <a:spcPct val="50000"/>
              </a:spcBef>
            </a:pPr>
            <a:r>
              <a:rPr lang="ru-RU" sz="1200" b="1">
                <a:latin typeface="Tahoma" pitchFamily="34" charset="0"/>
              </a:rPr>
              <a:t>(обл.бюджет – 665 704,8 т.р.,</a:t>
            </a:r>
          </a:p>
          <a:p>
            <a:pPr>
              <a:lnSpc>
                <a:spcPct val="50000"/>
              </a:lnSpc>
              <a:spcBef>
                <a:spcPct val="50000"/>
              </a:spcBef>
            </a:pPr>
            <a:r>
              <a:rPr lang="ru-RU" sz="1200" b="1">
                <a:latin typeface="Tahoma" pitchFamily="34" charset="0"/>
              </a:rPr>
              <a:t>местный бюджет – 194 999,3 т.р.)</a:t>
            </a:r>
          </a:p>
          <a:p>
            <a:pPr>
              <a:lnSpc>
                <a:spcPct val="50000"/>
              </a:lnSpc>
              <a:spcBef>
                <a:spcPct val="50000"/>
              </a:spcBef>
            </a:pPr>
            <a:endParaRPr lang="ru-RU" sz="1200" b="1">
              <a:latin typeface="Tahoma" pitchFamily="34" charset="0"/>
            </a:endParaRPr>
          </a:p>
        </p:txBody>
      </p:sp>
      <p:sp>
        <p:nvSpPr>
          <p:cNvPr id="263228" name="Text Box 78"/>
          <p:cNvSpPr txBox="1">
            <a:spLocks noChangeArrowheads="1"/>
          </p:cNvSpPr>
          <p:nvPr/>
        </p:nvSpPr>
        <p:spPr bwMode="auto">
          <a:xfrm>
            <a:off x="3636963" y="1766888"/>
            <a:ext cx="1655762" cy="646112"/>
          </a:xfrm>
          <a:prstGeom prst="rect">
            <a:avLst/>
          </a:prstGeom>
          <a:noFill/>
          <a:ln w="9525">
            <a:noFill/>
            <a:miter lim="800000"/>
            <a:headEnd/>
            <a:tailEnd/>
          </a:ln>
        </p:spPr>
        <p:txBody>
          <a:bodyPr>
            <a:spAutoFit/>
          </a:bodyPr>
          <a:lstStyle/>
          <a:p>
            <a:endParaRPr lang="ru-RU" b="1">
              <a:solidFill>
                <a:srgbClr val="CC3300"/>
              </a:solidFill>
            </a:endParaRPr>
          </a:p>
          <a:p>
            <a:endParaRPr lang="ru-RU"/>
          </a:p>
        </p:txBody>
      </p:sp>
      <p:sp>
        <p:nvSpPr>
          <p:cNvPr id="12" name="TextBox 11"/>
          <p:cNvSpPr txBox="1"/>
          <p:nvPr/>
        </p:nvSpPr>
        <p:spPr>
          <a:xfrm>
            <a:off x="3092450" y="5084763"/>
            <a:ext cx="2974975" cy="11445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Обеспечение функционирования МБУ ДО «ДДТ», МБУ ДО «ДЮСШ №1», МБУ ДО СЮН», </a:t>
            </a:r>
            <a:r>
              <a:rPr lang="ru-RU" sz="1000">
                <a:solidFill>
                  <a:srgbClr val="000000"/>
                </a:solidFill>
                <a:latin typeface="Tahoma" pitchFamily="34" charset="0"/>
              </a:rPr>
              <a:t>МБУ ДО «ДМШ», МБУ ДО «ДХШ»,</a:t>
            </a:r>
            <a:r>
              <a:rPr lang="ru-RU">
                <a:solidFill>
                  <a:schemeClr val="tx1"/>
                </a:solidFill>
                <a:latin typeface="Arial" charset="0"/>
              </a:rPr>
              <a:t> </a:t>
            </a:r>
            <a:r>
              <a:rPr lang="ru-RU" sz="1000">
                <a:solidFill>
                  <a:srgbClr val="000000"/>
                </a:solidFill>
                <a:latin typeface="Tahoma" pitchFamily="34" charset="0"/>
                <a:cs typeface="Tahoma" pitchFamily="34" charset="0"/>
              </a:rPr>
              <a:t>создание условий для осуществления воспитательно-образовательного процесса–</a:t>
            </a:r>
          </a:p>
          <a:p>
            <a:pPr algn="ctr">
              <a:defRPr/>
            </a:pPr>
            <a:r>
              <a:rPr lang="ru-RU" sz="1000" b="1">
                <a:solidFill>
                  <a:srgbClr val="000000"/>
                </a:solidFill>
                <a:latin typeface="Tahoma" pitchFamily="34" charset="0"/>
                <a:cs typeface="Tahoma" pitchFamily="34" charset="0"/>
              </a:rPr>
              <a:t>на 2016г – 100 798,9 тыс. руб.</a:t>
            </a:r>
          </a:p>
        </p:txBody>
      </p:sp>
      <p:sp>
        <p:nvSpPr>
          <p:cNvPr id="13" name="TextBox 12"/>
          <p:cNvSpPr txBox="1"/>
          <p:nvPr/>
        </p:nvSpPr>
        <p:spPr>
          <a:xfrm>
            <a:off x="3132138" y="6248400"/>
            <a:ext cx="2968625"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Проведение мероприятий, доп.образование на базе общеобразовательных школ–</a:t>
            </a:r>
          </a:p>
          <a:p>
            <a:pPr algn="ctr">
              <a:defRPr/>
            </a:pPr>
            <a:r>
              <a:rPr lang="ru-RU" sz="1000" b="1">
                <a:solidFill>
                  <a:srgbClr val="000000"/>
                </a:solidFill>
                <a:latin typeface="Tahoma" pitchFamily="34" charset="0"/>
                <a:cs typeface="Tahoma" pitchFamily="34" charset="0"/>
              </a:rPr>
              <a:t>на 2016г – 7 307,2 тыс. руб.</a:t>
            </a:r>
          </a:p>
        </p:txBody>
      </p:sp>
      <p:sp>
        <p:nvSpPr>
          <p:cNvPr id="14" name="TextBox 13"/>
          <p:cNvSpPr txBox="1"/>
          <p:nvPr/>
        </p:nvSpPr>
        <p:spPr>
          <a:xfrm>
            <a:off x="6145213" y="2079625"/>
            <a:ext cx="2924175" cy="5540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Проведение противопожарных мероприятий в учреждениях дополнительного образования–</a:t>
            </a:r>
          </a:p>
          <a:p>
            <a:pPr algn="ctr">
              <a:defRPr/>
            </a:pPr>
            <a:r>
              <a:rPr lang="ru-RU" sz="1000" b="1" dirty="0">
                <a:solidFill>
                  <a:srgbClr val="000000"/>
                </a:solidFill>
                <a:latin typeface="Tahoma" pitchFamily="34" charset="0"/>
                <a:cs typeface="Tahoma" pitchFamily="34" charset="0"/>
              </a:rPr>
              <a:t>на 2016г – 482,0 тыс. руб.</a:t>
            </a:r>
          </a:p>
        </p:txBody>
      </p:sp>
      <p:sp>
        <p:nvSpPr>
          <p:cNvPr id="15" name="TextBox 14"/>
          <p:cNvSpPr txBox="1"/>
          <p:nvPr/>
        </p:nvSpPr>
        <p:spPr>
          <a:xfrm>
            <a:off x="6145213" y="3503613"/>
            <a:ext cx="2890837" cy="7175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Организация отдыха и оздоровления детей и подростков на базе детского оздоровительного лагеря «Смена»–</a:t>
            </a:r>
          </a:p>
          <a:p>
            <a:pPr algn="ctr">
              <a:defRPr/>
            </a:pPr>
            <a:r>
              <a:rPr lang="ru-RU" sz="1000" b="1">
                <a:solidFill>
                  <a:srgbClr val="000000"/>
                </a:solidFill>
                <a:latin typeface="Tahoma" pitchFamily="34" charset="0"/>
                <a:cs typeface="Tahoma" pitchFamily="34" charset="0"/>
              </a:rPr>
              <a:t>на 2016г – 332,4тыс. руб.</a:t>
            </a:r>
          </a:p>
        </p:txBody>
      </p:sp>
      <p:sp>
        <p:nvSpPr>
          <p:cNvPr id="16" name="TextBox 15"/>
          <p:cNvSpPr txBox="1"/>
          <p:nvPr/>
        </p:nvSpPr>
        <p:spPr>
          <a:xfrm>
            <a:off x="6145213" y="4295775"/>
            <a:ext cx="2895600" cy="7175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Организация отдыха и занятости детей и подростков на базе общеобразовательных организаций–</a:t>
            </a:r>
          </a:p>
          <a:p>
            <a:pPr algn="ctr">
              <a:defRPr/>
            </a:pPr>
            <a:r>
              <a:rPr lang="ru-RU" sz="1000" b="1">
                <a:solidFill>
                  <a:srgbClr val="000000"/>
                </a:solidFill>
                <a:latin typeface="Tahoma" pitchFamily="34" charset="0"/>
                <a:cs typeface="Tahoma" pitchFamily="34" charset="0"/>
              </a:rPr>
              <a:t>на 2016г - 1 699,6 тыс. руб.</a:t>
            </a:r>
          </a:p>
        </p:txBody>
      </p:sp>
      <p:sp>
        <p:nvSpPr>
          <p:cNvPr id="17" name="TextBox 16"/>
          <p:cNvSpPr txBox="1"/>
          <p:nvPr/>
        </p:nvSpPr>
        <p:spPr>
          <a:xfrm>
            <a:off x="6151563" y="6308725"/>
            <a:ext cx="2884487"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Обеспечение деятельности МКУ «ИМЦ» –</a:t>
            </a:r>
            <a:r>
              <a:rPr lang="ru-RU" sz="1000" b="1">
                <a:solidFill>
                  <a:srgbClr val="000000"/>
                </a:solidFill>
                <a:latin typeface="Tahoma" pitchFamily="34" charset="0"/>
                <a:cs typeface="Tahoma" pitchFamily="34" charset="0"/>
              </a:rPr>
              <a:t>на 2016г-3 467,3 тыс. руб.</a:t>
            </a:r>
          </a:p>
        </p:txBody>
      </p:sp>
      <p:sp>
        <p:nvSpPr>
          <p:cNvPr id="18" name="TextBox 17"/>
          <p:cNvSpPr txBox="1"/>
          <p:nvPr/>
        </p:nvSpPr>
        <p:spPr>
          <a:xfrm>
            <a:off x="6145213" y="2798763"/>
            <a:ext cx="2890837" cy="5588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«Организация отдыха и занятости детей в каникулярное время» на 2015-2018 годы– </a:t>
            </a:r>
            <a:r>
              <a:rPr lang="ru-RU" sz="1000" b="1">
                <a:solidFill>
                  <a:srgbClr val="000000"/>
                </a:solidFill>
                <a:latin typeface="Tahoma" pitchFamily="34" charset="0"/>
                <a:cs typeface="Tahoma" pitchFamily="34" charset="0"/>
              </a:rPr>
              <a:t>на 2016г  - 2 032,0 тыс. руб</a:t>
            </a:r>
            <a:r>
              <a:rPr lang="ru-RU" sz="1000">
                <a:solidFill>
                  <a:srgbClr val="000000"/>
                </a:solidFill>
                <a:latin typeface="Tahoma" pitchFamily="34" charset="0"/>
                <a:cs typeface="Tahoma" pitchFamily="34" charset="0"/>
              </a:rPr>
              <a:t>.</a:t>
            </a:r>
          </a:p>
        </p:txBody>
      </p:sp>
      <p:sp>
        <p:nvSpPr>
          <p:cNvPr id="19" name="TextBox 18"/>
          <p:cNvSpPr txBox="1"/>
          <p:nvPr/>
        </p:nvSpPr>
        <p:spPr>
          <a:xfrm>
            <a:off x="6151563" y="5149850"/>
            <a:ext cx="2884487" cy="10160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«Обеспечение организационных, информационных и методических профессиональных потребностей педагогических и руководящих работников образовательных учреждений» –</a:t>
            </a:r>
          </a:p>
          <a:p>
            <a:pPr algn="ctr">
              <a:defRPr/>
            </a:pPr>
            <a:r>
              <a:rPr lang="ru-RU" sz="1000">
                <a:solidFill>
                  <a:srgbClr val="000000"/>
                </a:solidFill>
                <a:latin typeface="Tahoma" pitchFamily="34" charset="0"/>
                <a:cs typeface="Tahoma" pitchFamily="34" charset="0"/>
              </a:rPr>
              <a:t> </a:t>
            </a:r>
            <a:r>
              <a:rPr lang="ru-RU" sz="1000" b="1">
                <a:solidFill>
                  <a:srgbClr val="000000"/>
                </a:solidFill>
                <a:latin typeface="Tahoma" pitchFamily="34" charset="0"/>
                <a:cs typeface="Tahoma" pitchFamily="34" charset="0"/>
              </a:rPr>
              <a:t>на 2016г 3 467,3 тыс. руб</a:t>
            </a:r>
            <a:r>
              <a:rPr lang="ru-RU" sz="1000">
                <a:solidFill>
                  <a:srgbClr val="000000"/>
                </a:solidFill>
                <a:latin typeface="Tahoma" pitchFamily="34" charset="0"/>
                <a:cs typeface="Tahoma" pitchFamily="34" charset="0"/>
              </a:rPr>
              <a:t>.</a:t>
            </a:r>
          </a:p>
        </p:txBody>
      </p:sp>
      <p:sp>
        <p:nvSpPr>
          <p:cNvPr id="20" name="TextBox 19"/>
          <p:cNvSpPr txBox="1"/>
          <p:nvPr/>
        </p:nvSpPr>
        <p:spPr>
          <a:xfrm>
            <a:off x="34925" y="2106613"/>
            <a:ext cx="3033713" cy="55403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«Развитие дошкольного образования города Усолье-Сибирское» на 2016-2018 годы– </a:t>
            </a:r>
          </a:p>
          <a:p>
            <a:pPr algn="ctr">
              <a:defRPr/>
            </a:pPr>
            <a:r>
              <a:rPr lang="ru-RU" sz="1000" b="1" dirty="0">
                <a:solidFill>
                  <a:srgbClr val="000000"/>
                </a:solidFill>
                <a:latin typeface="Tahoma" pitchFamily="34" charset="0"/>
                <a:cs typeface="Tahoma" pitchFamily="34" charset="0"/>
              </a:rPr>
              <a:t>на 2016г.  352 619,5 тыс. руб</a:t>
            </a:r>
            <a:r>
              <a:rPr lang="ru-RU" sz="1000" dirty="0">
                <a:solidFill>
                  <a:srgbClr val="000000"/>
                </a:solidFill>
                <a:latin typeface="Tahoma" pitchFamily="34" charset="0"/>
                <a:cs typeface="Tahoma" pitchFamily="34" charset="0"/>
              </a:rPr>
              <a:t>.</a:t>
            </a:r>
          </a:p>
        </p:txBody>
      </p:sp>
      <p:sp>
        <p:nvSpPr>
          <p:cNvPr id="21" name="TextBox 20"/>
          <p:cNvSpPr txBox="1"/>
          <p:nvPr/>
        </p:nvSpPr>
        <p:spPr>
          <a:xfrm>
            <a:off x="34925" y="2660650"/>
            <a:ext cx="3033713"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Проведение мероприятий –</a:t>
            </a:r>
          </a:p>
          <a:p>
            <a:pPr algn="ctr">
              <a:defRPr/>
            </a:pPr>
            <a:r>
              <a:rPr lang="ru-RU" sz="1000" b="1" dirty="0">
                <a:solidFill>
                  <a:srgbClr val="000000"/>
                </a:solidFill>
                <a:latin typeface="Tahoma" pitchFamily="34" charset="0"/>
                <a:cs typeface="Tahoma" pitchFamily="34" charset="0"/>
              </a:rPr>
              <a:t>на 2016г  111,3</a:t>
            </a:r>
            <a:r>
              <a:rPr lang="ru-RU" sz="1000" dirty="0">
                <a:solidFill>
                  <a:srgbClr val="000000"/>
                </a:solidFill>
                <a:latin typeface="Tahoma" pitchFamily="34" charset="0"/>
                <a:cs typeface="Tahoma" pitchFamily="34" charset="0"/>
              </a:rPr>
              <a:t> </a:t>
            </a:r>
            <a:r>
              <a:rPr lang="ru-RU" sz="1000" b="1" dirty="0">
                <a:solidFill>
                  <a:srgbClr val="000000"/>
                </a:solidFill>
                <a:latin typeface="Tahoma" pitchFamily="34" charset="0"/>
                <a:cs typeface="Tahoma" pitchFamily="34" charset="0"/>
              </a:rPr>
              <a:t>тыс. руб.</a:t>
            </a:r>
          </a:p>
        </p:txBody>
      </p:sp>
      <p:sp>
        <p:nvSpPr>
          <p:cNvPr id="22" name="TextBox 21"/>
          <p:cNvSpPr txBox="1"/>
          <p:nvPr/>
        </p:nvSpPr>
        <p:spPr>
          <a:xfrm>
            <a:off x="34925" y="3135313"/>
            <a:ext cx="3033713" cy="8699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Обеспечение функционирования дошкольных образовательных учреждений, создание условий для осуществления </a:t>
            </a:r>
            <a:r>
              <a:rPr lang="ru-RU" sz="1000" dirty="0" err="1">
                <a:solidFill>
                  <a:srgbClr val="000000"/>
                </a:solidFill>
                <a:latin typeface="Tahoma" pitchFamily="34" charset="0"/>
                <a:cs typeface="Tahoma" pitchFamily="34" charset="0"/>
              </a:rPr>
              <a:t>воспитательно</a:t>
            </a:r>
            <a:r>
              <a:rPr lang="ru-RU" sz="1000" dirty="0">
                <a:solidFill>
                  <a:srgbClr val="000000"/>
                </a:solidFill>
                <a:latin typeface="Tahoma" pitchFamily="34" charset="0"/>
                <a:cs typeface="Tahoma" pitchFamily="34" charset="0"/>
              </a:rPr>
              <a:t>-образовательного процесса –</a:t>
            </a:r>
          </a:p>
          <a:p>
            <a:pPr algn="ctr">
              <a:defRPr/>
            </a:pPr>
            <a:r>
              <a:rPr lang="ru-RU" sz="1000" b="1" dirty="0">
                <a:solidFill>
                  <a:srgbClr val="000000"/>
                </a:solidFill>
                <a:latin typeface="Tahoma" pitchFamily="34" charset="0"/>
                <a:cs typeface="Tahoma" pitchFamily="34" charset="0"/>
              </a:rPr>
              <a:t>на 2016г  348 839,6 тыс. руб.</a:t>
            </a:r>
          </a:p>
        </p:txBody>
      </p:sp>
      <p:sp>
        <p:nvSpPr>
          <p:cNvPr id="23" name="TextBox 22"/>
          <p:cNvSpPr txBox="1"/>
          <p:nvPr/>
        </p:nvSpPr>
        <p:spPr>
          <a:xfrm>
            <a:off x="34925" y="4029075"/>
            <a:ext cx="3033713" cy="5540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Проведение противопожарных мероприятий и ремонтных работ–</a:t>
            </a:r>
          </a:p>
          <a:p>
            <a:pPr algn="ctr">
              <a:defRPr/>
            </a:pPr>
            <a:r>
              <a:rPr lang="ru-RU" sz="1000" b="1" dirty="0">
                <a:solidFill>
                  <a:srgbClr val="000000"/>
                </a:solidFill>
                <a:latin typeface="Tahoma" pitchFamily="34" charset="0"/>
                <a:cs typeface="Tahoma" pitchFamily="34" charset="0"/>
              </a:rPr>
              <a:t>на 2016г  - 2 391,0 тыс. руб.</a:t>
            </a:r>
          </a:p>
        </p:txBody>
      </p:sp>
      <p:sp>
        <p:nvSpPr>
          <p:cNvPr id="24" name="TextBox 23"/>
          <p:cNvSpPr txBox="1"/>
          <p:nvPr/>
        </p:nvSpPr>
        <p:spPr>
          <a:xfrm>
            <a:off x="34925" y="4603750"/>
            <a:ext cx="3024188"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расходы для обеспечения среднесуточного набора продуктов питания детей, страдающих туберкулезной интоксикацией –</a:t>
            </a:r>
          </a:p>
          <a:p>
            <a:pPr algn="ctr">
              <a:defRPr/>
            </a:pPr>
            <a:r>
              <a:rPr lang="ru-RU" sz="1000" b="1" dirty="0">
                <a:solidFill>
                  <a:srgbClr val="000000"/>
                </a:solidFill>
                <a:latin typeface="Tahoma" pitchFamily="34" charset="0"/>
                <a:cs typeface="Tahoma" pitchFamily="34" charset="0"/>
              </a:rPr>
              <a:t>на 2016г  1 277,6 тыс. руб.</a:t>
            </a:r>
          </a:p>
        </p:txBody>
      </p:sp>
      <p:sp>
        <p:nvSpPr>
          <p:cNvPr id="25" name="TextBox 24"/>
          <p:cNvSpPr txBox="1"/>
          <p:nvPr/>
        </p:nvSpPr>
        <p:spPr>
          <a:xfrm>
            <a:off x="34925" y="5454650"/>
            <a:ext cx="3033713" cy="7112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«Развитие начального общего, основного общего, среднего общего образования города Усолье-Сибирское» на 2015-2017 годы–</a:t>
            </a:r>
          </a:p>
          <a:p>
            <a:pPr algn="ctr">
              <a:defRPr/>
            </a:pPr>
            <a:r>
              <a:rPr lang="ru-RU" sz="1000" dirty="0">
                <a:solidFill>
                  <a:srgbClr val="000000"/>
                </a:solidFill>
                <a:latin typeface="Tahoma" pitchFamily="34" charset="0"/>
                <a:cs typeface="Tahoma" pitchFamily="34" charset="0"/>
              </a:rPr>
              <a:t> </a:t>
            </a:r>
            <a:r>
              <a:rPr lang="ru-RU" sz="1000" b="1" dirty="0">
                <a:solidFill>
                  <a:srgbClr val="000000"/>
                </a:solidFill>
                <a:latin typeface="Tahoma" pitchFamily="34" charset="0"/>
                <a:cs typeface="Tahoma" pitchFamily="34" charset="0"/>
              </a:rPr>
              <a:t>на 2016г  -393 997,2 тыс. руб</a:t>
            </a:r>
            <a:r>
              <a:rPr lang="ru-RU" sz="1000" dirty="0">
                <a:solidFill>
                  <a:srgbClr val="000000"/>
                </a:solidFill>
                <a:latin typeface="Tahoma" pitchFamily="34" charset="0"/>
                <a:cs typeface="Tahoma" pitchFamily="34" charset="0"/>
              </a:rPr>
              <a:t>.</a:t>
            </a:r>
          </a:p>
        </p:txBody>
      </p:sp>
      <p:sp>
        <p:nvSpPr>
          <p:cNvPr id="26" name="TextBox 25"/>
          <p:cNvSpPr txBox="1"/>
          <p:nvPr/>
        </p:nvSpPr>
        <p:spPr>
          <a:xfrm>
            <a:off x="3059113" y="2060575"/>
            <a:ext cx="3043237" cy="8699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Обеспечение функционирования общеобразовательных учреждений, создание условий для осуществления </a:t>
            </a:r>
            <a:r>
              <a:rPr lang="ru-RU" sz="1000" dirty="0" err="1">
                <a:solidFill>
                  <a:srgbClr val="000000"/>
                </a:solidFill>
                <a:latin typeface="Tahoma" pitchFamily="34" charset="0"/>
                <a:cs typeface="Tahoma" pitchFamily="34" charset="0"/>
              </a:rPr>
              <a:t>воспитательно</a:t>
            </a:r>
            <a:r>
              <a:rPr lang="ru-RU" sz="1000" dirty="0">
                <a:solidFill>
                  <a:srgbClr val="000000"/>
                </a:solidFill>
                <a:latin typeface="Tahoma" pitchFamily="34" charset="0"/>
                <a:cs typeface="Tahoma" pitchFamily="34" charset="0"/>
              </a:rPr>
              <a:t> -образовательного процесса –</a:t>
            </a:r>
          </a:p>
          <a:p>
            <a:pPr algn="ctr">
              <a:defRPr/>
            </a:pPr>
            <a:r>
              <a:rPr lang="ru-RU" sz="1000" b="1" dirty="0">
                <a:solidFill>
                  <a:srgbClr val="000000"/>
                </a:solidFill>
                <a:latin typeface="Tahoma" pitchFamily="34" charset="0"/>
                <a:cs typeface="Tahoma" pitchFamily="34" charset="0"/>
              </a:rPr>
              <a:t>на 2016г  390 134,7 тыс. руб.</a:t>
            </a:r>
          </a:p>
        </p:txBody>
      </p:sp>
      <p:sp>
        <p:nvSpPr>
          <p:cNvPr id="27" name="TextBox 26"/>
          <p:cNvSpPr txBox="1"/>
          <p:nvPr/>
        </p:nvSpPr>
        <p:spPr>
          <a:xfrm>
            <a:off x="26988" y="6248400"/>
            <a:ext cx="2960687"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Проведение противопожарных мероприятий в общеобразовательных учреждениях–</a:t>
            </a:r>
          </a:p>
          <a:p>
            <a:pPr algn="ctr">
              <a:defRPr/>
            </a:pPr>
            <a:r>
              <a:rPr lang="ru-RU" sz="1000" b="1" dirty="0">
                <a:solidFill>
                  <a:srgbClr val="000000"/>
                </a:solidFill>
                <a:latin typeface="Tahoma" pitchFamily="34" charset="0"/>
                <a:cs typeface="Tahoma" pitchFamily="34" charset="0"/>
              </a:rPr>
              <a:t>на 2016г  - 1 800,0 тыс. руб.</a:t>
            </a:r>
          </a:p>
        </p:txBody>
      </p:sp>
      <p:sp>
        <p:nvSpPr>
          <p:cNvPr id="28" name="TextBox 27"/>
          <p:cNvSpPr txBox="1"/>
          <p:nvPr/>
        </p:nvSpPr>
        <p:spPr>
          <a:xfrm>
            <a:off x="3098800" y="2944813"/>
            <a:ext cx="2968625" cy="412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Организация государственной  итоговой аттестации выпускников – </a:t>
            </a:r>
            <a:r>
              <a:rPr lang="ru-RU" sz="1000" b="1">
                <a:solidFill>
                  <a:srgbClr val="000000"/>
                </a:solidFill>
                <a:latin typeface="Tahoma" pitchFamily="34" charset="0"/>
                <a:cs typeface="Tahoma" pitchFamily="34" charset="0"/>
              </a:rPr>
              <a:t>100,0 тыс. руб.</a:t>
            </a:r>
          </a:p>
        </p:txBody>
      </p:sp>
      <p:sp>
        <p:nvSpPr>
          <p:cNvPr id="29" name="TextBox 28"/>
          <p:cNvSpPr txBox="1"/>
          <p:nvPr/>
        </p:nvSpPr>
        <p:spPr>
          <a:xfrm>
            <a:off x="3098800" y="3384550"/>
            <a:ext cx="2957513" cy="2603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Проведение мероприятий</a:t>
            </a:r>
            <a:r>
              <a:rPr lang="ru-RU" sz="1000" b="1">
                <a:solidFill>
                  <a:srgbClr val="000000"/>
                </a:solidFill>
                <a:latin typeface="Tahoma" pitchFamily="34" charset="0"/>
                <a:cs typeface="Tahoma" pitchFamily="34" charset="0"/>
              </a:rPr>
              <a:t> - 397,5</a:t>
            </a:r>
            <a:r>
              <a:rPr lang="ru-RU" sz="1000">
                <a:solidFill>
                  <a:srgbClr val="000000"/>
                </a:solidFill>
                <a:latin typeface="Tahoma" pitchFamily="34" charset="0"/>
                <a:cs typeface="Tahoma" pitchFamily="34" charset="0"/>
              </a:rPr>
              <a:t> </a:t>
            </a:r>
            <a:r>
              <a:rPr lang="ru-RU" sz="1000" b="1">
                <a:solidFill>
                  <a:srgbClr val="000000"/>
                </a:solidFill>
                <a:latin typeface="Tahoma" pitchFamily="34" charset="0"/>
                <a:cs typeface="Tahoma" pitchFamily="34" charset="0"/>
              </a:rPr>
              <a:t>тыс. руб.</a:t>
            </a:r>
          </a:p>
        </p:txBody>
      </p:sp>
      <p:sp>
        <p:nvSpPr>
          <p:cNvPr id="30" name="TextBox 29"/>
          <p:cNvSpPr txBox="1"/>
          <p:nvPr/>
        </p:nvSpPr>
        <p:spPr>
          <a:xfrm>
            <a:off x="3100388" y="3716338"/>
            <a:ext cx="2955925" cy="565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000">
                <a:solidFill>
                  <a:srgbClr val="000000"/>
                </a:solidFill>
                <a:latin typeface="Tahoma" pitchFamily="34" charset="0"/>
                <a:cs typeface="Tahoma" pitchFamily="34" charset="0"/>
              </a:rPr>
              <a:t>Ремонтные работы и мероприятия по благоустройству в школах  </a:t>
            </a:r>
            <a:r>
              <a:rPr lang="ru-RU" sz="1000" b="1">
                <a:solidFill>
                  <a:srgbClr val="000000"/>
                </a:solidFill>
                <a:latin typeface="Tahoma" pitchFamily="34" charset="0"/>
                <a:cs typeface="Tahoma" pitchFamily="34" charset="0"/>
              </a:rPr>
              <a:t>на 2016 г.–</a:t>
            </a:r>
          </a:p>
          <a:p>
            <a:pPr algn="ctr">
              <a:defRPr/>
            </a:pPr>
            <a:r>
              <a:rPr lang="ru-RU" sz="1000" b="1">
                <a:solidFill>
                  <a:srgbClr val="000000"/>
                </a:solidFill>
                <a:latin typeface="Tahoma" pitchFamily="34" charset="0"/>
                <a:cs typeface="Tahoma" pitchFamily="34" charset="0"/>
              </a:rPr>
              <a:t>1 565,0</a:t>
            </a:r>
            <a:r>
              <a:rPr lang="ru-RU" sz="1000">
                <a:solidFill>
                  <a:srgbClr val="000000"/>
                </a:solidFill>
                <a:latin typeface="Tahoma" pitchFamily="34" charset="0"/>
                <a:cs typeface="Tahoma" pitchFamily="34" charset="0"/>
              </a:rPr>
              <a:t> </a:t>
            </a:r>
            <a:r>
              <a:rPr lang="ru-RU" sz="1000" b="1">
                <a:solidFill>
                  <a:srgbClr val="000000"/>
                </a:solidFill>
                <a:latin typeface="Tahoma" pitchFamily="34" charset="0"/>
                <a:cs typeface="Tahoma" pitchFamily="34" charset="0"/>
              </a:rPr>
              <a:t>тыс. руб.</a:t>
            </a:r>
          </a:p>
        </p:txBody>
      </p:sp>
      <p:sp>
        <p:nvSpPr>
          <p:cNvPr id="31" name="TextBox 30"/>
          <p:cNvSpPr txBox="1"/>
          <p:nvPr/>
        </p:nvSpPr>
        <p:spPr>
          <a:xfrm>
            <a:off x="3098800" y="4305300"/>
            <a:ext cx="2973388" cy="7112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000" dirty="0">
                <a:solidFill>
                  <a:srgbClr val="000000"/>
                </a:solidFill>
                <a:latin typeface="Tahoma" pitchFamily="34" charset="0"/>
                <a:cs typeface="Tahoma" pitchFamily="34" charset="0"/>
              </a:rPr>
              <a:t>«Развитие дополнительного образования детей города Усолье-Сибирское» </a:t>
            </a:r>
          </a:p>
          <a:p>
            <a:pPr algn="ctr">
              <a:defRPr/>
            </a:pPr>
            <a:r>
              <a:rPr lang="ru-RU" sz="1000" dirty="0">
                <a:solidFill>
                  <a:srgbClr val="000000"/>
                </a:solidFill>
                <a:latin typeface="Tahoma" pitchFamily="34" charset="0"/>
                <a:cs typeface="Tahoma" pitchFamily="34" charset="0"/>
              </a:rPr>
              <a:t>на 2016-2018 годы–</a:t>
            </a:r>
          </a:p>
          <a:p>
            <a:pPr algn="ctr">
              <a:defRPr/>
            </a:pPr>
            <a:r>
              <a:rPr lang="ru-RU" sz="1000" b="1" dirty="0">
                <a:solidFill>
                  <a:srgbClr val="000000"/>
                </a:solidFill>
                <a:latin typeface="Tahoma" pitchFamily="34" charset="0"/>
                <a:cs typeface="Tahoma" pitchFamily="34" charset="0"/>
              </a:rPr>
              <a:t> на 2016г -  108 588,1тыс. руб</a:t>
            </a:r>
            <a:r>
              <a:rPr lang="ru-RU" sz="1000" dirty="0">
                <a:solidFill>
                  <a:srgbClr val="000000"/>
                </a:solidFill>
                <a:latin typeface="Tahoma" pitchFamily="34" charset="0"/>
                <a:cs typeface="Tahoma" pitchFamily="34" charset="0"/>
              </a:rPr>
              <a:t>.</a:t>
            </a:r>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23" y="2673"/>
            <a:ext cx="9144000" cy="1038225"/>
          </a:xfrm>
          <a:prstGeom prst="rect">
            <a:avLst/>
          </a:prstGeom>
          <a:gradFill flip="none" rotWithShape="1">
            <a:gsLst>
              <a:gs pos="28000">
                <a:schemeClr val="accent2">
                  <a:tint val="18000"/>
                  <a:satMod val="120000"/>
                  <a:lumMod val="88000"/>
                </a:schemeClr>
              </a:gs>
              <a:gs pos="100000">
                <a:schemeClr val="accent2">
                  <a:tint val="40000"/>
                  <a:satMod val="100000"/>
                  <a:lumMod val="78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3815" y="322807"/>
            <a:ext cx="9158982" cy="432048"/>
          </a:xfrm>
          <a:prstGeom prst="rect">
            <a:avLst/>
          </a:prstGeom>
          <a:effectLst>
            <a:outerShdw blurRad="63500" dist="50800" dir="5400000" sx="98000" sy="98000" rotWithShape="0">
              <a:srgbClr val="000000">
                <a:alpha val="20000"/>
              </a:srgbClr>
            </a:outerShdw>
            <a:softEdge rad="3175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290823" name="TextBox 5"/>
          <p:cNvSpPr txBox="1">
            <a:spLocks noChangeArrowheads="1"/>
          </p:cNvSpPr>
          <p:nvPr/>
        </p:nvSpPr>
        <p:spPr bwMode="auto">
          <a:xfrm>
            <a:off x="828675" y="47625"/>
            <a:ext cx="8294688" cy="1006475"/>
          </a:xfrm>
          <a:prstGeom prst="rect">
            <a:avLst/>
          </a:prstGeom>
          <a:noFill/>
          <a:ln w="9525">
            <a:noFill/>
            <a:miter lim="800000"/>
            <a:headEnd/>
            <a:tailEnd/>
          </a:ln>
        </p:spPr>
        <p:txBody>
          <a:bodyPr>
            <a:spAutoFit/>
          </a:bodyPr>
          <a:lstStyle/>
          <a:p>
            <a:pPr algn="ctr"/>
            <a:r>
              <a:rPr lang="ru-RU" sz="2000" b="1">
                <a:latin typeface="Tahoma" pitchFamily="34" charset="0"/>
                <a:cs typeface="Tahoma" pitchFamily="34" charset="0"/>
              </a:rPr>
              <a:t>МУНИЦИПАЛЬНАЯ ПРОГРАММА</a:t>
            </a:r>
          </a:p>
          <a:p>
            <a:pPr algn="ctr"/>
            <a:r>
              <a:rPr lang="ru-RU" sz="2000" b="1">
                <a:latin typeface="Tahoma" pitchFamily="34" charset="0"/>
                <a:cs typeface="Tahoma" pitchFamily="34" charset="0"/>
              </a:rPr>
              <a:t>«РАЗВИТИЕ КУЛЬТУРЫ И АРХИВНОГО ДЕЛА» </a:t>
            </a:r>
          </a:p>
          <a:p>
            <a:pPr algn="ctr"/>
            <a:r>
              <a:rPr lang="ru-RU" sz="2000" b="1">
                <a:latin typeface="Tahoma" pitchFamily="34" charset="0"/>
                <a:cs typeface="Tahoma" pitchFamily="34" charset="0"/>
              </a:rPr>
              <a:t>на 2015-2018 годы</a:t>
            </a:r>
          </a:p>
        </p:txBody>
      </p:sp>
      <p:sp>
        <p:nvSpPr>
          <p:cNvPr id="7" name="TextBox 6"/>
          <p:cNvSpPr txBox="1"/>
          <p:nvPr/>
        </p:nvSpPr>
        <p:spPr>
          <a:xfrm>
            <a:off x="2339975" y="2276475"/>
            <a:ext cx="4537075"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Подпрограмма 1 «Создание единого культурного пространства и развитие архивного дела в городе</a:t>
            </a:r>
            <a:endParaRPr lang="en-US" sz="1200" dirty="0">
              <a:solidFill>
                <a:srgbClr val="000000"/>
              </a:solidFill>
              <a:latin typeface="Tahoma" pitchFamily="34" charset="0"/>
              <a:cs typeface="Tahoma" pitchFamily="34" charset="0"/>
            </a:endParaRPr>
          </a:p>
          <a:p>
            <a:pPr algn="ctr">
              <a:defRPr/>
            </a:pPr>
            <a:r>
              <a:rPr lang="ru-RU" sz="1200" dirty="0">
                <a:solidFill>
                  <a:srgbClr val="000000"/>
                </a:solidFill>
                <a:latin typeface="Tahoma" pitchFamily="34" charset="0"/>
                <a:cs typeface="Tahoma" pitchFamily="34" charset="0"/>
              </a:rPr>
              <a:t> Усолье-Сибирское» на 2015-2018 годы </a:t>
            </a:r>
          </a:p>
          <a:p>
            <a:pPr algn="ctr">
              <a:defRPr/>
            </a:pPr>
            <a:r>
              <a:rPr lang="ru-RU" sz="1200" b="1" dirty="0">
                <a:solidFill>
                  <a:srgbClr val="000000"/>
                </a:solidFill>
                <a:latin typeface="Tahoma" pitchFamily="34" charset="0"/>
                <a:cs typeface="Tahoma" pitchFamily="34" charset="0"/>
              </a:rPr>
              <a:t>на 2016 г –</a:t>
            </a:r>
            <a:r>
              <a:rPr lang="en-US" sz="1200" b="1" dirty="0">
                <a:solidFill>
                  <a:srgbClr val="000000"/>
                </a:solidFill>
                <a:latin typeface="Tahoma" pitchFamily="34" charset="0"/>
                <a:cs typeface="Tahoma" pitchFamily="34" charset="0"/>
              </a:rPr>
              <a:t> </a:t>
            </a:r>
            <a:r>
              <a:rPr lang="ru-RU" sz="1200" b="1" dirty="0">
                <a:solidFill>
                  <a:srgbClr val="000000"/>
                </a:solidFill>
                <a:latin typeface="Tahoma" pitchFamily="34" charset="0"/>
                <a:cs typeface="Tahoma" pitchFamily="34" charset="0"/>
              </a:rPr>
              <a:t>61 562,8 тыс. руб.</a:t>
            </a:r>
          </a:p>
        </p:txBody>
      </p:sp>
      <p:sp>
        <p:nvSpPr>
          <p:cNvPr id="11" name="TextBox 10"/>
          <p:cNvSpPr txBox="1"/>
          <p:nvPr/>
        </p:nvSpPr>
        <p:spPr>
          <a:xfrm>
            <a:off x="222250" y="3268663"/>
            <a:ext cx="3287713"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Комплектование библиотечного фонда МБУК «УГЦБС» на 2016 г- </a:t>
            </a:r>
            <a:r>
              <a:rPr lang="ru-RU" sz="1200" b="1" dirty="0">
                <a:solidFill>
                  <a:srgbClr val="000000"/>
                </a:solidFill>
                <a:latin typeface="Tahoma" pitchFamily="34" charset="0"/>
                <a:cs typeface="Tahoma" pitchFamily="34" charset="0"/>
              </a:rPr>
              <a:t>121,6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pic>
        <p:nvPicPr>
          <p:cNvPr id="290826" name="Picture 2"/>
          <p:cNvPicPr>
            <a:picLocks noChangeAspect="1" noChangeArrowheads="1"/>
          </p:cNvPicPr>
          <p:nvPr/>
        </p:nvPicPr>
        <p:blipFill>
          <a:blip r:embed="rId3"/>
          <a:srcRect/>
          <a:stretch>
            <a:fillRect/>
          </a:stretch>
        </p:blipFill>
        <p:spPr bwMode="auto">
          <a:xfrm>
            <a:off x="0" y="-11113"/>
            <a:ext cx="860425" cy="1071563"/>
          </a:xfrm>
          <a:prstGeom prst="rect">
            <a:avLst/>
          </a:prstGeom>
          <a:noFill/>
          <a:ln w="9525">
            <a:noFill/>
            <a:miter lim="800000"/>
            <a:headEnd/>
            <a:tailEnd/>
          </a:ln>
        </p:spPr>
      </p:pic>
      <p:sp>
        <p:nvSpPr>
          <p:cNvPr id="33" name="TextBox 32"/>
          <p:cNvSpPr txBox="1"/>
          <p:nvPr/>
        </p:nvSpPr>
        <p:spPr>
          <a:xfrm>
            <a:off x="222250" y="3960813"/>
            <a:ext cx="3287713" cy="646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Оснащение периодическими изданиями на 2016 г – </a:t>
            </a:r>
          </a:p>
          <a:p>
            <a:pPr algn="ctr">
              <a:defRPr/>
            </a:pPr>
            <a:r>
              <a:rPr lang="ru-RU" sz="1200" b="1" dirty="0">
                <a:solidFill>
                  <a:srgbClr val="000000"/>
                </a:solidFill>
                <a:latin typeface="Tahoma" pitchFamily="34" charset="0"/>
                <a:cs typeface="Tahoma" pitchFamily="34" charset="0"/>
              </a:rPr>
              <a:t>150,0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34" name="TextBox 33"/>
          <p:cNvSpPr txBox="1"/>
          <p:nvPr/>
        </p:nvSpPr>
        <p:spPr>
          <a:xfrm>
            <a:off x="5237163" y="3214688"/>
            <a:ext cx="3457575" cy="8302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Обеспечение функционирования МБУК «</a:t>
            </a:r>
            <a:r>
              <a:rPr lang="ru-RU" sz="1200" dirty="0" err="1">
                <a:solidFill>
                  <a:srgbClr val="000000"/>
                </a:solidFill>
                <a:latin typeface="Tahoma" pitchFamily="34" charset="0"/>
                <a:cs typeface="Tahoma" pitchFamily="34" charset="0"/>
              </a:rPr>
              <a:t>Усольская</a:t>
            </a:r>
            <a:r>
              <a:rPr lang="ru-RU" sz="1200" dirty="0">
                <a:solidFill>
                  <a:srgbClr val="000000"/>
                </a:solidFill>
                <a:latin typeface="Tahoma" pitchFamily="34" charset="0"/>
                <a:cs typeface="Tahoma" pitchFamily="34" charset="0"/>
              </a:rPr>
              <a:t> городская централизованная библиотечная система» на 2016 г – </a:t>
            </a:r>
            <a:endParaRPr lang="en-US" sz="1200" dirty="0">
              <a:solidFill>
                <a:srgbClr val="000000"/>
              </a:solidFill>
              <a:latin typeface="Tahoma" pitchFamily="34" charset="0"/>
              <a:cs typeface="Tahoma" pitchFamily="34" charset="0"/>
            </a:endParaRPr>
          </a:p>
          <a:p>
            <a:pPr algn="ctr">
              <a:defRPr/>
            </a:pPr>
            <a:r>
              <a:rPr lang="ru-RU" sz="1200" b="1" dirty="0">
                <a:solidFill>
                  <a:srgbClr val="000000"/>
                </a:solidFill>
                <a:latin typeface="Tahoma" pitchFamily="34" charset="0"/>
                <a:cs typeface="Tahoma" pitchFamily="34" charset="0"/>
              </a:rPr>
              <a:t>16 166,9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35" name="TextBox 34"/>
          <p:cNvSpPr txBox="1"/>
          <p:nvPr/>
        </p:nvSpPr>
        <p:spPr>
          <a:xfrm>
            <a:off x="5237163" y="4089400"/>
            <a:ext cx="3457575"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Обеспечение функционирования МБУК ДК «Мир» - </a:t>
            </a:r>
          </a:p>
          <a:p>
            <a:pPr algn="ctr">
              <a:defRPr/>
            </a:pPr>
            <a:r>
              <a:rPr lang="ru-RU" sz="1200" dirty="0">
                <a:solidFill>
                  <a:srgbClr val="000000"/>
                </a:solidFill>
                <a:latin typeface="Tahoma" pitchFamily="34" charset="0"/>
                <a:cs typeface="Tahoma" pitchFamily="34" charset="0"/>
              </a:rPr>
              <a:t>на 2016 г</a:t>
            </a:r>
            <a:r>
              <a:rPr lang="ru-RU" sz="1200" b="1" dirty="0">
                <a:solidFill>
                  <a:srgbClr val="000000"/>
                </a:solidFill>
                <a:latin typeface="Tahoma" pitchFamily="34" charset="0"/>
                <a:cs typeface="Tahoma" pitchFamily="34" charset="0"/>
              </a:rPr>
              <a:t> - 8 248,5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36" name="TextBox 35"/>
          <p:cNvSpPr txBox="1"/>
          <p:nvPr/>
        </p:nvSpPr>
        <p:spPr>
          <a:xfrm>
            <a:off x="5248275" y="4822825"/>
            <a:ext cx="3446463" cy="6477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Обеспечение функционирования МБКДУ «Дворец культуры» на 2016 г –</a:t>
            </a:r>
            <a:endParaRPr lang="en-US" sz="1200" dirty="0">
              <a:solidFill>
                <a:srgbClr val="000000"/>
              </a:solidFill>
              <a:latin typeface="Tahoma" pitchFamily="34" charset="0"/>
              <a:cs typeface="Tahoma" pitchFamily="34" charset="0"/>
            </a:endParaRPr>
          </a:p>
          <a:p>
            <a:pPr algn="ctr">
              <a:defRPr/>
            </a:pPr>
            <a:r>
              <a:rPr lang="ru-RU" sz="1200" dirty="0">
                <a:solidFill>
                  <a:srgbClr val="000000"/>
                </a:solidFill>
                <a:latin typeface="Tahoma" pitchFamily="34" charset="0"/>
                <a:cs typeface="Tahoma" pitchFamily="34" charset="0"/>
              </a:rPr>
              <a:t> </a:t>
            </a:r>
            <a:r>
              <a:rPr lang="ru-RU" sz="1200" b="1" dirty="0">
                <a:solidFill>
                  <a:srgbClr val="000000"/>
                </a:solidFill>
                <a:latin typeface="Tahoma" pitchFamily="34" charset="0"/>
                <a:cs typeface="Tahoma" pitchFamily="34" charset="0"/>
              </a:rPr>
              <a:t>27 829,3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38" name="TextBox 37"/>
          <p:cNvSpPr txBox="1"/>
          <p:nvPr/>
        </p:nvSpPr>
        <p:spPr>
          <a:xfrm>
            <a:off x="231775" y="5808663"/>
            <a:ext cx="3278188" cy="1016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Предоставление населению города разнообразных услуг социально-культурного, просветительского, развлекательного характера на 2016 г - </a:t>
            </a:r>
          </a:p>
          <a:p>
            <a:pPr algn="ctr">
              <a:defRPr/>
            </a:pPr>
            <a:r>
              <a:rPr lang="ru-RU" sz="1200" b="1" dirty="0">
                <a:solidFill>
                  <a:srgbClr val="000000"/>
                </a:solidFill>
                <a:latin typeface="Tahoma" pitchFamily="34" charset="0"/>
                <a:cs typeface="Tahoma" pitchFamily="34" charset="0"/>
              </a:rPr>
              <a:t>704,0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39" name="TextBox 38"/>
          <p:cNvSpPr txBox="1"/>
          <p:nvPr/>
        </p:nvSpPr>
        <p:spPr>
          <a:xfrm>
            <a:off x="231775" y="4770438"/>
            <a:ext cx="3278188" cy="8302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Целевая поддержка одаренных детей и творческой молодежи в сфере культуры и искусства на 2016 г - </a:t>
            </a:r>
          </a:p>
          <a:p>
            <a:pPr algn="ctr">
              <a:defRPr/>
            </a:pPr>
            <a:r>
              <a:rPr lang="ru-RU" sz="1200" b="1" dirty="0">
                <a:solidFill>
                  <a:srgbClr val="000000"/>
                </a:solidFill>
                <a:latin typeface="Tahoma" pitchFamily="34" charset="0"/>
                <a:cs typeface="Tahoma" pitchFamily="34" charset="0"/>
              </a:rPr>
              <a:t> 46,0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41" name="TextBox 40"/>
          <p:cNvSpPr txBox="1"/>
          <p:nvPr/>
        </p:nvSpPr>
        <p:spPr>
          <a:xfrm>
            <a:off x="5237163" y="5518150"/>
            <a:ext cx="3448050"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Обеспечение функционирования МКУ «Муниципальный архив» на 2016 г -</a:t>
            </a:r>
          </a:p>
          <a:p>
            <a:pPr algn="ctr">
              <a:defRPr/>
            </a:pPr>
            <a:r>
              <a:rPr lang="ru-RU" sz="1200" b="1" dirty="0">
                <a:solidFill>
                  <a:srgbClr val="000000"/>
                </a:solidFill>
                <a:latin typeface="Tahoma" pitchFamily="34" charset="0"/>
                <a:cs typeface="Tahoma" pitchFamily="34" charset="0"/>
              </a:rPr>
              <a:t>5 101,6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19" name="TextBox 18"/>
          <p:cNvSpPr txBox="1"/>
          <p:nvPr/>
        </p:nvSpPr>
        <p:spPr>
          <a:xfrm>
            <a:off x="5248275" y="6213475"/>
            <a:ext cx="3446463"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200" dirty="0">
                <a:solidFill>
                  <a:srgbClr val="000000"/>
                </a:solidFill>
                <a:latin typeface="Tahoma" pitchFamily="34" charset="0"/>
                <a:cs typeface="Tahoma" pitchFamily="34" charset="0"/>
              </a:rPr>
              <a:t>Обеспечение функционирования </a:t>
            </a:r>
          </a:p>
          <a:p>
            <a:pPr algn="ctr">
              <a:defRPr/>
            </a:pPr>
            <a:r>
              <a:rPr lang="ru-RU" sz="1200" dirty="0">
                <a:solidFill>
                  <a:srgbClr val="000000"/>
                </a:solidFill>
                <a:latin typeface="Tahoma" pitchFamily="34" charset="0"/>
                <a:cs typeface="Tahoma" pitchFamily="34" charset="0"/>
              </a:rPr>
              <a:t>МБУК «Усольский историко-краеведческий музей» на 2016 г  -</a:t>
            </a:r>
            <a:r>
              <a:rPr lang="ru-RU" sz="1200" b="1" dirty="0">
                <a:solidFill>
                  <a:srgbClr val="000000"/>
                </a:solidFill>
                <a:latin typeface="Tahoma" pitchFamily="34" charset="0"/>
                <a:cs typeface="Tahoma" pitchFamily="34" charset="0"/>
              </a:rPr>
              <a:t>3 194,9 </a:t>
            </a:r>
            <a:r>
              <a:rPr lang="ru-RU" sz="1200" b="1" dirty="0" err="1">
                <a:solidFill>
                  <a:srgbClr val="000000"/>
                </a:solidFill>
                <a:latin typeface="Tahoma" pitchFamily="34" charset="0"/>
                <a:cs typeface="Tahoma" pitchFamily="34" charset="0"/>
              </a:rPr>
              <a:t>тыс.руб</a:t>
            </a:r>
            <a:r>
              <a:rPr lang="ru-RU" sz="1200" b="1" dirty="0">
                <a:solidFill>
                  <a:srgbClr val="000000"/>
                </a:solidFill>
                <a:latin typeface="Tahoma" pitchFamily="34" charset="0"/>
                <a:cs typeface="Tahoma" pitchFamily="34" charset="0"/>
              </a:rPr>
              <a:t>.</a:t>
            </a:r>
          </a:p>
        </p:txBody>
      </p:sp>
      <p:sp>
        <p:nvSpPr>
          <p:cNvPr id="16" name="TextBox 15"/>
          <p:cNvSpPr txBox="1"/>
          <p:nvPr/>
        </p:nvSpPr>
        <p:spPr>
          <a:xfrm>
            <a:off x="107504" y="1124744"/>
            <a:ext cx="4598803" cy="1077218"/>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600" b="1">
                <a:solidFill>
                  <a:srgbClr val="000000"/>
                </a:solidFill>
                <a:latin typeface="Tahoma" pitchFamily="34" charset="0"/>
                <a:cs typeface="Tahoma" pitchFamily="34" charset="0"/>
              </a:rPr>
              <a:t>Цель:  </a:t>
            </a:r>
            <a:r>
              <a:rPr lang="ru-RU" sz="1600">
                <a:solidFill>
                  <a:srgbClr val="000000"/>
                </a:solidFill>
                <a:latin typeface="Tahoma" pitchFamily="34" charset="0"/>
                <a:cs typeface="Tahoma" pitchFamily="34" charset="0"/>
              </a:rPr>
              <a:t>Создание условий для развития культуры, архивного дела и сохранения накопленного культурного наследия и потенциала. </a:t>
            </a:r>
          </a:p>
        </p:txBody>
      </p:sp>
      <p:graphicFrame>
        <p:nvGraphicFramePr>
          <p:cNvPr id="17" name="Диаграмма 16"/>
          <p:cNvGraphicFramePr>
            <a:graphicFrameLocks/>
          </p:cNvGraphicFramePr>
          <p:nvPr/>
        </p:nvGraphicFramePr>
        <p:xfrm>
          <a:off x="6877050" y="915194"/>
          <a:ext cx="2440674" cy="1721718"/>
        </p:xfrm>
        <a:graphic>
          <a:graphicData uri="http://schemas.openxmlformats.org/drawingml/2006/chart">
            <c:chart xmlns:c="http://schemas.openxmlformats.org/drawingml/2006/chart" xmlns:r="http://schemas.openxmlformats.org/officeDocument/2006/relationships" r:id="rId4"/>
          </a:graphicData>
        </a:graphic>
      </p:graphicFrame>
      <p:sp>
        <p:nvSpPr>
          <p:cNvPr id="290839" name="Text Box 28"/>
          <p:cNvSpPr txBox="1">
            <a:spLocks noChangeArrowheads="1"/>
          </p:cNvSpPr>
          <p:nvPr/>
        </p:nvSpPr>
        <p:spPr bwMode="auto">
          <a:xfrm>
            <a:off x="4711700" y="1414463"/>
            <a:ext cx="2447925" cy="549275"/>
          </a:xfrm>
          <a:prstGeom prst="rect">
            <a:avLst/>
          </a:prstGeom>
          <a:noFill/>
          <a:ln w="9525">
            <a:noFill/>
            <a:miter lim="800000"/>
            <a:headEnd/>
            <a:tailEnd/>
          </a:ln>
        </p:spPr>
        <p:txBody>
          <a:bodyPr>
            <a:spAutoFit/>
          </a:bodyPr>
          <a:lstStyle/>
          <a:p>
            <a:pPr>
              <a:spcBef>
                <a:spcPct val="50000"/>
              </a:spcBef>
            </a:pPr>
            <a:r>
              <a:rPr lang="ru-RU" sz="1200" b="1">
                <a:solidFill>
                  <a:srgbClr val="CC3300"/>
                </a:solidFill>
                <a:latin typeface="Tahoma" pitchFamily="34" charset="0"/>
              </a:rPr>
              <a:t>2016 г.</a:t>
            </a:r>
            <a:r>
              <a:rPr lang="ru-RU" sz="1200" b="1">
                <a:latin typeface="Tahoma" pitchFamily="34" charset="0"/>
              </a:rPr>
              <a:t> – 61 562,8 тыс.руб.</a:t>
            </a:r>
          </a:p>
          <a:p>
            <a:pPr>
              <a:spcBef>
                <a:spcPct val="50000"/>
              </a:spcBef>
            </a:pPr>
            <a:endParaRPr lang="ru-RU" sz="1200" b="1">
              <a:latin typeface="Tahoma" pitchFamily="34" charset="0"/>
            </a:endParaRPr>
          </a:p>
        </p:txBody>
      </p:sp>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
        <a:ea typeface=""/>
        <a:cs typeface=""/>
      </a:majorFont>
      <a:minorFont>
        <a:latin typeface=""/>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12056</TotalTime>
  <Words>4122</Words>
  <Application>Microsoft Office PowerPoint</Application>
  <PresentationFormat>Экран (4:3)</PresentationFormat>
  <Paragraphs>389</Paragraphs>
  <Slides>25</Slides>
  <Notes>25</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3</vt:i4>
      </vt:variant>
      <vt:variant>
        <vt:lpstr>Заголовки слайдов</vt:lpstr>
      </vt:variant>
      <vt:variant>
        <vt:i4>25</vt:i4>
      </vt:variant>
    </vt:vector>
  </HeadingPairs>
  <TitlesOfParts>
    <vt:vector size="36" baseType="lpstr">
      <vt:lpstr>Arial</vt:lpstr>
      <vt:lpstr>Calibri</vt:lpstr>
      <vt:lpstr>Cambria</vt:lpstr>
      <vt:lpstr>Georgia</vt:lpstr>
      <vt:lpstr>Tahoma</vt:lpstr>
      <vt:lpstr>Times New Roman</vt:lpstr>
      <vt:lpstr>Trebuchet MS</vt:lpstr>
      <vt:lpstr>Воздушный поток</vt:lpstr>
      <vt:lpstr>Лист</vt:lpstr>
      <vt:lpstr>Диаграмма</vt:lpstr>
      <vt:lpstr>Диаграмма Microsoft Excel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dc:creator>
  <cp:lastModifiedBy>Егорова Елена Геннадьевна</cp:lastModifiedBy>
  <cp:revision>812</cp:revision>
  <cp:lastPrinted>2015-12-14T03:53:17Z</cp:lastPrinted>
  <dcterms:created xsi:type="dcterms:W3CDTF">2014-02-09T13:57:43Z</dcterms:created>
  <dcterms:modified xsi:type="dcterms:W3CDTF">2016-02-11T08:11:50Z</dcterms:modified>
</cp:coreProperties>
</file>