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1"/>
  </p:notesMasterIdLst>
  <p:handoutMasterIdLst>
    <p:handoutMasterId r:id="rId12"/>
  </p:handoutMasterIdLst>
  <p:sldIdLst>
    <p:sldId id="449" r:id="rId2"/>
    <p:sldId id="446" r:id="rId3"/>
    <p:sldId id="461" r:id="rId4"/>
    <p:sldId id="448" r:id="rId5"/>
    <p:sldId id="434" r:id="rId6"/>
    <p:sldId id="406" r:id="rId7"/>
    <p:sldId id="419" r:id="rId8"/>
    <p:sldId id="438" r:id="rId9"/>
    <p:sldId id="28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дковыров В.Е.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A0000"/>
    <a:srgbClr val="FF3300"/>
    <a:srgbClr val="FF0000"/>
    <a:srgbClr val="CC3300"/>
    <a:srgbClr val="0000FF"/>
    <a:srgbClr val="0066FF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2794" autoAdjust="0"/>
    <p:restoredTop sz="93961" autoAdjust="0"/>
  </p:normalViewPr>
  <p:slideViewPr>
    <p:cSldViewPr>
      <p:cViewPr>
        <p:scale>
          <a:sx n="75" d="100"/>
          <a:sy n="75" d="100"/>
        </p:scale>
        <p:origin x="-90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5E2036-874E-412A-8EB3-A675536B0C9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150B8C-A5C9-4585-88B0-FB8886BA4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DC6D75-3FC7-487F-83BC-02895EC1F60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282B0F-BE96-4416-9BE8-C412E7306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7E82C5-A513-4653-A9E9-49E7C7BEBCC8}" type="slidenum">
              <a:rPr lang="ru-RU" altLang="ru-RU" sz="1200"/>
              <a:pPr algn="r"/>
              <a:t>2</a:t>
            </a:fld>
            <a:endParaRPr lang="ru-RU" altLang="ru-RU" sz="1200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i="1" smtClean="0">
              <a:latin typeface="Arial" charset="0"/>
            </a:endParaRPr>
          </a:p>
        </p:txBody>
      </p:sp>
      <p:sp>
        <p:nvSpPr>
          <p:cNvPr id="249860" name="Нижний колонтитул 1"/>
          <p:cNvSpPr txBox="1">
            <a:spLocks noGrp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1200"/>
              <a:t>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540F5-C29C-43B0-A6C4-7F7A12A9E3B1}" type="slidenum">
              <a:rPr lang="ru-RU" altLang="ru-RU" sz="1200"/>
              <a:pPr algn="r"/>
              <a:t>3</a:t>
            </a:fld>
            <a:endParaRPr lang="ru-RU" altLang="ru-RU" sz="1200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Итоги развития муниципального образования города Усолье-Сибирское за 9 месяцев 2009 года свидетельствуют о сложной экономической ситуации в городе: конъюнктура внутреннего и внешнего  рынков сложилась неблагоприятной, спрос и цены на продукцию местных производителей снизились и негативно отразились на динамике основных показателей:</a:t>
            </a:r>
          </a:p>
          <a:p>
            <a:r>
              <a:rPr lang="ru-RU" altLang="ru-RU" smtClean="0"/>
              <a:t>- объем отгруженных товаров собственного производства, выполненных работ и услуг организациями промышленного производства сократился на 37,8 % по сравнению с аналогичным периодом прошлого года и составил 3,2 млрд.руб.(;</a:t>
            </a:r>
          </a:p>
          <a:p>
            <a:r>
              <a:rPr lang="ru-RU" altLang="ru-RU" smtClean="0"/>
              <a:t>- выручка от реализации товаров (работ, услуг) снизилась по сравнению с аналогичным периодом прошлого года на 12,8% и составила 10 млрд.руб.(;</a:t>
            </a:r>
          </a:p>
          <a:p>
            <a:r>
              <a:rPr lang="ru-RU" altLang="ru-RU" smtClean="0"/>
              <a:t>- сальдированный финансовый результат является отрицательным – убыток увеличился по сравнению с 9 месяцами 2008 года  в 3 раза и на 01.09.2009 составил 1,4 млрд.руб. (в основном за счет организаций химического производства – 1,3 млрд.руб.) </a:t>
            </a:r>
            <a:r>
              <a:rPr lang="ru-RU" altLang="ru-RU" i="1" smtClean="0"/>
              <a:t>(ООО Усольехимпром – на   , ООО Ус-Сиб.силикон - , 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7716C3-F27F-478C-9C41-D040D779DA1B}" type="slidenum">
              <a:rPr lang="ru-RU" altLang="ru-RU" sz="1200">
                <a:cs typeface="Arial" charset="0"/>
              </a:rPr>
              <a:pPr algn="r"/>
              <a:t>4</a:t>
            </a:fld>
            <a:endParaRPr lang="ru-RU" altLang="ru-RU" sz="1200">
              <a:cs typeface="Arial" charset="0"/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i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3CA66-71A2-4665-B0C7-907C7BAFD6E5}" type="slidenum">
              <a:rPr lang="ru-RU" altLang="ru-RU" sz="1200"/>
              <a:pPr algn="r"/>
              <a:t>5</a:t>
            </a:fld>
            <a:endParaRPr lang="ru-RU" altLang="ru-RU" sz="1200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i="1" smtClean="0">
              <a:latin typeface="Arial" charset="0"/>
            </a:endParaRPr>
          </a:p>
        </p:txBody>
      </p:sp>
      <p:sp>
        <p:nvSpPr>
          <p:cNvPr id="306180" name="Нижний колонтитул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latin typeface="Arial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9F4DAB-6E3B-44F6-82C9-FB44957934A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519C5F-1E00-471A-B5BE-584484047AB3}" type="slidenum">
              <a:rPr lang="ru-RU" altLang="ru-RU" sz="1200"/>
              <a:pPr algn="r"/>
              <a:t>8</a:t>
            </a:fld>
            <a:endParaRPr lang="ru-RU" altLang="ru-RU" sz="120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8775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i="1" smtClean="0">
              <a:latin typeface="Arial" charset="0"/>
            </a:endParaRPr>
          </a:p>
        </p:txBody>
      </p:sp>
      <p:sp>
        <p:nvSpPr>
          <p:cNvPr id="336900" name="Нижний колонтитул 1"/>
          <p:cNvSpPr txBox="1">
            <a:spLocks noGrp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1200"/>
              <a:t>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Arial" charset="0"/>
              </a:rPr>
              <a:t>Ответственный исполнитель: Хужеев Р.А.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7D01-8541-4181-83A5-DA39E6291470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610D-B065-4E4B-811E-D988B6C04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8817-6BE8-440C-BCB5-42B03C38CB50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3097-DB64-4FAB-9F7A-F54731BC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079A-8B07-4AD5-A626-C28C016440F3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7DFC-BE6A-4C20-AFE6-4F574FFD7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CD99A-C2F1-4FDE-B42E-99583737B835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D2E3-4457-4343-8820-2C248FBE0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F5FFF6-F7CD-4102-AA1B-D733D06F8EF0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899346-F85A-4CA1-8886-9E53DA03B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4" r:id="rId4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8519" y="2673"/>
            <a:ext cx="9036648" cy="1038225"/>
          </a:xfrm>
          <a:prstGeom prst="rect">
            <a:avLst/>
          </a:prstGeom>
          <a:gradFill flip="none" rotWithShape="1">
            <a:gsLst>
              <a:gs pos="76000">
                <a:schemeClr val="accent2">
                  <a:tint val="18000"/>
                  <a:satMod val="120000"/>
                  <a:lumMod val="88000"/>
                </a:schemeClr>
              </a:gs>
              <a:gs pos="100000">
                <a:schemeClr val="accent2">
                  <a:tint val="40000"/>
                  <a:satMod val="100000"/>
                  <a:lumMod val="78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>
              <a:schemeClr val="accent1"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13815" y="322806"/>
            <a:ext cx="9158982" cy="718092"/>
          </a:xfrm>
          <a:prstGeom prst="rect">
            <a:avLst/>
          </a:prstGeom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71810" y="109538"/>
            <a:ext cx="8364835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МО «ГОРОД УСОЛЬЕ-СИБИРСКОЕ»</a:t>
            </a:r>
            <a:endParaRPr lang="ru-RU" sz="40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1041400"/>
            <a:ext cx="909955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016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3860800"/>
            <a:ext cx="5508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692275" y="908050"/>
            <a:ext cx="72723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6000"/>
              </a:lnSpc>
              <a:defRPr/>
            </a:pP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Бюджет </a:t>
            </a:r>
          </a:p>
          <a:p>
            <a:pPr algn="ctr">
              <a:lnSpc>
                <a:spcPts val="6000"/>
              </a:lnSpc>
              <a:defRPr/>
            </a:pP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города Усолье-Сибирское </a:t>
            </a:r>
          </a:p>
          <a:p>
            <a:pPr algn="ctr">
              <a:lnSpc>
                <a:spcPts val="6000"/>
              </a:lnSpc>
              <a:defRPr/>
            </a:pP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на 2015 год </a:t>
            </a:r>
          </a:p>
          <a:p>
            <a:pPr algn="ctr">
              <a:lnSpc>
                <a:spcPts val="6000"/>
              </a:lnSpc>
              <a:defRPr/>
            </a:pP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и плановый период </a:t>
            </a:r>
            <a:endParaRPr lang="ru-RU" sz="5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6000"/>
              </a:lnSpc>
              <a:defRPr/>
            </a:pP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2016-2017 год</a:t>
            </a:r>
            <a:r>
              <a:rPr lang="ru-RU" sz="5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ов</a:t>
            </a:r>
            <a:endParaRPr lang="ru-RU" sz="5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lnSpc>
                <a:spcPts val="6000"/>
              </a:lnSpc>
              <a:defRPr/>
            </a:pPr>
            <a:r>
              <a:rPr lang="ru-RU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(с изменениями от 29.01.2015 г. №3/6)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66" name="Rectangle 10"/>
          <p:cNvSpPr>
            <a:spLocks noChangeArrowheads="1"/>
          </p:cNvSpPr>
          <p:nvPr/>
        </p:nvSpPr>
        <p:spPr bwMode="auto">
          <a:xfrm>
            <a:off x="971550" y="2133600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>
                <a:cs typeface="Times New Roman" pitchFamily="18" charset="0"/>
              </a:rPr>
              <a:t>                                                                                                        </a:t>
            </a:r>
          </a:p>
        </p:txBody>
      </p:sp>
      <p:sp>
        <p:nvSpPr>
          <p:cNvPr id="248867" name="Rectangle 11"/>
          <p:cNvSpPr>
            <a:spLocks noChangeArrowheads="1"/>
          </p:cNvSpPr>
          <p:nvPr/>
        </p:nvSpPr>
        <p:spPr bwMode="auto">
          <a:xfrm>
            <a:off x="7667625" y="23495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altLang="ru-RU" sz="1600">
              <a:latin typeface="Times New Roman" pitchFamily="18" charset="0"/>
            </a:endParaRPr>
          </a:p>
        </p:txBody>
      </p:sp>
      <p:graphicFrame>
        <p:nvGraphicFramePr>
          <p:cNvPr id="248865" name="Object 33"/>
          <p:cNvGraphicFramePr>
            <a:graphicFrameLocks noGrp="1" noChangeAspect="1"/>
          </p:cNvGraphicFramePr>
          <p:nvPr>
            <p:ph idx="4294967295"/>
          </p:nvPr>
        </p:nvGraphicFramePr>
        <p:xfrm>
          <a:off x="2201863" y="1484313"/>
          <a:ext cx="5026025" cy="4073525"/>
        </p:xfrm>
        <a:graphic>
          <a:graphicData uri="http://schemas.openxmlformats.org/presentationml/2006/ole">
            <p:oleObj spid="_x0000_s248865" name="Лист" r:id="rId4" imgW="9601009" imgH="7781902" progId="Excel.Sheet.8">
              <p:embed/>
            </p:oleObj>
          </a:graphicData>
        </a:graphic>
      </p:graphicFrame>
      <p:sp>
        <p:nvSpPr>
          <p:cNvPr id="248868" name="Rectangle 12"/>
          <p:cNvSpPr>
            <a:spLocks noChangeArrowheads="1"/>
          </p:cNvSpPr>
          <p:nvPr/>
        </p:nvSpPr>
        <p:spPr bwMode="auto">
          <a:xfrm>
            <a:off x="1116013" y="0"/>
            <a:ext cx="7380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altLang="ru-RU" sz="2400" b="1"/>
              <a:t>Основные параметры бюджета города на 2015 год и плановый период 2016-2017 годов</a:t>
            </a:r>
          </a:p>
        </p:txBody>
      </p:sp>
      <p:grpSp>
        <p:nvGrpSpPr>
          <p:cNvPr id="248869" name="Group 38"/>
          <p:cNvGrpSpPr>
            <a:grpSpLocks/>
          </p:cNvGrpSpPr>
          <p:nvPr/>
        </p:nvGrpSpPr>
        <p:grpSpPr bwMode="auto">
          <a:xfrm>
            <a:off x="107950" y="115888"/>
            <a:ext cx="8870950" cy="6696075"/>
            <a:chOff x="68" y="73"/>
            <a:chExt cx="5588" cy="4218"/>
          </a:xfrm>
        </p:grpSpPr>
        <p:sp>
          <p:nvSpPr>
            <p:cNvPr id="248871" name="Line 4"/>
            <p:cNvSpPr>
              <a:spLocks noChangeShapeType="1"/>
            </p:cNvSpPr>
            <p:nvPr/>
          </p:nvSpPr>
          <p:spPr bwMode="auto">
            <a:xfrm>
              <a:off x="748" y="482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2" name="Line 5"/>
            <p:cNvSpPr>
              <a:spLocks noChangeShapeType="1"/>
            </p:cNvSpPr>
            <p:nvPr/>
          </p:nvSpPr>
          <p:spPr bwMode="auto">
            <a:xfrm>
              <a:off x="793" y="527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3" name="Line 6"/>
            <p:cNvSpPr>
              <a:spLocks noChangeShapeType="1"/>
            </p:cNvSpPr>
            <p:nvPr/>
          </p:nvSpPr>
          <p:spPr bwMode="auto">
            <a:xfrm>
              <a:off x="68" y="799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4" name="Line 7"/>
            <p:cNvSpPr>
              <a:spLocks noChangeShapeType="1"/>
            </p:cNvSpPr>
            <p:nvPr/>
          </p:nvSpPr>
          <p:spPr bwMode="auto">
            <a:xfrm>
              <a:off x="114" y="844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5" name="Line 8"/>
            <p:cNvSpPr>
              <a:spLocks noChangeShapeType="1"/>
            </p:cNvSpPr>
            <p:nvPr/>
          </p:nvSpPr>
          <p:spPr bwMode="auto">
            <a:xfrm>
              <a:off x="213" y="4202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876" name="Line 9"/>
            <p:cNvSpPr>
              <a:spLocks noChangeShapeType="1"/>
            </p:cNvSpPr>
            <p:nvPr/>
          </p:nvSpPr>
          <p:spPr bwMode="auto">
            <a:xfrm>
              <a:off x="122" y="4247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48877" name="Picture 37" descr="Усолье-СибирскоеГО-ПП-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" y="73"/>
              <a:ext cx="546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8870" name="Rectangle 52"/>
          <p:cNvSpPr>
            <a:spLocks noChangeArrowheads="1"/>
          </p:cNvSpPr>
          <p:nvPr/>
        </p:nvSpPr>
        <p:spPr bwMode="auto">
          <a:xfrm>
            <a:off x="8124825" y="836613"/>
            <a:ext cx="134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200" b="1"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067" name="Object 11"/>
          <p:cNvGraphicFramePr>
            <a:graphicFrameLocks noChangeAspect="1"/>
          </p:cNvGraphicFramePr>
          <p:nvPr/>
        </p:nvGraphicFramePr>
        <p:xfrm>
          <a:off x="1114425" y="758825"/>
          <a:ext cx="7929563" cy="5775325"/>
        </p:xfrm>
        <a:graphic>
          <a:graphicData uri="http://schemas.openxmlformats.org/presentationml/2006/ole">
            <p:oleObj spid="_x0000_s301067" name="Диаграмма" r:id="rId4" imgW="9029586" imgH="6581623" progId="Excel.Chart.8">
              <p:embed/>
            </p:oleObj>
          </a:graphicData>
        </a:graphic>
      </p:graphicFrame>
      <p:sp>
        <p:nvSpPr>
          <p:cNvPr id="301068" name="Rectangle 10"/>
          <p:cNvSpPr>
            <a:spLocks noChangeArrowheads="1"/>
          </p:cNvSpPr>
          <p:nvPr/>
        </p:nvSpPr>
        <p:spPr bwMode="auto">
          <a:xfrm>
            <a:off x="971550" y="2133600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>
                <a:cs typeface="Times New Roman" pitchFamily="18" charset="0"/>
              </a:rPr>
              <a:t>   </a:t>
            </a:r>
            <a:r>
              <a:rPr lang="ru-RU" altLang="ru-RU" sz="2000" b="1">
                <a:cs typeface="Times New Roman" pitchFamily="18" charset="0"/>
              </a:rPr>
              <a:t>                                                                                                     </a:t>
            </a:r>
          </a:p>
        </p:txBody>
      </p:sp>
      <p:sp>
        <p:nvSpPr>
          <p:cNvPr id="301069" name="Rectangle 11"/>
          <p:cNvSpPr>
            <a:spLocks noChangeArrowheads="1"/>
          </p:cNvSpPr>
          <p:nvPr/>
        </p:nvSpPr>
        <p:spPr bwMode="auto">
          <a:xfrm>
            <a:off x="7667625" y="23495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301070" name="Rectangle 12"/>
          <p:cNvSpPr>
            <a:spLocks noChangeArrowheads="1"/>
          </p:cNvSpPr>
          <p:nvPr/>
        </p:nvSpPr>
        <p:spPr bwMode="auto">
          <a:xfrm>
            <a:off x="1042988" y="0"/>
            <a:ext cx="8077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altLang="ru-RU" sz="2600" b="1"/>
              <a:t>Доля каждого вида дохода в общем объеме налоговых и неналоговых доходов на 2015 год</a:t>
            </a:r>
          </a:p>
        </p:txBody>
      </p:sp>
      <p:grpSp>
        <p:nvGrpSpPr>
          <p:cNvPr id="301071" name="Group 26"/>
          <p:cNvGrpSpPr>
            <a:grpSpLocks/>
          </p:cNvGrpSpPr>
          <p:nvPr/>
        </p:nvGrpSpPr>
        <p:grpSpPr bwMode="auto">
          <a:xfrm>
            <a:off x="250825" y="1628775"/>
            <a:ext cx="862013" cy="1800225"/>
            <a:chOff x="204" y="1026"/>
            <a:chExt cx="543" cy="1134"/>
          </a:xfrm>
        </p:grpSpPr>
        <p:sp>
          <p:nvSpPr>
            <p:cNvPr id="301083" name="Text Box 14"/>
            <p:cNvSpPr txBox="1">
              <a:spLocks noChangeArrowheads="1"/>
            </p:cNvSpPr>
            <p:nvPr/>
          </p:nvSpPr>
          <p:spPr bwMode="auto">
            <a:xfrm rot="-5400000">
              <a:off x="-23" y="1389"/>
              <a:ext cx="1134" cy="407"/>
            </a:xfrm>
            <a:prstGeom prst="rect">
              <a:avLst/>
            </a:prstGeom>
            <a:noFill/>
            <a:ln w="12700">
              <a:solidFill>
                <a:srgbClr val="00FF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6600CC"/>
                  </a:solidFill>
                </a:rPr>
                <a:t>78 % или </a:t>
              </a:r>
            </a:p>
            <a:p>
              <a:pPr algn="ctr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6600CC"/>
                  </a:solidFill>
                </a:rPr>
                <a:t> 328 571 т.р.</a:t>
              </a:r>
            </a:p>
          </p:txBody>
        </p:sp>
        <p:sp>
          <p:nvSpPr>
            <p:cNvPr id="301084" name="Text Box 14"/>
            <p:cNvSpPr txBox="1">
              <a:spLocks noChangeArrowheads="1"/>
            </p:cNvSpPr>
            <p:nvPr/>
          </p:nvSpPr>
          <p:spPr bwMode="auto">
            <a:xfrm rot="-5400000">
              <a:off x="-294" y="1524"/>
              <a:ext cx="1134" cy="137"/>
            </a:xfrm>
            <a:prstGeom prst="rect">
              <a:avLst/>
            </a:prstGeom>
            <a:noFill/>
            <a:ln w="12700">
              <a:solidFill>
                <a:srgbClr val="00FF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200" b="1">
                  <a:solidFill>
                    <a:srgbClr val="6600CC"/>
                  </a:solidFill>
                </a:rPr>
                <a:t>налоговые доходы</a:t>
              </a:r>
            </a:p>
          </p:txBody>
        </p:sp>
      </p:grpSp>
      <p:grpSp>
        <p:nvGrpSpPr>
          <p:cNvPr id="301072" name="Group 27"/>
          <p:cNvGrpSpPr>
            <a:grpSpLocks/>
          </p:cNvGrpSpPr>
          <p:nvPr/>
        </p:nvGrpSpPr>
        <p:grpSpPr bwMode="auto">
          <a:xfrm>
            <a:off x="250825" y="3789363"/>
            <a:ext cx="862013" cy="2016125"/>
            <a:chOff x="204" y="2387"/>
            <a:chExt cx="543" cy="1270"/>
          </a:xfrm>
        </p:grpSpPr>
        <p:sp>
          <p:nvSpPr>
            <p:cNvPr id="301081" name="Text Box 15"/>
            <p:cNvSpPr txBox="1">
              <a:spLocks noChangeArrowheads="1"/>
            </p:cNvSpPr>
            <p:nvPr/>
          </p:nvSpPr>
          <p:spPr bwMode="auto">
            <a:xfrm rot="-5400000">
              <a:off x="-91" y="2818"/>
              <a:ext cx="1270" cy="407"/>
            </a:xfrm>
            <a:prstGeom prst="rect">
              <a:avLst/>
            </a:prstGeom>
            <a:noFill/>
            <a:ln w="12700">
              <a:solidFill>
                <a:srgbClr val="00FF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6600CC"/>
                  </a:solidFill>
                </a:rPr>
                <a:t>22 % или</a:t>
              </a:r>
            </a:p>
            <a:p>
              <a:pPr algn="ctr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6600CC"/>
                  </a:solidFill>
                </a:rPr>
                <a:t> 94 246  т.р.</a:t>
              </a:r>
            </a:p>
          </p:txBody>
        </p:sp>
        <p:sp>
          <p:nvSpPr>
            <p:cNvPr id="301082" name="Text Box 14"/>
            <p:cNvSpPr txBox="1">
              <a:spLocks noChangeArrowheads="1"/>
            </p:cNvSpPr>
            <p:nvPr/>
          </p:nvSpPr>
          <p:spPr bwMode="auto">
            <a:xfrm rot="-5400000">
              <a:off x="-362" y="2953"/>
              <a:ext cx="1270" cy="137"/>
            </a:xfrm>
            <a:prstGeom prst="rect">
              <a:avLst/>
            </a:prstGeom>
            <a:noFill/>
            <a:ln w="12700">
              <a:solidFill>
                <a:srgbClr val="00FF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200" b="1">
                  <a:solidFill>
                    <a:srgbClr val="6600CC"/>
                  </a:solidFill>
                </a:rPr>
                <a:t>неналоговые доходы</a:t>
              </a:r>
            </a:p>
          </p:txBody>
        </p:sp>
      </p:grpSp>
      <p:grpSp>
        <p:nvGrpSpPr>
          <p:cNvPr id="301073" name="Group 31"/>
          <p:cNvGrpSpPr>
            <a:grpSpLocks/>
          </p:cNvGrpSpPr>
          <p:nvPr/>
        </p:nvGrpSpPr>
        <p:grpSpPr bwMode="auto">
          <a:xfrm>
            <a:off x="107950" y="115888"/>
            <a:ext cx="8870950" cy="6696075"/>
            <a:chOff x="68" y="73"/>
            <a:chExt cx="5588" cy="4218"/>
          </a:xfrm>
        </p:grpSpPr>
        <p:sp>
          <p:nvSpPr>
            <p:cNvPr id="301074" name="Line 4"/>
            <p:cNvSpPr>
              <a:spLocks noChangeShapeType="1"/>
            </p:cNvSpPr>
            <p:nvPr/>
          </p:nvSpPr>
          <p:spPr bwMode="auto">
            <a:xfrm>
              <a:off x="748" y="482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1075" name="Line 5"/>
            <p:cNvSpPr>
              <a:spLocks noChangeShapeType="1"/>
            </p:cNvSpPr>
            <p:nvPr/>
          </p:nvSpPr>
          <p:spPr bwMode="auto">
            <a:xfrm>
              <a:off x="793" y="527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1076" name="Line 6"/>
            <p:cNvSpPr>
              <a:spLocks noChangeShapeType="1"/>
            </p:cNvSpPr>
            <p:nvPr/>
          </p:nvSpPr>
          <p:spPr bwMode="auto">
            <a:xfrm>
              <a:off x="68" y="799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1077" name="Line 7"/>
            <p:cNvSpPr>
              <a:spLocks noChangeShapeType="1"/>
            </p:cNvSpPr>
            <p:nvPr/>
          </p:nvSpPr>
          <p:spPr bwMode="auto">
            <a:xfrm>
              <a:off x="114" y="844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1078" name="Line 8"/>
            <p:cNvSpPr>
              <a:spLocks noChangeShapeType="1"/>
            </p:cNvSpPr>
            <p:nvPr/>
          </p:nvSpPr>
          <p:spPr bwMode="auto">
            <a:xfrm>
              <a:off x="213" y="4202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1079" name="Line 9"/>
            <p:cNvSpPr>
              <a:spLocks noChangeShapeType="1"/>
            </p:cNvSpPr>
            <p:nvPr/>
          </p:nvSpPr>
          <p:spPr bwMode="auto">
            <a:xfrm>
              <a:off x="122" y="4247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1080" name="Picture 38" descr="Усолье-СибирскоеГО-ПП-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" y="73"/>
              <a:ext cx="546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59" name="Object 31"/>
          <p:cNvGraphicFramePr>
            <a:graphicFrameLocks noGrp="1" noChangeAspect="1"/>
          </p:cNvGraphicFramePr>
          <p:nvPr>
            <p:ph idx="4294967295"/>
          </p:nvPr>
        </p:nvGraphicFramePr>
        <p:xfrm>
          <a:off x="225425" y="869950"/>
          <a:ext cx="8783638" cy="5857875"/>
        </p:xfrm>
        <a:graphic>
          <a:graphicData uri="http://schemas.openxmlformats.org/presentationml/2006/ole">
            <p:oleObj spid="_x0000_s252959" name="Диаграмма" r:id="rId4" imgW="9382087" imgH="6257925" progId="Excel.Chart.8">
              <p:embed/>
            </p:oleObj>
          </a:graphicData>
        </a:graphic>
      </p:graphicFrame>
      <p:sp>
        <p:nvSpPr>
          <p:cNvPr id="252960" name="Rectangle 12"/>
          <p:cNvSpPr>
            <a:spLocks noChangeArrowheads="1"/>
          </p:cNvSpPr>
          <p:nvPr/>
        </p:nvSpPr>
        <p:spPr bwMode="auto">
          <a:xfrm>
            <a:off x="900113" y="0"/>
            <a:ext cx="82438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altLang="ru-RU" sz="2500" b="1">
                <a:cs typeface="Arial" charset="0"/>
              </a:rPr>
              <a:t>Безвозмездные поступления на 2015 год из вышестоящих уровней бюджетов</a:t>
            </a:r>
            <a:r>
              <a:rPr lang="ru-RU" altLang="ru-RU" sz="2500" b="1">
                <a:solidFill>
                  <a:srgbClr val="6600CC"/>
                </a:solidFill>
                <a:cs typeface="Arial" charset="0"/>
              </a:rPr>
              <a:t> </a:t>
            </a:r>
            <a:r>
              <a:rPr lang="ru-RU" altLang="ru-RU" sz="2500" b="1">
                <a:solidFill>
                  <a:srgbClr val="FF0000"/>
                </a:solidFill>
                <a:cs typeface="Arial" charset="0"/>
              </a:rPr>
              <a:t>(854 762 т.р.)</a:t>
            </a:r>
          </a:p>
        </p:txBody>
      </p:sp>
      <p:grpSp>
        <p:nvGrpSpPr>
          <p:cNvPr id="252961" name="Group 19"/>
          <p:cNvGrpSpPr>
            <a:grpSpLocks/>
          </p:cNvGrpSpPr>
          <p:nvPr/>
        </p:nvGrpSpPr>
        <p:grpSpPr bwMode="auto">
          <a:xfrm>
            <a:off x="107950" y="115888"/>
            <a:ext cx="8855075" cy="6696075"/>
            <a:chOff x="68" y="73"/>
            <a:chExt cx="5578" cy="4218"/>
          </a:xfrm>
        </p:grpSpPr>
        <p:sp>
          <p:nvSpPr>
            <p:cNvPr id="252963" name="Line 4"/>
            <p:cNvSpPr>
              <a:spLocks noChangeShapeType="1"/>
            </p:cNvSpPr>
            <p:nvPr/>
          </p:nvSpPr>
          <p:spPr bwMode="auto">
            <a:xfrm>
              <a:off x="748" y="482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964" name="Line 5"/>
            <p:cNvSpPr>
              <a:spLocks noChangeShapeType="1"/>
            </p:cNvSpPr>
            <p:nvPr/>
          </p:nvSpPr>
          <p:spPr bwMode="auto">
            <a:xfrm>
              <a:off x="793" y="527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965" name="Line 6"/>
            <p:cNvSpPr>
              <a:spLocks noChangeShapeType="1"/>
            </p:cNvSpPr>
            <p:nvPr/>
          </p:nvSpPr>
          <p:spPr bwMode="auto">
            <a:xfrm>
              <a:off x="68" y="799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966" name="Line 7"/>
            <p:cNvSpPr>
              <a:spLocks noChangeShapeType="1"/>
            </p:cNvSpPr>
            <p:nvPr/>
          </p:nvSpPr>
          <p:spPr bwMode="auto">
            <a:xfrm>
              <a:off x="114" y="844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52967" name="Picture 51" descr="Усолье-СибирскоеГО-ПП-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" y="73"/>
              <a:ext cx="47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2962" name="Rectangle 52"/>
          <p:cNvSpPr>
            <a:spLocks noChangeArrowheads="1"/>
          </p:cNvSpPr>
          <p:nvPr/>
        </p:nvSpPr>
        <p:spPr bwMode="auto">
          <a:xfrm>
            <a:off x="8197850" y="909638"/>
            <a:ext cx="134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200" b="1"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33" name="Rectangle 10"/>
          <p:cNvSpPr>
            <a:spLocks noChangeArrowheads="1"/>
          </p:cNvSpPr>
          <p:nvPr/>
        </p:nvSpPr>
        <p:spPr bwMode="auto">
          <a:xfrm>
            <a:off x="971550" y="2133600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>
                <a:cs typeface="Times New Roman" pitchFamily="18" charset="0"/>
              </a:rPr>
              <a:t>                                                                                                        </a:t>
            </a:r>
          </a:p>
        </p:txBody>
      </p:sp>
      <p:sp>
        <p:nvSpPr>
          <p:cNvPr id="101434" name="Rectangle 11"/>
          <p:cNvSpPr>
            <a:spLocks noChangeArrowheads="1"/>
          </p:cNvSpPr>
          <p:nvPr/>
        </p:nvSpPr>
        <p:spPr bwMode="auto">
          <a:xfrm>
            <a:off x="7667625" y="23495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altLang="ru-RU" sz="1600">
              <a:latin typeface="Times New Roman" pitchFamily="18" charset="0"/>
            </a:endParaRPr>
          </a:p>
        </p:txBody>
      </p:sp>
      <p:graphicFrame>
        <p:nvGraphicFramePr>
          <p:cNvPr id="101432" name="Object 56"/>
          <p:cNvGraphicFramePr>
            <a:graphicFrameLocks noGrp="1" noChangeAspect="1"/>
          </p:cNvGraphicFramePr>
          <p:nvPr>
            <p:ph idx="4294967295"/>
          </p:nvPr>
        </p:nvGraphicFramePr>
        <p:xfrm>
          <a:off x="711200" y="1490663"/>
          <a:ext cx="7954963" cy="4459287"/>
        </p:xfrm>
        <a:graphic>
          <a:graphicData uri="http://schemas.openxmlformats.org/presentationml/2006/ole">
            <p:oleObj spid="_x0000_s101432" name="Лист" r:id="rId4" imgW="9601009" imgH="5381780" progId="Excel.Sheet.8">
              <p:embed/>
            </p:oleObj>
          </a:graphicData>
        </a:graphic>
      </p:graphicFrame>
      <p:sp>
        <p:nvSpPr>
          <p:cNvPr id="101435" name="Rectangle 12"/>
          <p:cNvSpPr>
            <a:spLocks noChangeArrowheads="1"/>
          </p:cNvSpPr>
          <p:nvPr/>
        </p:nvSpPr>
        <p:spPr bwMode="auto">
          <a:xfrm>
            <a:off x="1116013" y="0"/>
            <a:ext cx="7380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altLang="ru-RU" sz="3200" b="1"/>
              <a:t>Расходы бюджета города</a:t>
            </a:r>
          </a:p>
        </p:txBody>
      </p:sp>
      <p:grpSp>
        <p:nvGrpSpPr>
          <p:cNvPr id="101436" name="Group 38"/>
          <p:cNvGrpSpPr>
            <a:grpSpLocks/>
          </p:cNvGrpSpPr>
          <p:nvPr/>
        </p:nvGrpSpPr>
        <p:grpSpPr bwMode="auto">
          <a:xfrm>
            <a:off x="107950" y="115888"/>
            <a:ext cx="8870950" cy="6696075"/>
            <a:chOff x="68" y="73"/>
            <a:chExt cx="5588" cy="4218"/>
          </a:xfrm>
        </p:grpSpPr>
        <p:sp>
          <p:nvSpPr>
            <p:cNvPr id="101438" name="Line 4"/>
            <p:cNvSpPr>
              <a:spLocks noChangeShapeType="1"/>
            </p:cNvSpPr>
            <p:nvPr/>
          </p:nvSpPr>
          <p:spPr bwMode="auto">
            <a:xfrm>
              <a:off x="748" y="482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39" name="Line 5"/>
            <p:cNvSpPr>
              <a:spLocks noChangeShapeType="1"/>
            </p:cNvSpPr>
            <p:nvPr/>
          </p:nvSpPr>
          <p:spPr bwMode="auto">
            <a:xfrm>
              <a:off x="793" y="527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40" name="Line 6"/>
            <p:cNvSpPr>
              <a:spLocks noChangeShapeType="1"/>
            </p:cNvSpPr>
            <p:nvPr/>
          </p:nvSpPr>
          <p:spPr bwMode="auto">
            <a:xfrm>
              <a:off x="68" y="799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41" name="Line 7"/>
            <p:cNvSpPr>
              <a:spLocks noChangeShapeType="1"/>
            </p:cNvSpPr>
            <p:nvPr/>
          </p:nvSpPr>
          <p:spPr bwMode="auto">
            <a:xfrm>
              <a:off x="114" y="844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42" name="Line 8"/>
            <p:cNvSpPr>
              <a:spLocks noChangeShapeType="1"/>
            </p:cNvSpPr>
            <p:nvPr/>
          </p:nvSpPr>
          <p:spPr bwMode="auto">
            <a:xfrm>
              <a:off x="213" y="4202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43" name="Line 9"/>
            <p:cNvSpPr>
              <a:spLocks noChangeShapeType="1"/>
            </p:cNvSpPr>
            <p:nvPr/>
          </p:nvSpPr>
          <p:spPr bwMode="auto">
            <a:xfrm>
              <a:off x="122" y="4247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01444" name="Picture 37" descr="Усолье-СибирскоеГО-ПП-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" y="73"/>
              <a:ext cx="546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437" name="Rectangle 52"/>
          <p:cNvSpPr>
            <a:spLocks noChangeArrowheads="1"/>
          </p:cNvSpPr>
          <p:nvPr/>
        </p:nvSpPr>
        <p:spPr bwMode="auto">
          <a:xfrm>
            <a:off x="8124825" y="836613"/>
            <a:ext cx="134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200" b="1"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9" name="Object 67"/>
          <p:cNvGraphicFramePr>
            <a:graphicFrameLocks/>
          </p:cNvGraphicFramePr>
          <p:nvPr/>
        </p:nvGraphicFramePr>
        <p:xfrm>
          <a:off x="109538" y="765175"/>
          <a:ext cx="9034462" cy="6630988"/>
        </p:xfrm>
        <a:graphic>
          <a:graphicData uri="http://schemas.openxmlformats.org/presentationml/2006/ole">
            <p:oleObj spid="_x0000_s23619" name="Лист" r:id="rId4" imgW="11791761" imgH="7505640" progId="Excel.Sheet.8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723" y="13232"/>
            <a:ext cx="9144000" cy="893620"/>
          </a:xfrm>
          <a:prstGeom prst="rect">
            <a:avLst/>
          </a:prstGeom>
          <a:gradFill flip="none" rotWithShape="1">
            <a:gsLst>
              <a:gs pos="28000">
                <a:schemeClr val="accent2">
                  <a:tint val="18000"/>
                  <a:satMod val="120000"/>
                  <a:lumMod val="88000"/>
                </a:schemeClr>
              </a:gs>
              <a:gs pos="100000">
                <a:schemeClr val="accent2">
                  <a:tint val="40000"/>
                  <a:satMod val="100000"/>
                  <a:lumMod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623" name="TextBox 5"/>
          <p:cNvSpPr txBox="1">
            <a:spLocks noChangeArrowheads="1"/>
          </p:cNvSpPr>
          <p:nvPr/>
        </p:nvSpPr>
        <p:spPr bwMode="auto">
          <a:xfrm>
            <a:off x="971550" y="0"/>
            <a:ext cx="758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ahoma" pitchFamily="34" charset="0"/>
                <a:cs typeface="Tahoma" pitchFamily="34" charset="0"/>
              </a:rPr>
              <a:t>СТРУКТУРА РАСХОДОВ БЮДЖЕТА ГОРОДА УСОЛЬЕ-СИБИРСКОЕ ПО МУНИЦИПАЛЬНЫМ ПРОГРАММАМ</a:t>
            </a:r>
          </a:p>
        </p:txBody>
      </p:sp>
      <p:sp>
        <p:nvSpPr>
          <p:cNvPr id="23624" name="TextBox 7"/>
          <p:cNvSpPr txBox="1">
            <a:spLocks noChangeArrowheads="1"/>
          </p:cNvSpPr>
          <p:nvPr/>
        </p:nvSpPr>
        <p:spPr bwMode="auto">
          <a:xfrm>
            <a:off x="7704138" y="676275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b="1" i="1">
                <a:latin typeface="Calibri" pitchFamily="34" charset="0"/>
              </a:rPr>
              <a:t>тыс. руб.; %</a:t>
            </a:r>
          </a:p>
        </p:txBody>
      </p:sp>
      <p:sp>
        <p:nvSpPr>
          <p:cNvPr id="23625" name="Text Box 24"/>
          <p:cNvSpPr txBox="1">
            <a:spLocks noChangeArrowheads="1"/>
          </p:cNvSpPr>
          <p:nvPr/>
        </p:nvSpPr>
        <p:spPr bwMode="auto">
          <a:xfrm>
            <a:off x="4140200" y="6143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2015 г.</a:t>
            </a:r>
          </a:p>
        </p:txBody>
      </p:sp>
      <p:pic>
        <p:nvPicPr>
          <p:cNvPr id="236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11113"/>
            <a:ext cx="860425" cy="106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64" y="21219"/>
            <a:ext cx="9144000" cy="819673"/>
          </a:xfrm>
          <a:prstGeom prst="rect">
            <a:avLst/>
          </a:prstGeom>
          <a:gradFill flip="none" rotWithShape="1">
            <a:gsLst>
              <a:gs pos="28000">
                <a:schemeClr val="accent2">
                  <a:tint val="18000"/>
                  <a:satMod val="120000"/>
                  <a:lumMod val="88000"/>
                </a:schemeClr>
              </a:gs>
              <a:gs pos="100000">
                <a:schemeClr val="accent2">
                  <a:tint val="40000"/>
                  <a:satMod val="100000"/>
                  <a:lumMod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3815" y="322807"/>
            <a:ext cx="9158982" cy="432048"/>
          </a:xfrm>
          <a:prstGeom prst="rect">
            <a:avLst/>
          </a:prstGeom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4505" name="TextBox 6"/>
          <p:cNvSpPr txBox="1">
            <a:spLocks noChangeArrowheads="1"/>
          </p:cNvSpPr>
          <p:nvPr/>
        </p:nvSpPr>
        <p:spPr bwMode="auto">
          <a:xfrm>
            <a:off x="1042988" y="20638"/>
            <a:ext cx="7737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/>
              <a:t>Непрограммные направления деятельности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25" y="981075"/>
            <a:ext cx="3033713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 счет средств областного бюджета предусмотрены бюджетные ассигнования на 2015 год в объеме 70 705,6 тыс.руб., в том числе:</a:t>
            </a:r>
            <a:endParaRPr lang="ru-RU" sz="1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92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113"/>
            <a:ext cx="684213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4925" y="1916113"/>
            <a:ext cx="3033713" cy="7858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отдельных областных государственных полномочий в области регулирования тарифов на услуги организаций коммунального комплекса на 2015 год в объеме 32,3 тыс.руб.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00" y="2924175"/>
            <a:ext cx="3033713" cy="6477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отдельных областных государственных полномочий в сфере водоснабжения и водоотведения на 2015 год в объеме 161,6 тыс.руб.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25" y="3716338"/>
            <a:ext cx="3033713" cy="7858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областных государственных полномочий по хранению, комплектованию, учету и использованию архивных документов, относящихся к государственной собственности Иркутской области на 2015 год в объеме 5 412,0 тыс.руб.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925" y="4652963"/>
            <a:ext cx="3033713" cy="50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отдельных областных государственных полномочий в сфере труда на 2015 год в объеме 605,2 тыс.руб.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925" y="5300663"/>
            <a:ext cx="3033713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областных государственных полномочий по определению персонального состава и обеспечению деятельности районных (городских), районных в городах комиссий по делам несовершеннолетних и защите их прав на 2015 год в объеме 1 829,0 тыс.руб.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2300" y="981075"/>
            <a:ext cx="3033713" cy="784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отдельных областных государственных полномочий по предоставлению мер социальной поддержки многодетным и малоимущим семьям на 2015 год в объеме 5 697,7 тыс.руб.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32138" y="1916113"/>
            <a:ext cx="3033712" cy="7858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областных государственных полномочий по предоставлению гражданам субсидий на оплату жилых помещений и коммунальных услуг на 2015 год в объеме 48 121, 0 тыс.руб.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32138" y="2927350"/>
            <a:ext cx="3033712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областных государственных полномочий по определению персонального состава и обеспечению деятельности административных комиссий на 2015 год в объеме 605,2 тыс.руб.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41663" y="3724275"/>
            <a:ext cx="3054350" cy="784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отдельных областных государственных полномочий в сфере обращения с безнадзорными собаками и кошками в Иркутской области на 2015 год в объеме 438,7 тыс.руб.</a:t>
            </a:r>
          </a:p>
          <a:p>
            <a:pPr>
              <a:defRPr/>
            </a:pPr>
            <a:endParaRPr lang="ru-RU" sz="9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2138" y="4724400"/>
            <a:ext cx="3046412" cy="12017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-Осуществление областного государственного полномочия по определению перечня должностных лиц органов местного самоуправления, уполномоченных составлять протоколы об административных правонарушениях, предусмотренных отдельными законами Иркутской области об административной ответственности на 2015 год в объеме 0,7 тыс.руб.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80150" y="963613"/>
            <a:ext cx="2828925" cy="28622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-Исполнение судебных актов по обеспечению жилыми помещениями детей-сирот и детей, оставшихся без попечения родителей, лиц из числа детей-сирот и детей, оставшихся без попечения родителей, вынесенных в соответствии с Законом Иркутской области от 22.06.2010 № 50-ОЗ «О дополнительных гарантиях прав детей-сирот и детей, оставшихся без попечения родителей, на жилое помещение в Иркутской области» и Законом Иркутской области от 29.06.2010 № 52-ОЗ «О наделении органов местного самоуправления областными государственными полномочиями по обеспечению детей-сирот и детей, оставшихся без попечения родителей, лиц из числа детей-сирот и детей, оставшихся без попечения родителей, жилыми помещениями по договорам социального найма в Иркутской области на 2015 год в объеме 7 802, 2 тыс.руб.</a:t>
            </a:r>
          </a:p>
          <a:p>
            <a:pPr>
              <a:defRPr/>
            </a:pPr>
            <a:endParaRPr lang="ru-RU" sz="9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80150" y="3963988"/>
            <a:ext cx="2828925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 счет средств бюджета города Усолье-Сибирское предусмотрены бюджетные ассигнования на 2015 год в объеме 8 466,8 </a:t>
            </a:r>
            <a:r>
              <a:rPr lang="ru-RU" sz="1000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тыс.руб</a:t>
            </a:r>
            <a:r>
              <a:rPr lang="ru-RU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 том числе:</a:t>
            </a:r>
            <a:endParaRPr lang="ru-RU" sz="1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02375" y="5140325"/>
            <a:ext cx="2806700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на содержание аппарата Думы города на 2015 год в объеме 5 498,1 </a:t>
            </a:r>
            <a:r>
              <a:rPr lang="ru-RU" sz="9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тыс.руб</a:t>
            </a:r>
            <a:r>
              <a:rPr lang="ru-RU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00788" y="5661025"/>
            <a:ext cx="2805112" cy="5175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9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на содержание контрольно–счетной палаты города Усолье-Сибирское на 2015 год в объеме 2 968, 7 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67" name="Object 51"/>
          <p:cNvGraphicFramePr>
            <a:graphicFrameLocks noChangeAspect="1"/>
          </p:cNvGraphicFramePr>
          <p:nvPr/>
        </p:nvGraphicFramePr>
        <p:xfrm>
          <a:off x="234950" y="1193800"/>
          <a:ext cx="8864600" cy="4894263"/>
        </p:xfrm>
        <a:graphic>
          <a:graphicData uri="http://schemas.openxmlformats.org/presentationml/2006/ole">
            <p:oleObj spid="_x0000_s111667" name="Диаграмма" r:id="rId4" imgW="8600961" imgH="4752937" progId="Excel.Chart.8">
              <p:embed/>
            </p:oleObj>
          </a:graphicData>
        </a:graphic>
      </p:graphicFrame>
      <p:sp>
        <p:nvSpPr>
          <p:cNvPr id="111668" name="Rectangle 11"/>
          <p:cNvSpPr>
            <a:spLocks noChangeArrowheads="1"/>
          </p:cNvSpPr>
          <p:nvPr/>
        </p:nvSpPr>
        <p:spPr bwMode="auto">
          <a:xfrm>
            <a:off x="1042988" y="0"/>
            <a:ext cx="78501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altLang="ru-RU" sz="2400" b="1"/>
              <a:t>Дефицит бюджета города на 2015</a:t>
            </a:r>
            <a:r>
              <a:rPr lang="en-US" altLang="ru-RU" sz="2400" b="1"/>
              <a:t> </a:t>
            </a:r>
            <a:r>
              <a:rPr lang="ru-RU" altLang="ru-RU" sz="2400" b="1"/>
              <a:t>год и  плановый период 2016-2017 годов</a:t>
            </a:r>
          </a:p>
        </p:txBody>
      </p:sp>
      <p:sp>
        <p:nvSpPr>
          <p:cNvPr id="111669" name="Номер слайда 1"/>
          <p:cNvSpPr txBox="1">
            <a:spLocks noGrp="1"/>
          </p:cNvSpPr>
          <p:nvPr/>
        </p:nvSpPr>
        <p:spPr bwMode="auto">
          <a:xfrm>
            <a:off x="7010400" y="6548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/>
              <a:t>21</a:t>
            </a:r>
          </a:p>
        </p:txBody>
      </p:sp>
      <p:sp>
        <p:nvSpPr>
          <p:cNvPr id="111670" name="Text Box 17"/>
          <p:cNvSpPr txBox="1">
            <a:spLocks noChangeArrowheads="1"/>
          </p:cNvSpPr>
          <p:nvPr/>
        </p:nvSpPr>
        <p:spPr bwMode="auto">
          <a:xfrm>
            <a:off x="1692275" y="18446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EA0000"/>
                </a:solidFill>
              </a:rPr>
              <a:t>34,5%</a:t>
            </a:r>
          </a:p>
        </p:txBody>
      </p:sp>
      <p:sp>
        <p:nvSpPr>
          <p:cNvPr id="111671" name="Text Box 17"/>
          <p:cNvSpPr txBox="1">
            <a:spLocks noChangeArrowheads="1"/>
          </p:cNvSpPr>
          <p:nvPr/>
        </p:nvSpPr>
        <p:spPr bwMode="auto">
          <a:xfrm>
            <a:off x="6443663" y="18446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EA0000"/>
                </a:solidFill>
              </a:rPr>
              <a:t>9,6%</a:t>
            </a:r>
          </a:p>
        </p:txBody>
      </p:sp>
      <p:sp>
        <p:nvSpPr>
          <p:cNvPr id="111672" name="Text Box 17"/>
          <p:cNvSpPr txBox="1">
            <a:spLocks noChangeArrowheads="1"/>
          </p:cNvSpPr>
          <p:nvPr/>
        </p:nvSpPr>
        <p:spPr bwMode="auto">
          <a:xfrm>
            <a:off x="4140200" y="18446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EA0000"/>
                </a:solidFill>
              </a:rPr>
              <a:t>9,8%</a:t>
            </a:r>
          </a:p>
        </p:txBody>
      </p:sp>
      <p:grpSp>
        <p:nvGrpSpPr>
          <p:cNvPr id="111673" name="Group 38"/>
          <p:cNvGrpSpPr>
            <a:grpSpLocks/>
          </p:cNvGrpSpPr>
          <p:nvPr/>
        </p:nvGrpSpPr>
        <p:grpSpPr bwMode="auto">
          <a:xfrm>
            <a:off x="107950" y="115888"/>
            <a:ext cx="8870950" cy="6696075"/>
            <a:chOff x="68" y="73"/>
            <a:chExt cx="5588" cy="4218"/>
          </a:xfrm>
        </p:grpSpPr>
        <p:sp>
          <p:nvSpPr>
            <p:cNvPr id="111675" name="Line 4"/>
            <p:cNvSpPr>
              <a:spLocks noChangeShapeType="1"/>
            </p:cNvSpPr>
            <p:nvPr/>
          </p:nvSpPr>
          <p:spPr bwMode="auto">
            <a:xfrm>
              <a:off x="748" y="482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76" name="Line 5"/>
            <p:cNvSpPr>
              <a:spLocks noChangeShapeType="1"/>
            </p:cNvSpPr>
            <p:nvPr/>
          </p:nvSpPr>
          <p:spPr bwMode="auto">
            <a:xfrm>
              <a:off x="793" y="527"/>
              <a:ext cx="4853" cy="1"/>
            </a:xfrm>
            <a:prstGeom prst="line">
              <a:avLst/>
            </a:prstGeom>
            <a:noFill/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77" name="Line 6"/>
            <p:cNvSpPr>
              <a:spLocks noChangeShapeType="1"/>
            </p:cNvSpPr>
            <p:nvPr/>
          </p:nvSpPr>
          <p:spPr bwMode="auto">
            <a:xfrm>
              <a:off x="68" y="799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78" name="Line 7"/>
            <p:cNvSpPr>
              <a:spLocks noChangeShapeType="1"/>
            </p:cNvSpPr>
            <p:nvPr/>
          </p:nvSpPr>
          <p:spPr bwMode="auto">
            <a:xfrm>
              <a:off x="114" y="844"/>
              <a:ext cx="1" cy="3447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79" name="Line 8"/>
            <p:cNvSpPr>
              <a:spLocks noChangeShapeType="1"/>
            </p:cNvSpPr>
            <p:nvPr/>
          </p:nvSpPr>
          <p:spPr bwMode="auto">
            <a:xfrm>
              <a:off x="213" y="4202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80" name="Line 9"/>
            <p:cNvSpPr>
              <a:spLocks noChangeShapeType="1"/>
            </p:cNvSpPr>
            <p:nvPr/>
          </p:nvSpPr>
          <p:spPr bwMode="auto">
            <a:xfrm>
              <a:off x="122" y="4247"/>
              <a:ext cx="5443" cy="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11681" name="Picture 37" descr="Усолье-СибирскоеГО-ПП-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" y="73"/>
              <a:ext cx="546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1674" name="Rectangle 52"/>
          <p:cNvSpPr>
            <a:spLocks noChangeArrowheads="1"/>
          </p:cNvSpPr>
          <p:nvPr/>
        </p:nvSpPr>
        <p:spPr bwMode="auto">
          <a:xfrm>
            <a:off x="8124825" y="836613"/>
            <a:ext cx="1343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200" b="1"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10319"/>
            <a:ext cx="9158982" cy="1038225"/>
          </a:xfrm>
          <a:prstGeom prst="roundRect">
            <a:avLst/>
          </a:prstGeom>
          <a:gradFill flip="none" rotWithShape="1">
            <a:gsLst>
              <a:gs pos="28000">
                <a:schemeClr val="accent2">
                  <a:tint val="18000"/>
                  <a:satMod val="120000"/>
                  <a:lumMod val="88000"/>
                </a:schemeClr>
              </a:gs>
              <a:gs pos="100000">
                <a:schemeClr val="accent2">
                  <a:tint val="40000"/>
                  <a:satMod val="100000"/>
                  <a:lumMod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377" y="333126"/>
            <a:ext cx="9158982" cy="432048"/>
          </a:xfrm>
          <a:prstGeom prst="rect">
            <a:avLst/>
          </a:prstGeom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0901" y="1916832"/>
            <a:ext cx="77604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sp>
        <p:nvSpPr>
          <p:cNvPr id="7" name="Овал 6"/>
          <p:cNvSpPr/>
          <p:nvPr/>
        </p:nvSpPr>
        <p:spPr>
          <a:xfrm>
            <a:off x="3036000" y="2924944"/>
            <a:ext cx="3204174" cy="3204174"/>
          </a:xfrm>
          <a:prstGeom prst="ellipse">
            <a:avLst/>
          </a:prstGeom>
          <a:gradFill>
            <a:gsLst>
              <a:gs pos="38000">
                <a:schemeClr val="accent2">
                  <a:tint val="18000"/>
                  <a:satMod val="120000"/>
                  <a:lumMod val="88000"/>
                  <a:alpha val="36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113"/>
            <a:ext cx="9715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12262</TotalTime>
  <Words>649</Words>
  <Application>Microsoft Office PowerPoint</Application>
  <PresentationFormat>Экран (4:3)</PresentationFormat>
  <Paragraphs>62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Georgia</vt:lpstr>
      <vt:lpstr>Calibri</vt:lpstr>
      <vt:lpstr>Arial Narrow</vt:lpstr>
      <vt:lpstr>Times New Roman</vt:lpstr>
      <vt:lpstr>Tahoma</vt:lpstr>
      <vt:lpstr>Trebuchet MS</vt:lpstr>
      <vt:lpstr>Wingdings</vt:lpstr>
      <vt:lpstr>Воздушный поток</vt:lpstr>
      <vt:lpstr>Воздушный поток</vt:lpstr>
      <vt:lpstr>Воздушный поток</vt:lpstr>
      <vt:lpstr>Воздушный поток</vt:lpstr>
      <vt:lpstr>Лист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k11</cp:lastModifiedBy>
  <cp:revision>709</cp:revision>
  <cp:lastPrinted>2014-12-17T05:17:24Z</cp:lastPrinted>
  <dcterms:created xsi:type="dcterms:W3CDTF">2014-02-09T13:57:43Z</dcterms:created>
  <dcterms:modified xsi:type="dcterms:W3CDTF">2015-05-07T07:18:18Z</dcterms:modified>
</cp:coreProperties>
</file>