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drawings/drawing12.xml" ContentType="application/vnd.openxmlformats-officedocument.drawingml.chartshapes+xml"/>
  <Override PartName="/ppt/charts/chart17.xml" ContentType="application/vnd.openxmlformats-officedocument.drawingml.chart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drawings/drawing14.xml" ContentType="application/vnd.openxmlformats-officedocument.drawingml.chartshapes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drawings/drawing17.xml" ContentType="application/vnd.openxmlformats-officedocument.drawingml.chartshapes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4"/>
  </p:notesMasterIdLst>
  <p:sldIdLst>
    <p:sldId id="648" r:id="rId2"/>
    <p:sldId id="674" r:id="rId3"/>
    <p:sldId id="675" r:id="rId4"/>
    <p:sldId id="676" r:id="rId5"/>
    <p:sldId id="677" r:id="rId6"/>
    <p:sldId id="678" r:id="rId7"/>
    <p:sldId id="679" r:id="rId8"/>
    <p:sldId id="680" r:id="rId9"/>
    <p:sldId id="682" r:id="rId10"/>
    <p:sldId id="683" r:id="rId11"/>
    <p:sldId id="372" r:id="rId12"/>
    <p:sldId id="609" r:id="rId13"/>
    <p:sldId id="653" r:id="rId14"/>
    <p:sldId id="654" r:id="rId15"/>
    <p:sldId id="610" r:id="rId16"/>
    <p:sldId id="612" r:id="rId17"/>
    <p:sldId id="613" r:id="rId18"/>
    <p:sldId id="614" r:id="rId19"/>
    <p:sldId id="615" r:id="rId20"/>
    <p:sldId id="628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3" r:id="rId37"/>
    <p:sldId id="704" r:id="rId38"/>
    <p:sldId id="705" r:id="rId39"/>
    <p:sldId id="706" r:id="rId40"/>
    <p:sldId id="707" r:id="rId41"/>
    <p:sldId id="708" r:id="rId42"/>
    <p:sldId id="709" r:id="rId4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F"/>
    <a:srgbClr val="0000FF"/>
    <a:srgbClr val="FF0000"/>
    <a:srgbClr val="009900"/>
    <a:srgbClr val="E1F3FF"/>
    <a:srgbClr val="DBF0FF"/>
    <a:srgbClr val="9900CC"/>
    <a:srgbClr val="FF3300"/>
    <a:srgbClr val="FF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434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36150867732988E-2"/>
          <c:y val="0.12792616903555759"/>
          <c:w val="0.9586919104991426"/>
          <c:h val="0.86974219810040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2015г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4.0172617828198958E-4"/>
                  <c:y val="0.21848796117731212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7702939489054E-3"/>
                  <c:y val="0.19742883412965473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49863773053151"/>
                      <c:h val="5.568056471500604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8398645685065346E-3"/>
                  <c:y val="0.1085563180135098"/>
                </c:manualLayout>
              </c:layout>
              <c:spPr/>
              <c:txPr>
                <a:bodyPr/>
                <a:lstStyle/>
                <a:p>
                  <a:pPr>
                    <a:defRPr sz="1399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1350021.5</c:v>
                </c:pt>
                <c:pt idx="1">
                  <c:v>1463921.8</c:v>
                </c:pt>
                <c:pt idx="2">
                  <c:v>-113900.30000000005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2016г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90849664198688E-3"/>
                  <c:y val="0.17316630657174453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67936162865674E-3"/>
                  <c:y val="0.25668880601728161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208766074046489E-3"/>
                  <c:y val="8.0689230493552977E-2"/>
                </c:manualLayout>
              </c:layout>
              <c:spPr/>
              <c:txPr>
                <a:bodyPr/>
                <a:lstStyle/>
                <a:p>
                  <a:pPr>
                    <a:defRPr sz="1399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1404129.3</c:v>
                </c:pt>
                <c:pt idx="1">
                  <c:v>1415213.1</c:v>
                </c:pt>
                <c:pt idx="2">
                  <c:v>-11083.800000000047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2016 г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1.4483917399054077E-2"/>
                  <c:y val="0.31483269172300649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36922057566828E-3"/>
                  <c:y val="0.36925286301166638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423227860955785E-3"/>
                  <c:y val="-2.079493096018312E-2"/>
                </c:manualLayout>
              </c:layout>
              <c:tx>
                <c:rich>
                  <a:bodyPr/>
                  <a:lstStyle/>
                  <a:p>
                    <a:pPr>
                      <a:defRPr sz="1299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</a:rPr>
                      <a:t>16 249,4</a:t>
                    </a:r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1427100</c:v>
                </c:pt>
                <c:pt idx="1">
                  <c:v>1410850.6</c:v>
                </c:pt>
                <c:pt idx="2">
                  <c:v>16249.399999999907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2"/>
        <c:axId val="-1583689664"/>
        <c:axId val="-1583691296"/>
      </c:barChart>
      <c:catAx>
        <c:axId val="-158368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-1583691296"/>
        <c:crosses val="autoZero"/>
        <c:auto val="1"/>
        <c:lblAlgn val="ctr"/>
        <c:lblOffset val="100"/>
        <c:noMultiLvlLbl val="0"/>
      </c:catAx>
      <c:valAx>
        <c:axId val="-158369129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-15836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14827890556061"/>
          <c:y val="5.8992805755395734E-2"/>
          <c:w val="0.54898499558693747"/>
          <c:h val="5.6115107913669082E-2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25040767833019"/>
          <c:y val="0.24418451840310124"/>
          <c:w val="0.46044401994129425"/>
          <c:h val="0.697306368025333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  <a:scene3d>
                <a:camera prst="orthographicFront"/>
                <a:lightRig rig="balanced" dir="tr"/>
              </a:scene3d>
              <a:sp3d prstMaterial="plastic">
                <a:bevelT w="31750"/>
                <a:contourClr>
                  <a:srgbClr val="000000"/>
                </a:contourClr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</c:dPt>
          <c:dPt>
            <c:idx val="9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6272189349112426"/>
                  <c:y val="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95266272189359"/>
                  <c:y val="-0.15233826715750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236686390532547E-2"/>
                  <c:y val="-0.22178659483224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710059171597635E-2"/>
                  <c:y val="-0.26931874489214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834319526627209"/>
                  <c:y val="-0.24642954981360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384615384615397"/>
                  <c:y val="-0.11649396900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3195266272189353E-2"/>
                  <c:y val="-0.13665638671481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55029585798817E-2"/>
                  <c:y val="-0.1299355808108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633136094674444E-2"/>
                  <c:y val="-0.1321758494454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230769230769232"/>
                  <c:y val="-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Осуществление областных и государственных полночий</c:v>
                </c:pt>
                <c:pt idx="1">
                  <c:v>Содержание аппарата Думы города</c:v>
                </c:pt>
                <c:pt idx="2">
                  <c:v>Содержание контрольно-счетной палаты города Усолье-Сибирское</c:v>
                </c:pt>
                <c:pt idx="3">
                  <c:v>Оплата исполнительных листов</c:v>
                </c:pt>
                <c:pt idx="4">
                  <c:v>Проведение Всероссийской с\х переписи 2016 года (за счет средств федерального бюджета)</c:v>
                </c:pt>
                <c:pt idx="5">
                  <c:v>Осуществление полномочий по составлению (изменению) списков кандидатов в присяжные заседатели федеральных судов общей юрисдикции в РФ за счет федерального бюджета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66568</c:v>
                </c:pt>
                <c:pt idx="1">
                  <c:v>5190</c:v>
                </c:pt>
                <c:pt idx="2">
                  <c:v>3002</c:v>
                </c:pt>
                <c:pt idx="3">
                  <c:v>161</c:v>
                </c:pt>
                <c:pt idx="4" formatCode="General">
                  <c:v>153</c:v>
                </c:pt>
                <c:pt idx="5" formatCode="General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"/>
          <c:y val="0.14955433648094016"/>
          <c:w val="0.52558600847970927"/>
          <c:h val="0.8277704405550009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2373786536972787"/>
                  <c:y val="0.13368383997862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012355466723023"/>
                  <c:y val="-6.105901068783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715047157653453E-3"/>
                  <c:y val="0.17798792247597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45558121901720899"/>
                  <c:y val="4.53500106394197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482711</c:v>
                </c:pt>
                <c:pt idx="1">
                  <c:v>920785</c:v>
                </c:pt>
                <c:pt idx="2">
                  <c:v>7355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6048001609235705"/>
          <c:w val="0.46551095401119297"/>
          <c:h val="0.23951998390764309"/>
        </c:manualLayout>
      </c:layout>
      <c:overlay val="0"/>
      <c:txPr>
        <a:bodyPr/>
        <a:lstStyle/>
        <a:p>
          <a:pPr>
            <a:defRPr sz="11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2084873539141001"/>
                  <c:y val="0.119385360533719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2101919406013074"/>
                  <c:y val="-0.116048673375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866 619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852462369082033"/>
                  <c:y val="5.42021204532429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/>
                      <a:t>1 755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415154328451305"/>
                  <c:y val="0.106952063315618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  <c:pt idx="3">
                  <c:v>Средства фонда реформирования жилищно-коммунального хозяйства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495309</c:v>
                </c:pt>
                <c:pt idx="1">
                  <c:v>886619</c:v>
                </c:pt>
                <c:pt idx="2">
                  <c:v>17550</c:v>
                </c:pt>
                <c:pt idx="3">
                  <c:v>100239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38545181852269"/>
          <c:w val="1"/>
          <c:h val="0.22760461192350956"/>
        </c:manualLayout>
      </c:layout>
      <c:overlay val="0"/>
      <c:txPr>
        <a:bodyPr/>
        <a:lstStyle/>
        <a:p>
          <a:pPr>
            <a:defRPr sz="11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465876624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06731575279509"/>
          <c:y val="8.9368546575583102E-2"/>
          <c:w val="0.80758430039759888"/>
          <c:h val="0.7095770898233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9931832984247524"/>
                  <c:y val="6.128476146364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1010889275289"/>
                      <c:h val="9.44941176470588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6873396612018458E-2"/>
                  <c:y val="-1.915572024085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172145051876013E-3"/>
                  <c:y val="-3.3665947656208388E-2"/>
                </c:manualLayout>
              </c:layout>
              <c:tx>
                <c:rich>
                  <a:bodyPr/>
                  <a:lstStyle/>
                  <a:p>
                    <a:fld id="{4C689451-4021-4AC1-8876-1E8C845F3B72}" type="VALUE">
                      <a:rPr lang="en-US" sz="16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6955730748603423"/>
                  <c:y val="9.77777963139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Сфера жилищно-коммунального хозяйства</c:v>
                </c:pt>
                <c:pt idx="2">
                  <c:v>Иные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1157285</c:v>
                </c:pt>
                <c:pt idx="1">
                  <c:v>93136</c:v>
                </c:pt>
                <c:pt idx="2">
                  <c:v>160430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1.3428440513829474E-2"/>
          <c:y val="0.81821083835108843"/>
          <c:w val="0.90846449107015059"/>
          <c:h val="0.16791218156553961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440821431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57969989866447"/>
          <c:y val="0.15745939600107245"/>
          <c:w val="0.71138286823349595"/>
          <c:h val="0.625050518122741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405170514095294"/>
                  <c:y val="5.00269172131290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aseline="0"/>
                    </a:pPr>
                    <a:fld id="{AAC33447-09A3-4BEC-8298-8B486DBA84DD}" type="VALUE">
                      <a:rPr lang="en-US" sz="1600" b="1" i="0" baseline="0" dirty="0"/>
                      <a:pPr>
                        <a:defRPr sz="1600" baseline="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476450511945392"/>
                      <c:h val="9.610528559097178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7377925882129122E-4"/>
                  <c:y val="-1.5439004954387757E-2"/>
                </c:manualLayout>
              </c:layout>
              <c:tx>
                <c:rich>
                  <a:bodyPr/>
                  <a:lstStyle/>
                  <a:p>
                    <a:fld id="{3301CB50-3BAB-4C42-88F7-407108D20C72}" type="VALUE">
                      <a:rPr lang="en-US" sz="1600" b="1" baseline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3651877133105852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aseline="0"/>
                    </a:pPr>
                    <a:r>
                      <a:rPr lang="en-US" sz="1600" b="1" baseline="0" dirty="0" smtClean="0"/>
                      <a:t>124 886</a:t>
                    </a:r>
                  </a:p>
                  <a:p>
                    <a:pPr>
                      <a:defRPr sz="1600" baseline="0"/>
                    </a:pPr>
                    <a:r>
                      <a:rPr lang="en-US" sz="1600" b="1" baseline="0" dirty="0" smtClean="0"/>
                      <a:t>8,5%</a:t>
                    </a:r>
                    <a:endParaRPr lang="en-US" sz="1600" b="1" baseline="0" dirty="0"/>
                  </a:p>
                </c:rich>
              </c:tx>
              <c:spPr>
                <a:noFill/>
                <a:ln w="253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3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Сфера жилищно-коммунального хозяйства</c:v>
                </c:pt>
                <c:pt idx="2">
                  <c:v>Иные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1061555</c:v>
                </c:pt>
                <c:pt idx="1">
                  <c:v>277481</c:v>
                </c:pt>
                <c:pt idx="2">
                  <c:v>124886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9.82354680067722E-2"/>
          <c:y val="0.76468608612792166"/>
          <c:w val="0.8622491198839054"/>
          <c:h val="0.23531391387207831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3.0817803684202255E-2"/>
          <c:y val="1.1651615592834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6930063255041597"/>
                  <c:y val="1.6368501517829356E-2"/>
                </c:manualLayout>
              </c:layout>
              <c:tx>
                <c:rich>
                  <a:bodyPr/>
                  <a:lstStyle/>
                  <a:p>
                    <a:fld id="{FB05E317-EE70-4492-AADD-56ED0A7509D5}" type="VALUE">
                      <a:rPr lang="en-US" sz="1600" i="0" baseline="0" smtClean="0"/>
                      <a:pPr/>
                      <a:t>[ЗНАЧЕНИЕ]</a:t>
                    </a:fld>
                    <a:endParaRPr lang="en-US" sz="1600" i="0" baseline="0" dirty="0" smtClean="0"/>
                  </a:p>
                  <a:p>
                    <a:r>
                      <a:rPr lang="en-US" sz="1600" i="0" baseline="0" dirty="0" smtClean="0"/>
                      <a:t>83,3%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05826104397748"/>
                      <c:h val="9.358577644164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9472384172712413E-2"/>
                  <c:y val="-0.14305596738868762"/>
                </c:manualLayout>
              </c:layout>
              <c:tx>
                <c:rich>
                  <a:bodyPr/>
                  <a:lstStyle/>
                  <a:p>
                    <a:fld id="{612E55F0-7C26-486E-BD5B-3005CB8C50F2}" type="VALUE">
                      <a:rPr lang="en-US" sz="1600" smtClean="0"/>
                      <a:pPr/>
                      <a:t>[ЗНАЧЕНИЕ]</a:t>
                    </a:fld>
                    <a:endParaRPr lang="en-US" sz="1600" dirty="0" smtClean="0"/>
                  </a:p>
                  <a:p>
                    <a:r>
                      <a:rPr lang="en-US" sz="1600" dirty="0" smtClean="0"/>
                      <a:t>4,7%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426458222286103"/>
                  <c:y val="-0.18409552636678039"/>
                </c:manualLayout>
              </c:layout>
              <c:tx>
                <c:rich>
                  <a:bodyPr/>
                  <a:lstStyle/>
                  <a:p>
                    <a:fld id="{2576BC78-3F2B-4788-A4DD-91D3DFCE16C4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27030006814429"/>
                  <c:y val="-5.3348986254396442E-2"/>
                </c:manualLayout>
              </c:layout>
              <c:tx>
                <c:rich>
                  <a:bodyPr/>
                  <a:lstStyle/>
                  <a:p>
                    <a:fld id="{012358D8-AB65-49E8-967F-EBCD74041759}" type="VALUE">
                      <a:rPr lang="en-US" sz="1600" smtClean="0"/>
                      <a:pPr/>
                      <a:t>[ЗНАЧЕНИЕ]</a:t>
                    </a:fld>
                    <a:endParaRPr lang="en-US" sz="1600" dirty="0" smtClean="0"/>
                  </a:p>
                  <a:p>
                    <a:r>
                      <a:rPr lang="en-US" sz="1600" dirty="0" smtClean="0"/>
                      <a:t>6,4%</a:t>
                    </a:r>
                  </a:p>
                  <a:p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964239</c:v>
                </c:pt>
                <c:pt idx="1">
                  <c:v>53832</c:v>
                </c:pt>
                <c:pt idx="2">
                  <c:v>64256</c:v>
                </c:pt>
                <c:pt idx="3">
                  <c:v>74958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1.4354838709677419E-2"/>
          <c:y val="0.79905969868949622"/>
          <c:w val="0.96870205740411486"/>
          <c:h val="0.1900863439190519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6619155300074692"/>
                  <c:y val="2.6084221305877682E-2"/>
                </c:manualLayout>
              </c:layout>
              <c:tx>
                <c:rich>
                  <a:bodyPr/>
                  <a:lstStyle/>
                  <a:p>
                    <a:fld id="{B0B6EED5-C825-4F55-98EF-CDF28231CD1D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86,1%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27693336408949"/>
                      <c:h val="0.11675251490953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15680316156291"/>
                  <c:y val="-0.1607609415175576"/>
                </c:manualLayout>
              </c:layout>
              <c:tx>
                <c:rich>
                  <a:bodyPr/>
                  <a:lstStyle/>
                  <a:p>
                    <a:fld id="{DFD963CB-A915-4BC7-9247-1D54AFC3AC58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7087560070233"/>
                  <c:y val="-0.20345612517747982"/>
                </c:manualLayout>
              </c:layout>
              <c:tx>
                <c:rich>
                  <a:bodyPr/>
                  <a:lstStyle/>
                  <a:p>
                    <a:fld id="{E08B29A4-89C7-4066-B6E8-11935B6675DB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220498841124642"/>
                  <c:y val="-0.11216171003373891"/>
                </c:manualLayout>
              </c:layout>
              <c:tx>
                <c:rich>
                  <a:bodyPr/>
                  <a:lstStyle/>
                  <a:p>
                    <a:fld id="{761EF01B-2ADC-4CB3-AA4D-10B66122F7F4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914325</c:v>
                </c:pt>
                <c:pt idx="1">
                  <c:v>65948</c:v>
                </c:pt>
                <c:pt idx="2">
                  <c:v>57930</c:v>
                </c:pt>
                <c:pt idx="3">
                  <c:v>23352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1.4354778823378786E-2"/>
          <c:y val="0.79905962926509189"/>
          <c:w val="0.96870213174572695"/>
          <c:h val="0.190086327099737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6.6449989501311146E-2"/>
                  <c:y val="-4.051235842722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966771059168615E-17"/>
                  <c:y val="-1.191539953741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Лист1!$B$3:$B$4</c:f>
              <c:numCache>
                <c:formatCode>#,##0</c:formatCode>
                <c:ptCount val="2"/>
                <c:pt idx="0">
                  <c:v>68323</c:v>
                </c:pt>
                <c:pt idx="1">
                  <c:v>24813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16165575641404"/>
          <c:w val="0.82246341781346544"/>
          <c:h val="0.19987589051368582"/>
        </c:manualLayout>
      </c:layout>
      <c:overlay val="0"/>
      <c:txPr>
        <a:bodyPr/>
        <a:lstStyle/>
        <a:p>
          <a:pPr>
            <a:defRPr sz="16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197761011502698E-2"/>
          <c:y val="8.9506258080600032E-2"/>
          <c:w val="0.81125044136730029"/>
          <c:h val="0.67176607530760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CC66FF"/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Lbls>
            <c:dLbl>
              <c:idx val="1"/>
              <c:layout>
                <c:manualLayout>
                  <c:x val="0.27157821796188025"/>
                  <c:y val="0.20494487204362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</c:strCache>
            </c:strRef>
          </c:cat>
          <c:val>
            <c:numRef>
              <c:f>Лист1!$B$3:$B$4</c:f>
              <c:numCache>
                <c:formatCode>#,##0</c:formatCode>
                <c:ptCount val="2"/>
                <c:pt idx="0">
                  <c:v>51764</c:v>
                </c:pt>
                <c:pt idx="1">
                  <c:v>225717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spc="-1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spc="-1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5924625621899422"/>
          <c:w val="1"/>
          <c:h val="0.21179125420932599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6.656600968154300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115209631403887E-2"/>
          <c:y val="7.3875477132002737E-2"/>
          <c:w val="0.84976524112747032"/>
          <c:h val="0.70092328396667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Lbls>
            <c:dLbl>
              <c:idx val="0"/>
              <c:layout>
                <c:manualLayout>
                  <c:x val="0.18159296617420259"/>
                  <c:y val="-5.7193917779615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289</a:t>
                    </a:r>
                  </a:p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0,8%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7205788178544"/>
                      <c:h val="0.156461205147902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251341796133433"/>
                  <c:y val="0.231158751025944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7 694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4,8%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79525372817196"/>
                      <c:h val="0.106690487458056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53521383087943"/>
                  <c:y val="6.196007759458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92107852359543"/>
                  <c:y val="-0.1931518164510573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9 058</a:t>
                    </a:r>
                  </a:p>
                  <a:p>
                    <a:pPr>
                      <a:defRPr/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6284087468293"/>
                      <c:h val="0.123098086443127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массовой информации</c:v>
                </c:pt>
                <c:pt idx="1">
                  <c:v>Обслуживание государственного и муниципального долга</c:v>
                </c:pt>
                <c:pt idx="2">
                  <c:v>Общегосударственные вопросы</c:v>
                </c:pt>
                <c:pt idx="3">
                  <c:v>Национальная безопаность и правоохранительная деятельность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1289</c:v>
                </c:pt>
                <c:pt idx="1">
                  <c:v>7694</c:v>
                </c:pt>
                <c:pt idx="2">
                  <c:v>142389</c:v>
                </c:pt>
                <c:pt idx="3">
                  <c:v>9058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8307705286839147"/>
          <c:w val="0.95247426683776981"/>
          <c:h val="0.19987589051368582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19704422189992E-2"/>
          <c:y val="0.16832146855477598"/>
          <c:w val="0.4379742930308041"/>
          <c:h val="0.815305991641954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2"/>
          <c:dLbls>
            <c:dLbl>
              <c:idx val="0"/>
              <c:layout>
                <c:manualLayout>
                  <c:x val="-0.1167222974679188"/>
                  <c:y val="-0.32847915041827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374239409578942E-2"/>
                  <c:y val="3.85683641988496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09038389673894E-3"/>
                  <c:y val="-2.39691316349465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99266380870445E-3"/>
                  <c:y val="-2.02778751078941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318575254723781E-2"/>
                  <c:y val="-3.59334005623306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- 52%</c:v>
                </c:pt>
                <c:pt idx="1">
                  <c:v>Акцизы по подакцизным товарам (продукции), производимым на территории РФ -3%</c:v>
                </c:pt>
                <c:pt idx="2">
                  <c:v>Налоги на совокупный доход - 17%</c:v>
                </c:pt>
                <c:pt idx="3">
                  <c:v>Налоги на имущество - 22%</c:v>
                </c:pt>
                <c:pt idx="4">
                  <c:v>Гос. пошлина - 6%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189395.1</c:v>
                </c:pt>
                <c:pt idx="1">
                  <c:v>9603.7000000000007</c:v>
                </c:pt>
                <c:pt idx="2">
                  <c:v>61542.3</c:v>
                </c:pt>
                <c:pt idx="3">
                  <c:v>80020.2</c:v>
                </c:pt>
                <c:pt idx="4">
                  <c:v>21447.5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55229129507982899"/>
          <c:y val="1.5136008206874347E-2"/>
          <c:w val="0.43844944243847983"/>
          <c:h val="0.98486399179312556"/>
        </c:manualLayout>
      </c:layout>
      <c:overlay val="0"/>
      <c:txPr>
        <a:bodyPr/>
        <a:lstStyle/>
        <a:p>
          <a:pPr>
            <a:defRPr sz="1400" baseline="0">
              <a:solidFill>
                <a:schemeClr val="tx1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год</a:t>
            </a:r>
            <a:endParaRPr lang="ru-RU" dirty="0"/>
          </a:p>
        </c:rich>
      </c:tx>
      <c:layout>
        <c:manualLayout>
          <c:xMode val="edge"/>
          <c:yMode val="edge"/>
          <c:x val="3.7674701327725748E-3"/>
          <c:y val="4.766160709309794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214426173418738E-2"/>
          <c:y val="4.998708070217181E-2"/>
          <c:w val="0.9341160219737622"/>
          <c:h val="0.828821274039792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2"/>
          <c:dPt>
            <c:idx val="0"/>
            <c:bubble3D val="0"/>
            <c:explosion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0"/>
            <c:spPr>
              <a:solidFill>
                <a:srgbClr val="9966FF"/>
              </a:solidFill>
            </c:spPr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0.19357166451157334"/>
                  <c:y val="-0.13985481775862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1 955</a:t>
                    </a:r>
                  </a:p>
                  <a:p>
                    <a:r>
                      <a:rPr lang="en-US" dirty="0" smtClean="0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334775926409543"/>
                  <c:y val="-4.638041876969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3 526</a:t>
                    </a:r>
                  </a:p>
                  <a:p>
                    <a:r>
                      <a:rPr lang="en-US" dirty="0" smtClean="0"/>
                      <a:t>2,8%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01947500652903"/>
                  <c:y val="4.5278526738443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112 287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445646605341284"/>
                  <c:y val="-0.226428050475196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7 118</a:t>
                    </a:r>
                  </a:p>
                  <a:p>
                    <a:r>
                      <a:rPr lang="en-US" dirty="0" smtClean="0"/>
                      <a:t>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массовой информации</c:v>
                </c:pt>
                <c:pt idx="1">
                  <c:v>Обслуживание государственного и муниципального долга</c:v>
                </c:pt>
                <c:pt idx="2">
                  <c:v>Общегосударственные вопросы</c:v>
                </c:pt>
                <c:pt idx="3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1290</c:v>
                </c:pt>
                <c:pt idx="1">
                  <c:v>7693</c:v>
                </c:pt>
                <c:pt idx="2">
                  <c:v>142389</c:v>
                </c:pt>
                <c:pt idx="3">
                  <c:v>9058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40"/>
      </c:doughnut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7714104731319289"/>
          <c:w val="1"/>
          <c:h val="0.22858952686807107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6760382284778"/>
          <c:y val="0.11694660335418008"/>
          <c:w val="0.50376167819262629"/>
          <c:h val="0.758396757594751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6982248520710061E-2"/>
                  <c:y val="0.28933404575051908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650887573964497"/>
                  <c:y val="-0.201624177120224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7 289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96528910217584"/>
                      <c:h val="5.350890453862549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086008479709266"/>
                  <c:y val="0.2509100870829462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088757396449715"/>
                  <c:y val="-0.1366563867148189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областного бюджета</c:v>
                </c:pt>
                <c:pt idx="1">
                  <c:v>Средства федерального бюджета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920179</c:v>
                </c:pt>
                <c:pt idx="1">
                  <c:v>7289</c:v>
                </c:pt>
                <c:pt idx="2">
                  <c:v>12216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40"/>
      </c:doughnutChart>
      <c:spPr>
        <a:noFill/>
        <a:ln w="25387"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1799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99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799" baseline="0"/>
            </a:pPr>
            <a:endParaRPr lang="ru-RU"/>
          </a:p>
        </c:txPr>
      </c:legendEntry>
      <c:layout>
        <c:manualLayout>
          <c:xMode val="edge"/>
          <c:yMode val="edge"/>
          <c:x val="2.5609465113978269E-2"/>
          <c:y val="0.19983513739638095"/>
          <c:w val="0.28291356041692128"/>
          <c:h val="0.77765721878939764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долга, тыс.руб.</c:v>
                </c:pt>
              </c:strCache>
            </c:strRef>
          </c:tx>
          <c:spPr>
            <a:ln w="79324" cap="rnd">
              <a:solidFill>
                <a:srgbClr val="FF0000"/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1"/>
              </a:solidFill>
              <a:ln w="9519">
                <a:solidFill>
                  <a:schemeClr val="accent1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 год 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1740</c:v>
                </c:pt>
                <c:pt idx="1">
                  <c:v>557</c:v>
                </c:pt>
                <c:pt idx="2">
                  <c:v>134</c:v>
                </c:pt>
                <c:pt idx="3">
                  <c:v>753</c:v>
                </c:pt>
                <c:pt idx="4">
                  <c:v>3526</c:v>
                </c:pt>
                <c:pt idx="5">
                  <c:v>7693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82961888"/>
        <c:axId val="-1382949920"/>
      </c:lineChart>
      <c:catAx>
        <c:axId val="-1382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49920"/>
        <c:crosses val="autoZero"/>
        <c:auto val="1"/>
        <c:lblAlgn val="ctr"/>
        <c:lblOffset val="100"/>
        <c:noMultiLvlLbl val="0"/>
      </c:catAx>
      <c:valAx>
        <c:axId val="-1382949920"/>
        <c:scaling>
          <c:orientation val="minMax"/>
        </c:scaling>
        <c:delete val="0"/>
        <c:axPos val="l"/>
        <c:majorGridlines>
          <c:spPr>
            <a:ln w="9519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61888"/>
        <c:crosses val="autoZero"/>
        <c:crossBetween val="between"/>
      </c:valAx>
      <c:spPr>
        <a:noFill/>
        <a:ln>
          <a:solidFill>
            <a:schemeClr val="tx2"/>
          </a:solidFill>
        </a:ln>
        <a:effectLst>
          <a:glow rad="228600">
            <a:schemeClr val="accent4">
              <a:satMod val="175000"/>
              <a:alpha val="40000"/>
            </a:schemeClr>
          </a:glow>
          <a:innerShdw blurRad="63500" dir="13500000">
            <a:prstClr val="black">
              <a:alpha val="56000"/>
            </a:prstClr>
          </a:innerShdw>
        </a:effectLst>
      </c:spPr>
    </c:plotArea>
    <c:legend>
      <c:legendPos val="b"/>
      <c:layout/>
      <c:overlay val="0"/>
      <c:spPr>
        <a:noFill/>
        <a:ln w="253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9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</a:t>
            </a:r>
            <a:r>
              <a:rPr lang="ru-RU" baseline="0" dirty="0" smtClean="0"/>
              <a:t> средней заработной платы работников муниципальных учреждений </a:t>
            </a:r>
            <a:r>
              <a:rPr lang="ru-RU" baseline="0" dirty="0" smtClean="0">
                <a:solidFill>
                  <a:schemeClr val="tx1"/>
                </a:solidFill>
              </a:rPr>
              <a:t>социальной сферы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599950816303971"/>
          <c:y val="6.2322297764932422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413447345438222E-3"/>
                  <c:y val="0.38639636834545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144402948362495E-3"/>
                  <c:y val="0.40822946770805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42469073500833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45327755157558E-3"/>
                  <c:y val="0.30162694247750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08980667899715E-3"/>
                  <c:y val="0.27321658023311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13312090274398E-3"/>
                  <c:y val="0.22896809405867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Учреждения культуры</c:v>
                </c:pt>
                <c:pt idx="4">
                  <c:v>Учреждения физической культуры и спорта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25628</c:v>
                </c:pt>
                <c:pt idx="1">
                  <c:v>29718</c:v>
                </c:pt>
                <c:pt idx="2">
                  <c:v>24181</c:v>
                </c:pt>
                <c:pt idx="3">
                  <c:v>21032.9</c:v>
                </c:pt>
                <c:pt idx="4">
                  <c:v>14496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939936270823195E-3"/>
                  <c:y val="0.39612568508108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626624180548795E-3"/>
                  <c:y val="0.378843439751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96307611960007E-16"/>
                  <c:y val="0.42469073500833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26624180548795E-3"/>
                  <c:y val="0.31369202017660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96307611960007E-16"/>
                  <c:y val="0.3317907994684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1566560451370937E-3"/>
                  <c:y val="0.30735356770037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Учреждения культуры</c:v>
                </c:pt>
                <c:pt idx="4">
                  <c:v>Учреждения физической культуры и спорта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25426</c:v>
                </c:pt>
                <c:pt idx="1">
                  <c:v>29623</c:v>
                </c:pt>
                <c:pt idx="2">
                  <c:v>24648.61</c:v>
                </c:pt>
                <c:pt idx="3">
                  <c:v>21044.400000000001</c:v>
                </c:pt>
                <c:pt idx="4">
                  <c:v>16317.94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5"/>
        <c:shape val="box"/>
        <c:axId val="-1382963520"/>
        <c:axId val="-1382951552"/>
        <c:axId val="0"/>
      </c:bar3DChart>
      <c:catAx>
        <c:axId val="-13829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51552"/>
        <c:crosses val="autoZero"/>
        <c:auto val="1"/>
        <c:lblAlgn val="ctr"/>
        <c:lblOffset val="100"/>
        <c:noMultiLvlLbl val="0"/>
      </c:catAx>
      <c:valAx>
        <c:axId val="-138295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52895282528413E-2"/>
          <c:y val="7.867111700033845E-2"/>
          <c:w val="0.94063846911066029"/>
          <c:h val="0.7575983515669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dPt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104</c:v>
                </c:pt>
                <c:pt idx="1">
                  <c:v>95</c:v>
                </c:pt>
                <c:pt idx="2">
                  <c:v>90</c:v>
                </c:pt>
                <c:pt idx="3">
                  <c:v>83</c:v>
                </c:pt>
                <c:pt idx="4">
                  <c:v>77</c:v>
                </c:pt>
                <c:pt idx="5">
                  <c:v>70</c:v>
                </c:pt>
                <c:pt idx="6">
                  <c:v>65</c:v>
                </c:pt>
                <c:pt idx="7">
                  <c:v>60</c:v>
                </c:pt>
                <c:pt idx="8">
                  <c:v>54</c:v>
                </c:pt>
                <c:pt idx="9">
                  <c:v>49</c:v>
                </c:pt>
                <c:pt idx="10">
                  <c:v>42</c:v>
                </c:pt>
                <c:pt idx="11">
                  <c:v>35</c:v>
                </c:pt>
                <c:pt idx="12">
                  <c:v>30</c:v>
                </c:pt>
                <c:pt idx="13">
                  <c:v>25</c:v>
                </c:pt>
                <c:pt idx="14">
                  <c:v>23</c:v>
                </c:pt>
                <c:pt idx="15">
                  <c:v>20</c:v>
                </c:pt>
                <c:pt idx="16">
                  <c:v>17</c:v>
                </c:pt>
                <c:pt idx="17">
                  <c:v>15</c:v>
                </c:pt>
                <c:pt idx="18">
                  <c:v>13</c:v>
                </c:pt>
                <c:pt idx="19">
                  <c:v>11</c:v>
                </c:pt>
                <c:pt idx="20">
                  <c:v>7</c:v>
                </c:pt>
                <c:pt idx="21">
                  <c:v>5</c:v>
                </c:pt>
                <c:pt idx="2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82956992"/>
        <c:axId val="-1382952640"/>
      </c:barChart>
      <c:dateAx>
        <c:axId val="-13829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52640"/>
        <c:crossesAt val="0"/>
        <c:auto val="0"/>
        <c:lblOffset val="100"/>
        <c:baseTimeUnit val="days"/>
      </c:dateAx>
      <c:valAx>
        <c:axId val="-1382952640"/>
        <c:scaling>
          <c:orientation val="minMax"/>
          <c:max val="12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82956992"/>
        <c:crosses val="autoZero"/>
        <c:crossBetween val="between"/>
      </c:valAx>
      <c:spPr>
        <a:pattFill prst="dotGrid">
          <a:fgClr>
            <a:srgbClr val="FF0000"/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52895282528413E-2"/>
          <c:y val="7.867111700033845E-2"/>
          <c:w val="0.94063846911066029"/>
          <c:h val="0.7575983515669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dPt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104</c:v>
                </c:pt>
                <c:pt idx="1">
                  <c:v>95</c:v>
                </c:pt>
                <c:pt idx="2">
                  <c:v>90</c:v>
                </c:pt>
                <c:pt idx="3">
                  <c:v>83</c:v>
                </c:pt>
                <c:pt idx="4">
                  <c:v>77</c:v>
                </c:pt>
                <c:pt idx="5">
                  <c:v>70</c:v>
                </c:pt>
                <c:pt idx="6">
                  <c:v>65</c:v>
                </c:pt>
                <c:pt idx="7">
                  <c:v>60</c:v>
                </c:pt>
                <c:pt idx="8">
                  <c:v>54</c:v>
                </c:pt>
                <c:pt idx="9">
                  <c:v>49</c:v>
                </c:pt>
                <c:pt idx="10">
                  <c:v>42</c:v>
                </c:pt>
                <c:pt idx="11">
                  <c:v>35</c:v>
                </c:pt>
                <c:pt idx="12">
                  <c:v>30</c:v>
                </c:pt>
                <c:pt idx="13">
                  <c:v>25</c:v>
                </c:pt>
                <c:pt idx="14">
                  <c:v>23</c:v>
                </c:pt>
                <c:pt idx="15">
                  <c:v>20</c:v>
                </c:pt>
                <c:pt idx="16">
                  <c:v>17</c:v>
                </c:pt>
                <c:pt idx="17">
                  <c:v>15</c:v>
                </c:pt>
                <c:pt idx="18">
                  <c:v>13</c:v>
                </c:pt>
                <c:pt idx="19">
                  <c:v>11</c:v>
                </c:pt>
                <c:pt idx="20">
                  <c:v>7</c:v>
                </c:pt>
                <c:pt idx="21">
                  <c:v>5</c:v>
                </c:pt>
                <c:pt idx="2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82959712"/>
        <c:axId val="-1382958080"/>
      </c:barChart>
      <c:dateAx>
        <c:axId val="-13829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2958080"/>
        <c:crossesAt val="0"/>
        <c:auto val="0"/>
        <c:lblOffset val="100"/>
        <c:baseTimeUnit val="days"/>
      </c:dateAx>
      <c:valAx>
        <c:axId val="-1382958080"/>
        <c:scaling>
          <c:orientation val="minMax"/>
          <c:max val="12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82959712"/>
        <c:crosses val="autoZero"/>
        <c:crossBetween val="between"/>
      </c:valAx>
      <c:spPr>
        <a:pattFill prst="dotGrid">
          <a:fgClr>
            <a:srgbClr val="FF0000"/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338048818924226E-2"/>
          <c:y val="3.1432082066419863E-2"/>
          <c:w val="0.64133500209181082"/>
          <c:h val="0.91581624111780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- 45%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9358630173479576E-2"/>
                  <c:y val="-2.4547404807773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44641.3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пользование природными ресурсами - 7%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9358630173479562E-2"/>
                  <c:y val="2.4547404807772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6771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 -1%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913003183679749E-2"/>
                  <c:y val="-7.3642214423322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040025814633676E-2"/>
                      <c:h val="7.36176670185128E-2"/>
                    </c:manualLayout>
                  </c15:layout>
                </c:ext>
              </c:extLst>
            </c:dLbl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979.8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 - 28%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#\ ##0.0</c:formatCode>
                <c:ptCount val="1"/>
                <c:pt idx="0">
                  <c:v>28635.9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неналоговые доходы (плата за наём, плата за размещение НТО и пр.) - 12%</c:v>
                </c:pt>
              </c:strCache>
            </c:strRef>
          </c:tx>
          <c:spPr>
            <a:solidFill>
              <a:srgbClr val="9900CC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5739009551039244E-2"/>
                  <c:y val="7.364221442331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#\ ##0.0</c:formatCode>
                <c:ptCount val="1"/>
                <c:pt idx="0">
                  <c:v>12003.8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Штрафы, санкции, возмещение ущерба - 7%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075890520438773E-2"/>
                  <c:y val="2.4547404807773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#\ ##0.0</c:formatCode>
                <c:ptCount val="1"/>
                <c:pt idx="0">
                  <c:v>6814.7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-1462204000"/>
        <c:axId val="-1462206720"/>
        <c:axId val="0"/>
      </c:bar3DChart>
      <c:catAx>
        <c:axId val="-146220400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one"/>
        <c:crossAx val="-1462206720"/>
        <c:crosses val="autoZero"/>
        <c:auto val="1"/>
        <c:lblAlgn val="ctr"/>
        <c:lblOffset val="100"/>
        <c:noMultiLvlLbl val="0"/>
      </c:catAx>
      <c:valAx>
        <c:axId val="-1462206720"/>
        <c:scaling>
          <c:orientation val="minMax"/>
          <c:max val="57500"/>
          <c:min val="0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-1462204000"/>
        <c:crosses val="autoZero"/>
        <c:crossBetween val="between"/>
      </c:valAx>
      <c:spPr>
        <a:noFill/>
        <a:ln w="25518">
          <a:noFill/>
        </a:ln>
      </c:spPr>
    </c:plotArea>
    <c:legend>
      <c:legendPos val="r"/>
      <c:layout>
        <c:manualLayout>
          <c:xMode val="edge"/>
          <c:yMode val="edge"/>
          <c:x val="0.66014488369344371"/>
          <c:y val="3.8526668629170473E-2"/>
          <c:w val="0.33553641814453566"/>
          <c:h val="0.90579537167380253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 algn="l">
            <a:defRPr sz="1200" b="0" i="0" kern="0" cap="none" spc="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8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242741406471843"/>
          <c:y val="0.10977358011430807"/>
          <c:w val="0.54757258593528157"/>
          <c:h val="0.78008372353987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9900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-0.20263662115656469"/>
                  <c:y val="5.3310195868795807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 sz="1600" b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6278342358412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0" baseline="0"/>
                    </a:pPr>
                    <a:r>
                      <a:rPr lang="en-US" sz="1600" b="0" baseline="0" dirty="0" smtClean="0"/>
                      <a:t>12 003,8</a:t>
                    </a:r>
                  </a:p>
                </c:rich>
              </c:tx>
              <c:spPr>
                <a:noFill/>
                <a:ln w="25364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77408036385164"/>
                  <c:y val="5.447735200605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 использования имущества, нах-ся в гос.и мун.собственности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От оказания платных услуг и компенсации затрат государства</c:v>
                </c:pt>
                <c:pt idx="3">
                  <c:v>Прочие неналоговые доходы (плата за наём, за размещение НТО и пр.)</c:v>
                </c:pt>
                <c:pt idx="4">
                  <c:v>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44641.3</c:v>
                </c:pt>
                <c:pt idx="1">
                  <c:v>6771</c:v>
                </c:pt>
                <c:pt idx="2">
                  <c:v>979.8</c:v>
                </c:pt>
                <c:pt idx="3">
                  <c:v>12003.8</c:v>
                </c:pt>
                <c:pt idx="4">
                  <c:v>28635.9</c:v>
                </c:pt>
                <c:pt idx="5">
                  <c:v>6814.7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20191549439088374"/>
                  <c:y val="2.6655097934397852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974887589026443E-2"/>
                  <c:y val="-2.7238676003026709E-3"/>
                </c:manualLayout>
              </c:layout>
              <c:spPr>
                <a:noFill/>
                <a:ln w="25364">
                  <a:noFill/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293589188368438"/>
                  <c:y val="-2.723867600302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 использования имущества, нах-ся в гос.и мун.собственности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От оказания платных услуг и компенсации затрат государства</c:v>
                </c:pt>
                <c:pt idx="3">
                  <c:v>Прочие неналоговые доходы (плата за наём, за размещение НТО и пр.)</c:v>
                </c:pt>
                <c:pt idx="4">
                  <c:v>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56922.9</c:v>
                </c:pt>
                <c:pt idx="1">
                  <c:v>4700.6000000000004</c:v>
                </c:pt>
                <c:pt idx="2">
                  <c:v>938.3</c:v>
                </c:pt>
                <c:pt idx="3">
                  <c:v>9001</c:v>
                </c:pt>
                <c:pt idx="4">
                  <c:v>20533.900000000001</c:v>
                </c:pt>
                <c:pt idx="5">
                  <c:v>5576.2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462203456"/>
        <c:axId val="-1462201824"/>
      </c:barChart>
      <c:catAx>
        <c:axId val="-1462203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462201824"/>
        <c:crosses val="autoZero"/>
        <c:auto val="1"/>
        <c:lblAlgn val="ctr"/>
        <c:lblOffset val="1000"/>
        <c:tickLblSkip val="1"/>
        <c:noMultiLvlLbl val="0"/>
      </c:catAx>
      <c:valAx>
        <c:axId val="-1462201824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-14622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304067080110591E-2"/>
          <c:y val="0.91722979303996177"/>
          <c:w val="0.18667839639514094"/>
          <c:h val="6.9256708255935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77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4"/>
          <c:dPt>
            <c:idx val="1"/>
            <c:bubble3D val="0"/>
            <c:explosion val="37"/>
            <c:spPr>
              <a:solidFill>
                <a:srgbClr val="0099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5745071853413761"/>
                  <c:y val="5.168218448970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992129167778602E-2"/>
                  <c:y val="9.738396160777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35704.5</c:v>
                </c:pt>
                <c:pt idx="1">
                  <c:v>835892.7</c:v>
                </c:pt>
                <c:pt idx="2">
                  <c:v>93645.5</c:v>
                </c:pt>
                <c:pt idx="3">
                  <c:v>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77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год</a:t>
            </a:r>
            <a:endParaRPr lang="ru-RU" dirty="0"/>
          </a:p>
        </c:rich>
      </c:tx>
      <c:layout>
        <c:manualLayout>
          <c:xMode val="edge"/>
          <c:yMode val="edge"/>
          <c:x val="0.35659283753771942"/>
          <c:y val="1.3639196313632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spPr>
              <a:solidFill>
                <a:srgbClr val="9966FF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2930171349940486"/>
                  <c:y val="-0.238426269045088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7323162274618"/>
                      <c:h val="9.29898612769478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2387759782454429E-2"/>
                  <c:y val="0.16983350207199407"/>
                </c:manualLayout>
              </c:layout>
              <c:tx>
                <c:rich>
                  <a:bodyPr/>
                  <a:lstStyle/>
                  <a:p>
                    <a:fld id="{B67C2741-48DA-4F3F-9676-8C53B59D1E42}" type="VALUE">
                      <a:rPr lang="en-US" sz="1600" baseline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4684550232268145E-2"/>
                  <c:y val="3.7386273207961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955730748603423"/>
                  <c:y val="9.7777796313905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1390687</c:v>
                </c:pt>
                <c:pt idx="1">
                  <c:v>73235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"/>
          <c:y val="0.83958769451912096"/>
          <c:w val="1"/>
          <c:h val="0.14576290615319532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201952028723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08401123237705"/>
          <c:y val="0.15965626863071966"/>
          <c:w val="0.69547212737704656"/>
          <c:h val="0.57589439422243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2016год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966FF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436907657263648"/>
                  <c:y val="-0.251845479597646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8533912129954"/>
                      <c:h val="9.57044890845557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835678798813497E-2"/>
                  <c:y val="0.214799939503546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75 139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9633360519483868E-2"/>
                  <c:y val="3.03712721529498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/>
                      <a:t>1 755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437552641666677"/>
                  <c:y val="0.116484460759998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600" b="1" i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1335711</c:v>
                </c:pt>
                <c:pt idx="1">
                  <c:v>73235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"/>
          <c:y val="0.85189876265466813"/>
          <c:w val="1"/>
          <c:h val="0.14810123734533187"/>
        </c:manualLayout>
      </c:layout>
      <c:overlay val="0"/>
      <c:txPr>
        <a:bodyPr/>
        <a:lstStyle/>
        <a:p>
          <a:pPr>
            <a:defRPr sz="1599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87173159673851"/>
          <c:y val="5.2897016334142351E-2"/>
          <c:w val="0.41458599668989837"/>
          <c:h val="0.648885392920772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</c:dPt>
          <c:dPt>
            <c:idx val="9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6272189349112426"/>
                  <c:y val="6.944832767474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313609467455625"/>
                  <c:y val="6.7208059040074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8106508875739644"/>
                  <c:y val="-2.2402686346691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4408284023668644"/>
                  <c:y val="-0.16353961033084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8402366863905326"/>
                  <c:y val="-9.185101402143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644970414201183"/>
                  <c:y val="-0.18146175940820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568047337278113E-2"/>
                  <c:y val="-0.1545785357921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55029585798817E-2"/>
                  <c:y val="-0.1299355808108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633136094674444E-2"/>
                  <c:y val="-0.1321758494454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1745562130177504"/>
                  <c:y val="0.32931948929636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1893491124260345"/>
                  <c:y val="0.23522820664026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2189349112426035"/>
                  <c:y val="0.12769531217614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21449704142011836"/>
                  <c:y val="3.808456678937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7455621301775148"/>
                  <c:y val="-2.91234922506991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3 790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15088757396449692"/>
                  <c:y val="-8.288993948275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МП "Развитие образования" на 2015-2020 годы</c:v>
                </c:pt>
                <c:pt idx="1">
                  <c:v>МП "Развитие физической культуры и спорта" на 2015-2020 годы</c:v>
                </c:pt>
                <c:pt idx="2">
                  <c:v>МП "Развитие культуры и архивного дела" на 2015-2020 годы</c:v>
                </c:pt>
                <c:pt idx="3">
                  <c:v>МП "Молодежная политика" на 2015-2020 годы</c:v>
                </c:pt>
                <c:pt idx="4">
                  <c:v>МП "Социальная поддержка населения" на 2015-2020 годы</c:v>
                </c:pt>
                <c:pt idx="5">
                  <c:v>МП "Обеспечение населения доступным жильем" на 2015-2020 годы</c:v>
                </c:pt>
                <c:pt idx="6">
                  <c:v>МП "Развитие жилищно-коммунального хозяйства" на 2015-2020 годы</c:v>
                </c:pt>
                <c:pt idx="7">
                  <c:v>МП "Совершенствование муниципального регулирования" на 2015-2020 годы</c:v>
                </c:pt>
                <c:pt idx="8">
                  <c:v>МП "Муниципальная поддержка приоритетных отраслей экономики" на 2015-2020 годы</c:v>
                </c:pt>
                <c:pt idx="9">
                  <c:v>МП "Обеспечение комплексных мер по предупреждению и ликвидации чрезвычайных ситуаций природного и техногенного характера и обеспечение пожарной безопасности" на 2015-2020 годы</c:v>
                </c:pt>
                <c:pt idx="10">
                  <c:v>МП "Профилактика социально значимых заболеваний (туберкулез, ВИЧ/СПИД, ИППП) и социально-негативных явлений (алкоголизм, табакокурение) на территории города Усолье-Сибирское" на 2016-2020 годы</c:v>
                </c:pt>
                <c:pt idx="11">
                  <c:v>МП "Доступная среда" на 2016-2020 годы</c:v>
                </c:pt>
                <c:pt idx="12">
                  <c:v>МП "Профилактика правонарушений" на 2016-2020 годы</c:v>
                </c:pt>
                <c:pt idx="13">
                  <c:v>МП "Безопасность дорожного движения" на 2016-2020 годы</c:v>
                </c:pt>
                <c:pt idx="14">
                  <c:v>МП "Трудоустройство отдельных категорий граждан города Усолье-Сибирское" на 2016-2020 годы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962479</c:v>
                </c:pt>
                <c:pt idx="1">
                  <c:v>74925</c:v>
                </c:pt>
                <c:pt idx="2">
                  <c:v>58885</c:v>
                </c:pt>
                <c:pt idx="3">
                  <c:v>341</c:v>
                </c:pt>
                <c:pt idx="4">
                  <c:v>4985</c:v>
                </c:pt>
                <c:pt idx="5">
                  <c:v>2552</c:v>
                </c:pt>
                <c:pt idx="6">
                  <c:v>82570</c:v>
                </c:pt>
                <c:pt idx="7">
                  <c:v>127122</c:v>
                </c:pt>
                <c:pt idx="8">
                  <c:v>7391</c:v>
                </c:pt>
                <c:pt idx="9">
                  <c:v>8936</c:v>
                </c:pt>
                <c:pt idx="10" formatCode="General">
                  <c:v>330</c:v>
                </c:pt>
                <c:pt idx="11" formatCode="General">
                  <c:v>436</c:v>
                </c:pt>
                <c:pt idx="12" formatCode="General">
                  <c:v>180</c:v>
                </c:pt>
                <c:pt idx="13" formatCode="General">
                  <c:v>3790</c:v>
                </c:pt>
                <c:pt idx="14" formatCode="General">
                  <c:v>789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4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"/>
          <c:y val="0.28397045456108988"/>
          <c:w val="0.98564519789793459"/>
          <c:h val="0.71602954543891006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7D4C3-C5EE-43B3-8125-8079540F59EE}" type="doc">
      <dgm:prSet loTypeId="urn:microsoft.com/office/officeart/2005/8/layout/radial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129360-CD7B-4309-A025-18A339186FF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925BD-F2E5-41AD-9E07-AE0B0FA83CD6}" type="parTrans" cxnId="{AE4AD27D-ABC1-495B-9B0A-D281C092D7FA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C203B0E-3D21-4072-965F-10A004E156EF}" type="sibTrans" cxnId="{AE4AD27D-ABC1-495B-9B0A-D281C092D7FA}">
      <dgm:prSet/>
      <dgm:spPr/>
      <dgm:t>
        <a:bodyPr/>
        <a:lstStyle/>
        <a:p>
          <a:endParaRPr lang="ru-RU"/>
        </a:p>
      </dgm:t>
    </dgm:pt>
    <dgm:pt modelId="{93B8BC56-91B5-4802-8CFB-A43D2F5A1BB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99FEA-BD3D-443C-AE54-DB7BAC587A30}" type="parTrans" cxnId="{41D89618-5BF7-41E5-B926-C8A441865798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D6D4F9B-DF2D-431C-8BFF-E53E9A366B02}" type="sibTrans" cxnId="{41D89618-5BF7-41E5-B926-C8A441865798}">
      <dgm:prSet/>
      <dgm:spPr/>
      <dgm:t>
        <a:bodyPr/>
        <a:lstStyle/>
        <a:p>
          <a:endParaRPr lang="ru-RU"/>
        </a:p>
      </dgm:t>
    </dgm:pt>
    <dgm:pt modelId="{5663AB55-32FF-4622-8E92-BBE1C236B6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438 315,3</a:t>
          </a:r>
        </a:p>
      </dgm:t>
    </dgm:pt>
    <dgm:pt modelId="{28486F66-1477-4E46-A7A2-E1D43CDEEB73}" type="parTrans" cxnId="{66A002B7-626C-4F65-85A9-F30CC4E49EBD}">
      <dgm:prSet/>
      <dgm:spPr/>
      <dgm:t>
        <a:bodyPr/>
        <a:lstStyle/>
        <a:p>
          <a:endParaRPr lang="ru-RU"/>
        </a:p>
      </dgm:t>
    </dgm:pt>
    <dgm:pt modelId="{1F84809A-0C49-4997-B9B7-01BC41D82E73}" type="sibTrans" cxnId="{66A002B7-626C-4F65-85A9-F30CC4E49EBD}">
      <dgm:prSet/>
      <dgm:spPr/>
      <dgm:t>
        <a:bodyPr/>
        <a:lstStyle/>
        <a:p>
          <a:endParaRPr lang="ru-RU"/>
        </a:p>
      </dgm:t>
    </dgm:pt>
    <dgm:pt modelId="{02B46EB2-4C37-4137-9F80-E278CF1ECD9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461 877,0</a:t>
          </a:r>
        </a:p>
      </dgm:t>
    </dgm:pt>
    <dgm:pt modelId="{0A1BA86C-70A2-4254-9FFE-B52AECD6564A}" type="parTrans" cxnId="{D8188887-924D-4111-A5DC-4EFF760928CB}">
      <dgm:prSet/>
      <dgm:spPr/>
      <dgm:t>
        <a:bodyPr/>
        <a:lstStyle/>
        <a:p>
          <a:endParaRPr lang="ru-RU"/>
        </a:p>
      </dgm:t>
    </dgm:pt>
    <dgm:pt modelId="{E7D25D36-FEC1-4DEA-88CD-FBE4B9C1A7CC}" type="sibTrans" cxnId="{D8188887-924D-4111-A5DC-4EFF760928CB}">
      <dgm:prSet/>
      <dgm:spPr/>
      <dgm:t>
        <a:bodyPr/>
        <a:lstStyle/>
        <a:p>
          <a:endParaRPr lang="ru-RU"/>
        </a:p>
      </dgm:t>
    </dgm:pt>
    <dgm:pt modelId="{F1FA3B42-AC8C-4801-9A12-A7F9352339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– </a:t>
          </a:r>
          <a:r>
            <a:rPr lang="ru-RU" sz="23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965 814,0</a:t>
          </a:r>
          <a:endParaRPr lang="ru-RU" sz="23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B4A30-E00B-49C6-85A4-03A50B020ED3}" type="parTrans" cxnId="{36707386-DAD5-4BCF-8C18-A8C78050F8BC}">
      <dgm:prSet/>
      <dgm:spPr/>
      <dgm:t>
        <a:bodyPr/>
        <a:lstStyle/>
        <a:p>
          <a:endParaRPr lang="ru-RU"/>
        </a:p>
      </dgm:t>
    </dgm:pt>
    <dgm:pt modelId="{DAF5E585-2095-445B-B1F3-844A6E192BC1}" type="sibTrans" cxnId="{36707386-DAD5-4BCF-8C18-A8C78050F8BC}">
      <dgm:prSet/>
      <dgm:spPr/>
      <dgm:t>
        <a:bodyPr/>
        <a:lstStyle/>
        <a:p>
          <a:endParaRPr lang="ru-RU"/>
        </a:p>
      </dgm:t>
    </dgm:pt>
    <dgm:pt modelId="{756A875F-6E03-4B3D-A4CE-C51374AE32EC}">
      <dgm:prSet phldrT="[Текст]" custT="1"/>
      <dgm:spPr/>
      <dgm:t>
        <a:bodyPr/>
        <a:lstStyle/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300" b="1" baseline="0" dirty="0">
            <a:solidFill>
              <a:schemeClr val="bg1"/>
            </a:solidFill>
          </a:endParaRPr>
        </a:p>
      </dgm:t>
    </dgm:pt>
    <dgm:pt modelId="{6096589F-4F60-4E2E-B738-B85B9AD7D95D}" type="sibTrans" cxnId="{79D6B7E0-CB11-4FF5-ADCB-8371E847F4CD}">
      <dgm:prSet/>
      <dgm:spPr/>
      <dgm:t>
        <a:bodyPr/>
        <a:lstStyle/>
        <a:p>
          <a:endParaRPr lang="ru-RU"/>
        </a:p>
      </dgm:t>
    </dgm:pt>
    <dgm:pt modelId="{4A3962F3-C770-4152-8329-D31BC281D64A}" type="parTrans" cxnId="{79D6B7E0-CB11-4FF5-ADCB-8371E847F4CD}">
      <dgm:prSet/>
      <dgm:spPr/>
      <dgm:t>
        <a:bodyPr/>
        <a:lstStyle/>
        <a:p>
          <a:endParaRPr lang="ru-RU"/>
        </a:p>
      </dgm:t>
    </dgm:pt>
    <dgm:pt modelId="{51CE31FC-EE36-4B8D-83C9-C0EC8E148897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b="1" dirty="0">
            <a:solidFill>
              <a:schemeClr val="tx1"/>
            </a:solidFill>
          </a:endParaRPr>
        </a:p>
      </dgm:t>
    </dgm:pt>
    <dgm:pt modelId="{B6607291-8BDF-4BA6-9024-7CEAF6263839}" type="sibTrans" cxnId="{A3E1E0DB-7A97-4119-9B5D-DAFCD5ABF2B9}">
      <dgm:prSet/>
      <dgm:spPr/>
      <dgm:t>
        <a:bodyPr/>
        <a:lstStyle/>
        <a:p>
          <a:endParaRPr lang="ru-RU"/>
        </a:p>
      </dgm:t>
    </dgm:pt>
    <dgm:pt modelId="{BEF3BE30-281C-4BA2-9524-7F8BCE35A3B1}" type="parTrans" cxnId="{A3E1E0DB-7A97-4119-9B5D-DAFCD5ABF2B9}">
      <dgm:prSet/>
      <dgm:spPr/>
      <dgm:t>
        <a:bodyPr/>
        <a:lstStyle/>
        <a:p>
          <a:endParaRPr lang="ru-RU"/>
        </a:p>
      </dgm:t>
    </dgm:pt>
    <dgm:pt modelId="{87F4CB88-3B3B-4245-9080-D58D46ED9C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– </a:t>
          </a:r>
          <a:r>
            <a:rPr lang="ru-RU" sz="23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965 223,0</a:t>
          </a:r>
          <a:endParaRPr lang="ru-RU" sz="23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0FAA9-7C54-41A9-A1D2-C013106813D6}" type="parTrans" cxnId="{ADE29DBA-FBF9-42FF-B4E9-67BE3C70D080}">
      <dgm:prSet/>
      <dgm:spPr/>
      <dgm:t>
        <a:bodyPr/>
        <a:lstStyle/>
        <a:p>
          <a:endParaRPr lang="ru-RU"/>
        </a:p>
      </dgm:t>
    </dgm:pt>
    <dgm:pt modelId="{56F18E93-8925-40B1-925E-D9557E2453C9}" type="sibTrans" cxnId="{ADE29DBA-FBF9-42FF-B4E9-67BE3C70D080}">
      <dgm:prSet/>
      <dgm:spPr/>
      <dgm:t>
        <a:bodyPr/>
        <a:lstStyle/>
        <a:p>
          <a:endParaRPr lang="ru-RU"/>
        </a:p>
      </dgm:t>
    </dgm:pt>
    <dgm:pt modelId="{A987C5F1-9327-4799-8BAA-7A074AB3534A}" type="pres">
      <dgm:prSet presAssocID="{1AD7D4C3-C5EE-43B3-8125-8079540F59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8F6E5-DC29-46EF-87A9-BA038A32CC88}" type="pres">
      <dgm:prSet presAssocID="{1AD7D4C3-C5EE-43B3-8125-8079540F59EE}" presName="cycle" presStyleCnt="0"/>
      <dgm:spPr/>
      <dgm:t>
        <a:bodyPr/>
        <a:lstStyle/>
        <a:p>
          <a:endParaRPr lang="ru-RU"/>
        </a:p>
      </dgm:t>
    </dgm:pt>
    <dgm:pt modelId="{6DEAD8AC-E162-4382-9719-39B5FF7A5EA3}" type="pres">
      <dgm:prSet presAssocID="{1AD7D4C3-C5EE-43B3-8125-8079540F59EE}" presName="centerShape" presStyleCnt="0"/>
      <dgm:spPr/>
      <dgm:t>
        <a:bodyPr/>
        <a:lstStyle/>
        <a:p>
          <a:endParaRPr lang="ru-RU"/>
        </a:p>
      </dgm:t>
    </dgm:pt>
    <dgm:pt modelId="{9CDEBED6-6F86-4DD0-8A2B-9AB42AA6FA3E}" type="pres">
      <dgm:prSet presAssocID="{1AD7D4C3-C5EE-43B3-8125-8079540F59EE}" presName="connSite" presStyleLbl="node1" presStyleIdx="0" presStyleCnt="3"/>
      <dgm:spPr/>
      <dgm:t>
        <a:bodyPr/>
        <a:lstStyle/>
        <a:p>
          <a:endParaRPr lang="ru-RU"/>
        </a:p>
      </dgm:t>
    </dgm:pt>
    <dgm:pt modelId="{D380288F-0A42-471B-8C42-2DFD27E2AFC2}" type="pres">
      <dgm:prSet presAssocID="{1AD7D4C3-C5EE-43B3-8125-8079540F59EE}" presName="visible" presStyleLbl="node1" presStyleIdx="0" presStyleCnt="3" custLinFactNeighborX="-461" custLinFactNeighborY="876"/>
      <dgm:spPr/>
      <dgm:t>
        <a:bodyPr/>
        <a:lstStyle/>
        <a:p>
          <a:endParaRPr lang="ru-RU"/>
        </a:p>
      </dgm:t>
      <dgm:extLst/>
    </dgm:pt>
    <dgm:pt modelId="{DBFE4302-7CF9-4A80-91D8-9CCA7581683B}" type="pres">
      <dgm:prSet presAssocID="{77E925BD-F2E5-41AD-9E07-AE0B0FA83CD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0DD4AD46-D31F-45EB-8BA5-366E410721FC}" type="pres">
      <dgm:prSet presAssocID="{16129360-CD7B-4309-A025-18A339186FF6}" presName="node" presStyleCnt="0"/>
      <dgm:spPr/>
      <dgm:t>
        <a:bodyPr/>
        <a:lstStyle/>
        <a:p>
          <a:endParaRPr lang="ru-RU"/>
        </a:p>
      </dgm:t>
    </dgm:pt>
    <dgm:pt modelId="{BBDBBEC1-CE0D-41AA-8DEB-B76AD937019B}" type="pres">
      <dgm:prSet presAssocID="{16129360-CD7B-4309-A025-18A339186FF6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7E7A-02AF-4AD2-A135-4203A1122B6F}" type="pres">
      <dgm:prSet presAssocID="{16129360-CD7B-4309-A025-18A339186FF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B838-E4B4-4572-8CBF-F96AE015146E}" type="pres">
      <dgm:prSet presAssocID="{D5599FEA-BD3D-443C-AE54-DB7BAC587A30}" presName="Name25" presStyleLbl="parChTrans1D1" presStyleIdx="1" presStyleCnt="2"/>
      <dgm:spPr/>
      <dgm:t>
        <a:bodyPr/>
        <a:lstStyle/>
        <a:p>
          <a:endParaRPr lang="ru-RU"/>
        </a:p>
      </dgm:t>
    </dgm:pt>
    <dgm:pt modelId="{D3B4C62F-4AD3-48ED-BE3A-BB3C45FF188B}" type="pres">
      <dgm:prSet presAssocID="{93B8BC56-91B5-4802-8CFB-A43D2F5A1BB1}" presName="node" presStyleCnt="0"/>
      <dgm:spPr/>
      <dgm:t>
        <a:bodyPr/>
        <a:lstStyle/>
        <a:p>
          <a:endParaRPr lang="ru-RU"/>
        </a:p>
      </dgm:t>
    </dgm:pt>
    <dgm:pt modelId="{257BBD4F-EC96-4F8F-8797-025BF30F1E60}" type="pres">
      <dgm:prSet presAssocID="{93B8BC56-91B5-4802-8CFB-A43D2F5A1BB1}" presName="parentNode" presStyleLbl="node1" presStyleIdx="2" presStyleCnt="3" custLinFactNeighborX="4860" custLinFactNeighborY="-18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06361-42F4-44B1-B65E-195A66B4C809}" type="pres">
      <dgm:prSet presAssocID="{93B8BC56-91B5-4802-8CFB-A43D2F5A1BB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98D43-20BA-4C99-900B-721E3CC15D5B}" type="presOf" srcId="{51CE31FC-EE36-4B8D-83C9-C0EC8E148897}" destId="{789F7E7A-02AF-4AD2-A135-4203A1122B6F}" srcOrd="0" destOrd="2" presId="urn:microsoft.com/office/officeart/2005/8/layout/radial2"/>
    <dgm:cxn modelId="{66A002B7-626C-4F65-85A9-F30CC4E49EBD}" srcId="{16129360-CD7B-4309-A025-18A339186FF6}" destId="{5663AB55-32FF-4622-8E92-BBE1C236B6E6}" srcOrd="0" destOrd="0" parTransId="{28486F66-1477-4E46-A7A2-E1D43CDEEB73}" sibTransId="{1F84809A-0C49-4997-B9B7-01BC41D82E73}"/>
    <dgm:cxn modelId="{79D6B7E0-CB11-4FF5-ADCB-8371E847F4CD}" srcId="{93B8BC56-91B5-4802-8CFB-A43D2F5A1BB1}" destId="{756A875F-6E03-4B3D-A4CE-C51374AE32EC}" srcOrd="2" destOrd="0" parTransId="{4A3962F3-C770-4152-8329-D31BC281D64A}" sibTransId="{6096589F-4F60-4E2E-B738-B85B9AD7D95D}"/>
    <dgm:cxn modelId="{36707386-DAD5-4BCF-8C18-A8C78050F8BC}" srcId="{93B8BC56-91B5-4802-8CFB-A43D2F5A1BB1}" destId="{F1FA3B42-AC8C-4801-9A12-A7F935233923}" srcOrd="0" destOrd="0" parTransId="{4A5B4A30-E00B-49C6-85A4-03A50B020ED3}" sibTransId="{DAF5E585-2095-445B-B1F3-844A6E192BC1}"/>
    <dgm:cxn modelId="{5A497214-915C-4F48-A26D-48D6888D0EEF}" type="presOf" srcId="{77E925BD-F2E5-41AD-9E07-AE0B0FA83CD6}" destId="{DBFE4302-7CF9-4A80-91D8-9CCA7581683B}" srcOrd="0" destOrd="0" presId="urn:microsoft.com/office/officeart/2005/8/layout/radial2"/>
    <dgm:cxn modelId="{A3E1E0DB-7A97-4119-9B5D-DAFCD5ABF2B9}" srcId="{16129360-CD7B-4309-A025-18A339186FF6}" destId="{51CE31FC-EE36-4B8D-83C9-C0EC8E148897}" srcOrd="2" destOrd="0" parTransId="{BEF3BE30-281C-4BA2-9524-7F8BCE35A3B1}" sibTransId="{B6607291-8BDF-4BA6-9024-7CEAF6263839}"/>
    <dgm:cxn modelId="{1A7A5A55-D00B-40B2-9504-4BD8396FA8B2}" type="presOf" srcId="{02B46EB2-4C37-4137-9F80-E278CF1ECD99}" destId="{789F7E7A-02AF-4AD2-A135-4203A1122B6F}" srcOrd="0" destOrd="1" presId="urn:microsoft.com/office/officeart/2005/8/layout/radial2"/>
    <dgm:cxn modelId="{5953BF2C-D9FF-43E5-AEA5-1E314FFB7145}" type="presOf" srcId="{D5599FEA-BD3D-443C-AE54-DB7BAC587A30}" destId="{5706B838-E4B4-4572-8CBF-F96AE015146E}" srcOrd="0" destOrd="0" presId="urn:microsoft.com/office/officeart/2005/8/layout/radial2"/>
    <dgm:cxn modelId="{943D4819-6AEA-4AA6-BCA9-1AE74CAFA6F4}" type="presOf" srcId="{F1FA3B42-AC8C-4801-9A12-A7F935233923}" destId="{9A406361-42F4-44B1-B65E-195A66B4C809}" srcOrd="0" destOrd="0" presId="urn:microsoft.com/office/officeart/2005/8/layout/radial2"/>
    <dgm:cxn modelId="{C045D674-B4EB-4B5E-81E2-5CD19B3AAEAA}" type="presOf" srcId="{1AD7D4C3-C5EE-43B3-8125-8079540F59EE}" destId="{A987C5F1-9327-4799-8BAA-7A074AB3534A}" srcOrd="0" destOrd="0" presId="urn:microsoft.com/office/officeart/2005/8/layout/radial2"/>
    <dgm:cxn modelId="{82618A87-D197-41A6-AD84-8DD894CC4CED}" type="presOf" srcId="{93B8BC56-91B5-4802-8CFB-A43D2F5A1BB1}" destId="{257BBD4F-EC96-4F8F-8797-025BF30F1E60}" srcOrd="0" destOrd="0" presId="urn:microsoft.com/office/officeart/2005/8/layout/radial2"/>
    <dgm:cxn modelId="{33ECD47F-D982-4789-826D-D6B6AD937237}" type="presOf" srcId="{5663AB55-32FF-4622-8E92-BBE1C236B6E6}" destId="{789F7E7A-02AF-4AD2-A135-4203A1122B6F}" srcOrd="0" destOrd="0" presId="urn:microsoft.com/office/officeart/2005/8/layout/radial2"/>
    <dgm:cxn modelId="{41D89618-5BF7-41E5-B926-C8A441865798}" srcId="{1AD7D4C3-C5EE-43B3-8125-8079540F59EE}" destId="{93B8BC56-91B5-4802-8CFB-A43D2F5A1BB1}" srcOrd="1" destOrd="0" parTransId="{D5599FEA-BD3D-443C-AE54-DB7BAC587A30}" sibTransId="{4D6D4F9B-DF2D-431C-8BFF-E53E9A366B02}"/>
    <dgm:cxn modelId="{AE4AD27D-ABC1-495B-9B0A-D281C092D7FA}" srcId="{1AD7D4C3-C5EE-43B3-8125-8079540F59EE}" destId="{16129360-CD7B-4309-A025-18A339186FF6}" srcOrd="0" destOrd="0" parTransId="{77E925BD-F2E5-41AD-9E07-AE0B0FA83CD6}" sibTransId="{1C203B0E-3D21-4072-965F-10A004E156EF}"/>
    <dgm:cxn modelId="{7BB07649-83B3-49B4-A581-ED8441C588CB}" type="presOf" srcId="{87F4CB88-3B3B-4245-9080-D58D46ED9CA0}" destId="{9A406361-42F4-44B1-B65E-195A66B4C809}" srcOrd="0" destOrd="1" presId="urn:microsoft.com/office/officeart/2005/8/layout/radial2"/>
    <dgm:cxn modelId="{ADE29DBA-FBF9-42FF-B4E9-67BE3C70D080}" srcId="{93B8BC56-91B5-4802-8CFB-A43D2F5A1BB1}" destId="{87F4CB88-3B3B-4245-9080-D58D46ED9CA0}" srcOrd="1" destOrd="0" parTransId="{6850FAA9-7C54-41A9-A1D2-C013106813D6}" sibTransId="{56F18E93-8925-40B1-925E-D9557E2453C9}"/>
    <dgm:cxn modelId="{D8188887-924D-4111-A5DC-4EFF760928CB}" srcId="{16129360-CD7B-4309-A025-18A339186FF6}" destId="{02B46EB2-4C37-4137-9F80-E278CF1ECD99}" srcOrd="1" destOrd="0" parTransId="{0A1BA86C-70A2-4254-9FFE-B52AECD6564A}" sibTransId="{E7D25D36-FEC1-4DEA-88CD-FBE4B9C1A7CC}"/>
    <dgm:cxn modelId="{047D137C-69F3-4E2D-AEE2-85225A997B4C}" type="presOf" srcId="{756A875F-6E03-4B3D-A4CE-C51374AE32EC}" destId="{9A406361-42F4-44B1-B65E-195A66B4C809}" srcOrd="0" destOrd="2" presId="urn:microsoft.com/office/officeart/2005/8/layout/radial2"/>
    <dgm:cxn modelId="{C2EA01E4-EF65-4B1E-BA17-026B902E5BFD}" type="presOf" srcId="{16129360-CD7B-4309-A025-18A339186FF6}" destId="{BBDBBEC1-CE0D-41AA-8DEB-B76AD937019B}" srcOrd="0" destOrd="0" presId="urn:microsoft.com/office/officeart/2005/8/layout/radial2"/>
    <dgm:cxn modelId="{91BB89B8-1721-4BA8-807A-1AA2D892F895}" type="presParOf" srcId="{A987C5F1-9327-4799-8BAA-7A074AB3534A}" destId="{0698F6E5-DC29-46EF-87A9-BA038A32CC88}" srcOrd="0" destOrd="0" presId="urn:microsoft.com/office/officeart/2005/8/layout/radial2"/>
    <dgm:cxn modelId="{FEC1DE18-B991-4819-AC73-375EDE2502A1}" type="presParOf" srcId="{0698F6E5-DC29-46EF-87A9-BA038A32CC88}" destId="{6DEAD8AC-E162-4382-9719-39B5FF7A5EA3}" srcOrd="0" destOrd="0" presId="urn:microsoft.com/office/officeart/2005/8/layout/radial2"/>
    <dgm:cxn modelId="{C036CEBB-C6A6-4064-AA5D-12B3356B4256}" type="presParOf" srcId="{6DEAD8AC-E162-4382-9719-39B5FF7A5EA3}" destId="{9CDEBED6-6F86-4DD0-8A2B-9AB42AA6FA3E}" srcOrd="0" destOrd="0" presId="urn:microsoft.com/office/officeart/2005/8/layout/radial2"/>
    <dgm:cxn modelId="{79A152EC-F808-4A02-9B1F-5F0C9EFA8CBA}" type="presParOf" srcId="{6DEAD8AC-E162-4382-9719-39B5FF7A5EA3}" destId="{D380288F-0A42-471B-8C42-2DFD27E2AFC2}" srcOrd="1" destOrd="0" presId="urn:microsoft.com/office/officeart/2005/8/layout/radial2"/>
    <dgm:cxn modelId="{DFD63170-6247-4D8F-942F-9BB8C23B7851}" type="presParOf" srcId="{0698F6E5-DC29-46EF-87A9-BA038A32CC88}" destId="{DBFE4302-7CF9-4A80-91D8-9CCA7581683B}" srcOrd="1" destOrd="0" presId="urn:microsoft.com/office/officeart/2005/8/layout/radial2"/>
    <dgm:cxn modelId="{B1074D41-14A9-4134-A45F-0314289E487E}" type="presParOf" srcId="{0698F6E5-DC29-46EF-87A9-BA038A32CC88}" destId="{0DD4AD46-D31F-45EB-8BA5-366E410721FC}" srcOrd="2" destOrd="0" presId="urn:microsoft.com/office/officeart/2005/8/layout/radial2"/>
    <dgm:cxn modelId="{8D476605-7252-4839-9E3F-C458BC9E82AA}" type="presParOf" srcId="{0DD4AD46-D31F-45EB-8BA5-366E410721FC}" destId="{BBDBBEC1-CE0D-41AA-8DEB-B76AD937019B}" srcOrd="0" destOrd="0" presId="urn:microsoft.com/office/officeart/2005/8/layout/radial2"/>
    <dgm:cxn modelId="{528D1455-D99C-46C8-AF85-3F2BF12986B1}" type="presParOf" srcId="{0DD4AD46-D31F-45EB-8BA5-366E410721FC}" destId="{789F7E7A-02AF-4AD2-A135-4203A1122B6F}" srcOrd="1" destOrd="0" presId="urn:microsoft.com/office/officeart/2005/8/layout/radial2"/>
    <dgm:cxn modelId="{0652A9F0-CDBE-4914-9BBB-B0606A6CED90}" type="presParOf" srcId="{0698F6E5-DC29-46EF-87A9-BA038A32CC88}" destId="{5706B838-E4B4-4572-8CBF-F96AE015146E}" srcOrd="3" destOrd="0" presId="urn:microsoft.com/office/officeart/2005/8/layout/radial2"/>
    <dgm:cxn modelId="{B575E919-515E-4AB9-A69A-C177B1B5AD2F}" type="presParOf" srcId="{0698F6E5-DC29-46EF-87A9-BA038A32CC88}" destId="{D3B4C62F-4AD3-48ED-BE3A-BB3C45FF188B}" srcOrd="4" destOrd="0" presId="urn:microsoft.com/office/officeart/2005/8/layout/radial2"/>
    <dgm:cxn modelId="{4DD70FD1-4274-465D-9C28-8BFE67171F5F}" type="presParOf" srcId="{D3B4C62F-4AD3-48ED-BE3A-BB3C45FF188B}" destId="{257BBD4F-EC96-4F8F-8797-025BF30F1E60}" srcOrd="0" destOrd="0" presId="urn:microsoft.com/office/officeart/2005/8/layout/radial2"/>
    <dgm:cxn modelId="{74C349AE-5856-4831-8BF1-DAE77D746CA7}" type="presParOf" srcId="{D3B4C62F-4AD3-48ED-BE3A-BB3C45FF188B}" destId="{9A406361-42F4-44B1-B65E-195A66B4C80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C578A-15AB-456D-A43B-210EB7301C5F}" type="doc">
      <dgm:prSet loTypeId="urn:microsoft.com/office/officeart/2005/8/layout/hierarchy4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822FAC8-6086-484F-8B8F-90DB900F8D6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Всего доходов   </a:t>
          </a:r>
        </a:p>
      </dgm:t>
    </dgm:pt>
    <dgm:pt modelId="{24386BCA-ED54-4BAE-8643-46A399E67E29}" type="parTrans" cxnId="{58C9A0E6-3E08-4617-8BB6-BE956D434931}">
      <dgm:prSet/>
      <dgm:spPr/>
      <dgm:t>
        <a:bodyPr/>
        <a:lstStyle/>
        <a:p>
          <a:endParaRPr lang="ru-RU"/>
        </a:p>
      </dgm:t>
    </dgm:pt>
    <dgm:pt modelId="{E013582F-A148-4E9D-B1B9-388E6D5BCAB3}" type="sibTrans" cxnId="{58C9A0E6-3E08-4617-8BB6-BE956D434931}">
      <dgm:prSet/>
      <dgm:spPr/>
      <dgm:t>
        <a:bodyPr/>
        <a:lstStyle/>
        <a:p>
          <a:endParaRPr lang="ru-RU"/>
        </a:p>
      </dgm:t>
    </dgm:pt>
    <dgm:pt modelId="{B68E7233-6951-45AE-983B-33210D10EE5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1 427 100,0</a:t>
          </a:r>
        </a:p>
      </dgm:t>
    </dgm:pt>
    <dgm:pt modelId="{68C98EA8-24D2-4722-AC82-D52A66BF76D5}" type="parTrans" cxnId="{E19EC16A-27D4-4FF0-B475-6EE4836556FE}">
      <dgm:prSet/>
      <dgm:spPr/>
      <dgm:t>
        <a:bodyPr/>
        <a:lstStyle/>
        <a:p>
          <a:endParaRPr lang="ru-RU"/>
        </a:p>
      </dgm:t>
    </dgm:pt>
    <dgm:pt modelId="{C2A15708-9490-4F19-BEA5-7328A90A6D2C}" type="sibTrans" cxnId="{E19EC16A-27D4-4FF0-B475-6EE4836556FE}">
      <dgm:prSet/>
      <dgm:spPr/>
      <dgm:t>
        <a:bodyPr/>
        <a:lstStyle/>
        <a:p>
          <a:endParaRPr lang="ru-RU"/>
        </a:p>
      </dgm:t>
    </dgm:pt>
    <dgm:pt modelId="{B38E1811-2D01-40DC-9FC4-F03AD767431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Отклонение: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1B43D-603E-4825-9784-D403038F951E}" type="parTrans" cxnId="{227471D9-6ED1-4067-A881-6FCBFFAB041F}">
      <dgm:prSet/>
      <dgm:spPr/>
      <dgm:t>
        <a:bodyPr/>
        <a:lstStyle/>
        <a:p>
          <a:endParaRPr lang="ru-RU"/>
        </a:p>
      </dgm:t>
    </dgm:pt>
    <dgm:pt modelId="{97B7EEFC-2CD7-4621-B900-12C79526054F}" type="sibTrans" cxnId="{227471D9-6ED1-4067-A881-6FCBFFAB041F}">
      <dgm:prSet/>
      <dgm:spPr/>
      <dgm:t>
        <a:bodyPr/>
        <a:lstStyle/>
        <a:p>
          <a:endParaRPr lang="ru-RU"/>
        </a:p>
      </dgm:t>
    </dgm:pt>
    <dgm:pt modelId="{CCD248C3-8CF7-468E-93FF-7F2D49017CA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+22 970,7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7AD19-BE56-49E5-9446-CCA3F9FBF13A}" type="parTrans" cxnId="{C6E7EB23-381E-4DF3-B37B-A711B3731490}">
      <dgm:prSet/>
      <dgm:spPr/>
      <dgm:t>
        <a:bodyPr/>
        <a:lstStyle/>
        <a:p>
          <a:endParaRPr lang="ru-RU"/>
        </a:p>
      </dgm:t>
    </dgm:pt>
    <dgm:pt modelId="{E4EA21AB-50F4-4B9B-9AAD-D2B5ED4A2E05}" type="sibTrans" cxnId="{C6E7EB23-381E-4DF3-B37B-A711B3731490}">
      <dgm:prSet/>
      <dgm:spPr/>
      <dgm:t>
        <a:bodyPr/>
        <a:lstStyle/>
        <a:p>
          <a:endParaRPr lang="ru-RU"/>
        </a:p>
      </dgm:t>
    </dgm:pt>
    <dgm:pt modelId="{9DAD169B-63C1-415B-AF6E-81B338215EE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1 404 129,3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ADDA3-5A08-499D-A8C0-7B4782381584}" type="parTrans" cxnId="{5DA09450-5B66-4CFD-AA25-50183B70656A}">
      <dgm:prSet/>
      <dgm:spPr/>
      <dgm:t>
        <a:bodyPr/>
        <a:lstStyle/>
        <a:p>
          <a:endParaRPr lang="ru-RU"/>
        </a:p>
      </dgm:t>
    </dgm:pt>
    <dgm:pt modelId="{277F01C1-8436-41E0-BD13-4D030C730518}" type="sibTrans" cxnId="{5DA09450-5B66-4CFD-AA25-50183B70656A}">
      <dgm:prSet/>
      <dgm:spPr/>
      <dgm:t>
        <a:bodyPr/>
        <a:lstStyle/>
        <a:p>
          <a:endParaRPr lang="ru-RU"/>
        </a:p>
      </dgm:t>
    </dgm:pt>
    <dgm:pt modelId="{2A52E589-D072-4B6D-9988-7404C8B5700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101,6%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7C90D-4BA9-48B7-BAA5-B70AFE54DFF1}" type="parTrans" cxnId="{62AC49B5-7B8A-49F3-869D-B74BE55D2ACC}">
      <dgm:prSet/>
      <dgm:spPr/>
      <dgm:t>
        <a:bodyPr/>
        <a:lstStyle/>
        <a:p>
          <a:endParaRPr lang="ru-RU"/>
        </a:p>
      </dgm:t>
    </dgm:pt>
    <dgm:pt modelId="{827581B8-B7B1-4233-AE6D-B50C297B8A21}" type="sibTrans" cxnId="{62AC49B5-7B8A-49F3-869D-B74BE55D2ACC}">
      <dgm:prSet/>
      <dgm:spPr/>
      <dgm:t>
        <a:bodyPr/>
        <a:lstStyle/>
        <a:p>
          <a:endParaRPr lang="ru-RU"/>
        </a:p>
      </dgm:t>
    </dgm:pt>
    <dgm:pt modelId="{C46E97FD-F84F-4252-ACC5-511329566B44}" type="pres">
      <dgm:prSet presAssocID="{8EEC578A-15AB-456D-A43B-210EB7301C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E19618-335E-4E96-9192-3CAF02C15AAC}" type="pres">
      <dgm:prSet presAssocID="{C822FAC8-6086-484F-8B8F-90DB900F8D65}" presName="vertOne" presStyleCnt="0"/>
      <dgm:spPr/>
    </dgm:pt>
    <dgm:pt modelId="{AB9F642D-5D36-48EE-B8FF-676D4188E305}" type="pres">
      <dgm:prSet presAssocID="{C822FAC8-6086-484F-8B8F-90DB900F8D65}" presName="txOne" presStyleLbl="node0" presStyleIdx="0" presStyleCnt="1" custLinFactNeighborX="-5817" custLinFactNeighborY="7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53951-37AC-4BFF-A174-CE2C92FF6F8F}" type="pres">
      <dgm:prSet presAssocID="{C822FAC8-6086-484F-8B8F-90DB900F8D65}" presName="parTransOne" presStyleCnt="0"/>
      <dgm:spPr/>
    </dgm:pt>
    <dgm:pt modelId="{605724ED-408B-4162-9B89-9FD6F7D76316}" type="pres">
      <dgm:prSet presAssocID="{C822FAC8-6086-484F-8B8F-90DB900F8D65}" presName="horzOne" presStyleCnt="0"/>
      <dgm:spPr/>
    </dgm:pt>
    <dgm:pt modelId="{39487FA6-F381-411F-8B1A-5EB49AE09A08}" type="pres">
      <dgm:prSet presAssocID="{B68E7233-6951-45AE-983B-33210D10EE55}" presName="vertTwo" presStyleCnt="0"/>
      <dgm:spPr/>
    </dgm:pt>
    <dgm:pt modelId="{2E1AB34A-0C36-4E11-B1A3-DD69607A1FC8}" type="pres">
      <dgm:prSet presAssocID="{B68E7233-6951-45AE-983B-33210D10EE55}" presName="txTwo" presStyleLbl="node2" presStyleIdx="0" presStyleCnt="2" custLinFactNeighborX="51023" custLinFactNeighborY="-44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D5D7C-86B4-4DE7-9A66-F4B965281A2C}" type="pres">
      <dgm:prSet presAssocID="{B68E7233-6951-45AE-983B-33210D10EE55}" presName="parTransTwo" presStyleCnt="0"/>
      <dgm:spPr/>
    </dgm:pt>
    <dgm:pt modelId="{162B9086-1D64-4DF6-9300-D1920D95F0CF}" type="pres">
      <dgm:prSet presAssocID="{B68E7233-6951-45AE-983B-33210D10EE55}" presName="horzTwo" presStyleCnt="0"/>
      <dgm:spPr/>
    </dgm:pt>
    <dgm:pt modelId="{D5FBFFC9-29CD-4F69-92DA-820457A224AD}" type="pres">
      <dgm:prSet presAssocID="{B38E1811-2D01-40DC-9FC4-F03AD767431B}" presName="vertThree" presStyleCnt="0"/>
      <dgm:spPr/>
    </dgm:pt>
    <dgm:pt modelId="{4E911107-ABBF-4D59-A709-1313AAEA98BF}" type="pres">
      <dgm:prSet presAssocID="{B38E1811-2D01-40DC-9FC4-F03AD767431B}" presName="txThree" presStyleLbl="node3" presStyleIdx="0" presStyleCnt="3" custLinFactNeighborX="-36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C21D2-10FE-4F0F-B002-6586D44C1C1B}" type="pres">
      <dgm:prSet presAssocID="{B38E1811-2D01-40DC-9FC4-F03AD767431B}" presName="horzThree" presStyleCnt="0"/>
      <dgm:spPr/>
    </dgm:pt>
    <dgm:pt modelId="{B14880AE-D872-4E93-9B78-AFF8F1F54962}" type="pres">
      <dgm:prSet presAssocID="{97B7EEFC-2CD7-4621-B900-12C79526054F}" presName="sibSpaceThree" presStyleCnt="0"/>
      <dgm:spPr/>
    </dgm:pt>
    <dgm:pt modelId="{ADC3478A-3D85-4CDC-9EC8-D2762CB2D124}" type="pres">
      <dgm:prSet presAssocID="{CCD248C3-8CF7-468E-93FF-7F2D49017CA1}" presName="vertThree" presStyleCnt="0"/>
      <dgm:spPr/>
    </dgm:pt>
    <dgm:pt modelId="{A16BEBBC-0404-413A-A882-4A84EC4F97DD}" type="pres">
      <dgm:prSet presAssocID="{CCD248C3-8CF7-468E-93FF-7F2D49017CA1}" presName="txThree" presStyleLbl="node3" presStyleIdx="1" presStyleCnt="3" custLinFactNeighborX="-466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21C1C-8ECA-4F20-AB28-444EAF3A3F28}" type="pres">
      <dgm:prSet presAssocID="{CCD248C3-8CF7-468E-93FF-7F2D49017CA1}" presName="horzThree" presStyleCnt="0"/>
      <dgm:spPr/>
    </dgm:pt>
    <dgm:pt modelId="{2DEA957C-C472-49F5-B006-6E0D804CDC24}" type="pres">
      <dgm:prSet presAssocID="{C2A15708-9490-4F19-BEA5-7328A90A6D2C}" presName="sibSpaceTwo" presStyleCnt="0"/>
      <dgm:spPr/>
    </dgm:pt>
    <dgm:pt modelId="{4C2AE443-08E0-45F4-B73B-B95E5D2AE712}" type="pres">
      <dgm:prSet presAssocID="{9DAD169B-63C1-415B-AF6E-81B338215EE2}" presName="vertTwo" presStyleCnt="0"/>
      <dgm:spPr/>
    </dgm:pt>
    <dgm:pt modelId="{9D9D6EC4-628D-4FA9-8F26-736EDFFD25BA}" type="pres">
      <dgm:prSet presAssocID="{9DAD169B-63C1-415B-AF6E-81B338215EE2}" presName="txTwo" presStyleLbl="node2" presStyleIdx="1" presStyleCnt="2" custLinFactX="-100000" custLinFactNeighborX="-112636" custLinFactNeighborY="-44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C81EFD-EAE0-4C49-8D2A-2A913735571F}" type="pres">
      <dgm:prSet presAssocID="{9DAD169B-63C1-415B-AF6E-81B338215EE2}" presName="parTransTwo" presStyleCnt="0"/>
      <dgm:spPr/>
    </dgm:pt>
    <dgm:pt modelId="{F34D23EC-1CDF-48D8-A35C-84AE34C2BA7D}" type="pres">
      <dgm:prSet presAssocID="{9DAD169B-63C1-415B-AF6E-81B338215EE2}" presName="horzTwo" presStyleCnt="0"/>
      <dgm:spPr/>
    </dgm:pt>
    <dgm:pt modelId="{CA7373A3-4371-4136-A115-560D494068A4}" type="pres">
      <dgm:prSet presAssocID="{2A52E589-D072-4B6D-9988-7404C8B5700D}" presName="vertThree" presStyleCnt="0"/>
      <dgm:spPr/>
    </dgm:pt>
    <dgm:pt modelId="{1A11A68A-B038-493F-AE95-3396B776B1FD}" type="pres">
      <dgm:prSet presAssocID="{2A52E589-D072-4B6D-9988-7404C8B5700D}" presName="txThree" presStyleLbl="node3" presStyleIdx="2" presStyleCnt="3" custLinFactNeighborX="-3791" custLinFactNeighborY="-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C6E44-116C-4CA5-9765-CBAE7BBB1C20}" type="pres">
      <dgm:prSet presAssocID="{2A52E589-D072-4B6D-9988-7404C8B5700D}" presName="horzThree" presStyleCnt="0"/>
      <dgm:spPr/>
    </dgm:pt>
  </dgm:ptLst>
  <dgm:cxnLst>
    <dgm:cxn modelId="{3BF69DE8-C58E-4B25-BF94-2CE75D829894}" type="presOf" srcId="{8EEC578A-15AB-456D-A43B-210EB7301C5F}" destId="{C46E97FD-F84F-4252-ACC5-511329566B44}" srcOrd="0" destOrd="0" presId="urn:microsoft.com/office/officeart/2005/8/layout/hierarchy4"/>
    <dgm:cxn modelId="{B0E5FA5C-2C05-49E1-A834-EFDA658AA0F5}" type="presOf" srcId="{CCD248C3-8CF7-468E-93FF-7F2D49017CA1}" destId="{A16BEBBC-0404-413A-A882-4A84EC4F97DD}" srcOrd="0" destOrd="0" presId="urn:microsoft.com/office/officeart/2005/8/layout/hierarchy4"/>
    <dgm:cxn modelId="{595E8F9A-D237-4F90-956A-012E2FA9649A}" type="presOf" srcId="{C822FAC8-6086-484F-8B8F-90DB900F8D65}" destId="{AB9F642D-5D36-48EE-B8FF-676D4188E305}" srcOrd="0" destOrd="0" presId="urn:microsoft.com/office/officeart/2005/8/layout/hierarchy4"/>
    <dgm:cxn modelId="{58C9A0E6-3E08-4617-8BB6-BE956D434931}" srcId="{8EEC578A-15AB-456D-A43B-210EB7301C5F}" destId="{C822FAC8-6086-484F-8B8F-90DB900F8D65}" srcOrd="0" destOrd="0" parTransId="{24386BCA-ED54-4BAE-8643-46A399E67E29}" sibTransId="{E013582F-A148-4E9D-B1B9-388E6D5BCAB3}"/>
    <dgm:cxn modelId="{227471D9-6ED1-4067-A881-6FCBFFAB041F}" srcId="{B68E7233-6951-45AE-983B-33210D10EE55}" destId="{B38E1811-2D01-40DC-9FC4-F03AD767431B}" srcOrd="0" destOrd="0" parTransId="{1D21B43D-603E-4825-9784-D403038F951E}" sibTransId="{97B7EEFC-2CD7-4621-B900-12C79526054F}"/>
    <dgm:cxn modelId="{E19EC16A-27D4-4FF0-B475-6EE4836556FE}" srcId="{C822FAC8-6086-484F-8B8F-90DB900F8D65}" destId="{B68E7233-6951-45AE-983B-33210D10EE55}" srcOrd="0" destOrd="0" parTransId="{68C98EA8-24D2-4722-AC82-D52A66BF76D5}" sibTransId="{C2A15708-9490-4F19-BEA5-7328A90A6D2C}"/>
    <dgm:cxn modelId="{33E66737-38E4-4FD0-9A7A-2E4461CC6957}" type="presOf" srcId="{9DAD169B-63C1-415B-AF6E-81B338215EE2}" destId="{9D9D6EC4-628D-4FA9-8F26-736EDFFD25BA}" srcOrd="0" destOrd="0" presId="urn:microsoft.com/office/officeart/2005/8/layout/hierarchy4"/>
    <dgm:cxn modelId="{C6E7EB23-381E-4DF3-B37B-A711B3731490}" srcId="{B68E7233-6951-45AE-983B-33210D10EE55}" destId="{CCD248C3-8CF7-468E-93FF-7F2D49017CA1}" srcOrd="1" destOrd="0" parTransId="{4E27AD19-BE56-49E5-9446-CCA3F9FBF13A}" sibTransId="{E4EA21AB-50F4-4B9B-9AAD-D2B5ED4A2E05}"/>
    <dgm:cxn modelId="{0FDF260F-1671-4DDA-AD41-46D40BEB55F9}" type="presOf" srcId="{B68E7233-6951-45AE-983B-33210D10EE55}" destId="{2E1AB34A-0C36-4E11-B1A3-DD69607A1FC8}" srcOrd="0" destOrd="0" presId="urn:microsoft.com/office/officeart/2005/8/layout/hierarchy4"/>
    <dgm:cxn modelId="{5DA09450-5B66-4CFD-AA25-50183B70656A}" srcId="{C822FAC8-6086-484F-8B8F-90DB900F8D65}" destId="{9DAD169B-63C1-415B-AF6E-81B338215EE2}" srcOrd="1" destOrd="0" parTransId="{87FADDA3-5A08-499D-A8C0-7B4782381584}" sibTransId="{277F01C1-8436-41E0-BD13-4D030C730518}"/>
    <dgm:cxn modelId="{62AC49B5-7B8A-49F3-869D-B74BE55D2ACC}" srcId="{9DAD169B-63C1-415B-AF6E-81B338215EE2}" destId="{2A52E589-D072-4B6D-9988-7404C8B5700D}" srcOrd="0" destOrd="0" parTransId="{E697C90D-4BA9-48B7-BAA5-B70AFE54DFF1}" sibTransId="{827581B8-B7B1-4233-AE6D-B50C297B8A21}"/>
    <dgm:cxn modelId="{E602CED6-7C6F-4CCE-A179-2F8223C4DFFF}" type="presOf" srcId="{2A52E589-D072-4B6D-9988-7404C8B5700D}" destId="{1A11A68A-B038-493F-AE95-3396B776B1FD}" srcOrd="0" destOrd="0" presId="urn:microsoft.com/office/officeart/2005/8/layout/hierarchy4"/>
    <dgm:cxn modelId="{06469138-E8A7-4CAB-94F1-127B39A4DD70}" type="presOf" srcId="{B38E1811-2D01-40DC-9FC4-F03AD767431B}" destId="{4E911107-ABBF-4D59-A709-1313AAEA98BF}" srcOrd="0" destOrd="0" presId="urn:microsoft.com/office/officeart/2005/8/layout/hierarchy4"/>
    <dgm:cxn modelId="{8272CB91-F8F5-4C55-AD07-095ABCB10E4E}" type="presParOf" srcId="{C46E97FD-F84F-4252-ACC5-511329566B44}" destId="{A8E19618-335E-4E96-9192-3CAF02C15AAC}" srcOrd="0" destOrd="0" presId="urn:microsoft.com/office/officeart/2005/8/layout/hierarchy4"/>
    <dgm:cxn modelId="{9BFDCBC2-39C5-4979-8891-26AEF82CE7A5}" type="presParOf" srcId="{A8E19618-335E-4E96-9192-3CAF02C15AAC}" destId="{AB9F642D-5D36-48EE-B8FF-676D4188E305}" srcOrd="0" destOrd="0" presId="urn:microsoft.com/office/officeart/2005/8/layout/hierarchy4"/>
    <dgm:cxn modelId="{172A8C3A-5D62-4F96-9EDA-01E5E2D0CEF8}" type="presParOf" srcId="{A8E19618-335E-4E96-9192-3CAF02C15AAC}" destId="{A5B53951-37AC-4BFF-A174-CE2C92FF6F8F}" srcOrd="1" destOrd="0" presId="urn:microsoft.com/office/officeart/2005/8/layout/hierarchy4"/>
    <dgm:cxn modelId="{A44EE61B-CCDD-4423-A39C-62091574479E}" type="presParOf" srcId="{A8E19618-335E-4E96-9192-3CAF02C15AAC}" destId="{605724ED-408B-4162-9B89-9FD6F7D76316}" srcOrd="2" destOrd="0" presId="urn:microsoft.com/office/officeart/2005/8/layout/hierarchy4"/>
    <dgm:cxn modelId="{2496C15F-046D-4BC1-A758-AD657C054E1F}" type="presParOf" srcId="{605724ED-408B-4162-9B89-9FD6F7D76316}" destId="{39487FA6-F381-411F-8B1A-5EB49AE09A08}" srcOrd="0" destOrd="0" presId="urn:microsoft.com/office/officeart/2005/8/layout/hierarchy4"/>
    <dgm:cxn modelId="{678016DB-F5D6-4D1F-899C-6D0F0218BC96}" type="presParOf" srcId="{39487FA6-F381-411F-8B1A-5EB49AE09A08}" destId="{2E1AB34A-0C36-4E11-B1A3-DD69607A1FC8}" srcOrd="0" destOrd="0" presId="urn:microsoft.com/office/officeart/2005/8/layout/hierarchy4"/>
    <dgm:cxn modelId="{5FC39E3A-44A0-49EB-8B08-53425C3D3E3D}" type="presParOf" srcId="{39487FA6-F381-411F-8B1A-5EB49AE09A08}" destId="{EEBD5D7C-86B4-4DE7-9A66-F4B965281A2C}" srcOrd="1" destOrd="0" presId="urn:microsoft.com/office/officeart/2005/8/layout/hierarchy4"/>
    <dgm:cxn modelId="{7220C507-8D46-4618-87D5-FC46948196E9}" type="presParOf" srcId="{39487FA6-F381-411F-8B1A-5EB49AE09A08}" destId="{162B9086-1D64-4DF6-9300-D1920D95F0CF}" srcOrd="2" destOrd="0" presId="urn:microsoft.com/office/officeart/2005/8/layout/hierarchy4"/>
    <dgm:cxn modelId="{7E00B222-6A46-4BB4-B6BE-B04853ACE885}" type="presParOf" srcId="{162B9086-1D64-4DF6-9300-D1920D95F0CF}" destId="{D5FBFFC9-29CD-4F69-92DA-820457A224AD}" srcOrd="0" destOrd="0" presId="urn:microsoft.com/office/officeart/2005/8/layout/hierarchy4"/>
    <dgm:cxn modelId="{468F56E8-59E3-4542-98CB-C406EAD472CC}" type="presParOf" srcId="{D5FBFFC9-29CD-4F69-92DA-820457A224AD}" destId="{4E911107-ABBF-4D59-A709-1313AAEA98BF}" srcOrd="0" destOrd="0" presId="urn:microsoft.com/office/officeart/2005/8/layout/hierarchy4"/>
    <dgm:cxn modelId="{DFCF5C55-9DD2-44B9-B158-C2791FC862BA}" type="presParOf" srcId="{D5FBFFC9-29CD-4F69-92DA-820457A224AD}" destId="{349C21D2-10FE-4F0F-B002-6586D44C1C1B}" srcOrd="1" destOrd="0" presId="urn:microsoft.com/office/officeart/2005/8/layout/hierarchy4"/>
    <dgm:cxn modelId="{4F6B25FD-3EF9-4CC5-99D9-CA9AAA7D1634}" type="presParOf" srcId="{162B9086-1D64-4DF6-9300-D1920D95F0CF}" destId="{B14880AE-D872-4E93-9B78-AFF8F1F54962}" srcOrd="1" destOrd="0" presId="urn:microsoft.com/office/officeart/2005/8/layout/hierarchy4"/>
    <dgm:cxn modelId="{8FD91042-78D0-4D34-8B19-03C7388B00EF}" type="presParOf" srcId="{162B9086-1D64-4DF6-9300-D1920D95F0CF}" destId="{ADC3478A-3D85-4CDC-9EC8-D2762CB2D124}" srcOrd="2" destOrd="0" presId="urn:microsoft.com/office/officeart/2005/8/layout/hierarchy4"/>
    <dgm:cxn modelId="{F50F2A4E-1425-4797-AACD-59ACA824EBC2}" type="presParOf" srcId="{ADC3478A-3D85-4CDC-9EC8-D2762CB2D124}" destId="{A16BEBBC-0404-413A-A882-4A84EC4F97DD}" srcOrd="0" destOrd="0" presId="urn:microsoft.com/office/officeart/2005/8/layout/hierarchy4"/>
    <dgm:cxn modelId="{55F93B0B-0F25-4DE9-9F1A-FC72C2A54FD6}" type="presParOf" srcId="{ADC3478A-3D85-4CDC-9EC8-D2762CB2D124}" destId="{B5E21C1C-8ECA-4F20-AB28-444EAF3A3F28}" srcOrd="1" destOrd="0" presId="urn:microsoft.com/office/officeart/2005/8/layout/hierarchy4"/>
    <dgm:cxn modelId="{118E4671-3376-48C3-A858-F2C70361CC5C}" type="presParOf" srcId="{605724ED-408B-4162-9B89-9FD6F7D76316}" destId="{2DEA957C-C472-49F5-B006-6E0D804CDC24}" srcOrd="1" destOrd="0" presId="urn:microsoft.com/office/officeart/2005/8/layout/hierarchy4"/>
    <dgm:cxn modelId="{08FE9AC4-2E67-4EEE-B5C7-F82F92C15AA6}" type="presParOf" srcId="{605724ED-408B-4162-9B89-9FD6F7D76316}" destId="{4C2AE443-08E0-45F4-B73B-B95E5D2AE712}" srcOrd="2" destOrd="0" presId="urn:microsoft.com/office/officeart/2005/8/layout/hierarchy4"/>
    <dgm:cxn modelId="{7FFAC0F5-D305-482D-9226-B7C3E42E90A5}" type="presParOf" srcId="{4C2AE443-08E0-45F4-B73B-B95E5D2AE712}" destId="{9D9D6EC4-628D-4FA9-8F26-736EDFFD25BA}" srcOrd="0" destOrd="0" presId="urn:microsoft.com/office/officeart/2005/8/layout/hierarchy4"/>
    <dgm:cxn modelId="{0C4FE450-FC48-4CA4-9F54-817E5C721102}" type="presParOf" srcId="{4C2AE443-08E0-45F4-B73B-B95E5D2AE712}" destId="{C6C81EFD-EAE0-4C49-8D2A-2A913735571F}" srcOrd="1" destOrd="0" presId="urn:microsoft.com/office/officeart/2005/8/layout/hierarchy4"/>
    <dgm:cxn modelId="{96337BFE-0B17-4EC7-9FA7-9FDFFCE89EB8}" type="presParOf" srcId="{4C2AE443-08E0-45F4-B73B-B95E5D2AE712}" destId="{F34D23EC-1CDF-48D8-A35C-84AE34C2BA7D}" srcOrd="2" destOrd="0" presId="urn:microsoft.com/office/officeart/2005/8/layout/hierarchy4"/>
    <dgm:cxn modelId="{F89AD5DC-9188-4F7E-8520-2899F67626C8}" type="presParOf" srcId="{F34D23EC-1CDF-48D8-A35C-84AE34C2BA7D}" destId="{CA7373A3-4371-4136-A115-560D494068A4}" srcOrd="0" destOrd="0" presId="urn:microsoft.com/office/officeart/2005/8/layout/hierarchy4"/>
    <dgm:cxn modelId="{3171AAF2-8E45-4BA3-8BAB-398792221B6E}" type="presParOf" srcId="{CA7373A3-4371-4136-A115-560D494068A4}" destId="{1A11A68A-B038-493F-AE95-3396B776B1FD}" srcOrd="0" destOrd="0" presId="urn:microsoft.com/office/officeart/2005/8/layout/hierarchy4"/>
    <dgm:cxn modelId="{68223180-A7BD-46DB-A5E5-21B2FEEF37CC}" type="presParOf" srcId="{CA7373A3-4371-4136-A115-560D494068A4}" destId="{00CC6E44-116C-4CA5-9765-CBAE7BBB1C20}" srcOrd="1" destOrd="0" presId="urn:microsoft.com/office/officeart/2005/8/layout/hierarchy4"/>
  </dgm:cxnLst>
  <dgm:bg>
    <a:gradFill flip="none" rotWithShape="1">
      <a:gsLst>
        <a:gs pos="0">
          <a:schemeClr val="bg2">
            <a:shade val="30000"/>
            <a:satMod val="115000"/>
          </a:schemeClr>
        </a:gs>
        <a:gs pos="50000">
          <a:schemeClr val="bg2">
            <a:shade val="67500"/>
            <a:satMod val="115000"/>
          </a:schemeClr>
        </a:gs>
        <a:gs pos="100000">
          <a:schemeClr val="bg2">
            <a:shade val="100000"/>
            <a:satMod val="115000"/>
          </a:schemeClr>
        </a:gs>
      </a:gsLst>
      <a:lin ang="18900000" scaled="1"/>
      <a:tileRect/>
    </a:gradFill>
  </dgm:bg>
  <dgm:whole>
    <a:ln w="38100" cap="rnd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6350C-8575-422D-9890-DA394AE580BA}" type="doc">
      <dgm:prSet loTypeId="urn:microsoft.com/office/officeart/2005/8/layout/arrow6" loCatId="relationship" qsTypeId="urn:microsoft.com/office/officeart/2005/8/quickstyle/simple1#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60ED2043-B1B5-4A53-B98E-F2FC4E2A80CE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- 591,0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3FD0-D48D-44B3-80BB-09E69AAD1240}" type="parTrans" cxnId="{B8C53353-9CB3-4B5B-8DCA-1A638A6D36C5}">
      <dgm:prSet/>
      <dgm:spPr/>
      <dgm:t>
        <a:bodyPr/>
        <a:lstStyle/>
        <a:p>
          <a:endParaRPr lang="ru-RU"/>
        </a:p>
      </dgm:t>
    </dgm:pt>
    <dgm:pt modelId="{1DE4E3C6-C394-4746-8F42-D019C9BFB8DE}" type="sibTrans" cxnId="{B8C53353-9CB3-4B5B-8DCA-1A638A6D36C5}">
      <dgm:prSet/>
      <dgm:spPr/>
      <dgm:t>
        <a:bodyPr/>
        <a:lstStyle/>
        <a:p>
          <a:endParaRPr lang="ru-RU"/>
        </a:p>
      </dgm:t>
    </dgm:pt>
    <dgm:pt modelId="{24B45542-6C96-449E-97D7-B5766432580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99,9%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3A5AF-BD94-4CCB-AB39-3E34C5C11FC4}" type="parTrans" cxnId="{081DA98E-1B5B-4D9B-815C-56C891A8961A}">
      <dgm:prSet/>
      <dgm:spPr/>
      <dgm:t>
        <a:bodyPr/>
        <a:lstStyle/>
        <a:p>
          <a:endParaRPr lang="ru-RU"/>
        </a:p>
      </dgm:t>
    </dgm:pt>
    <dgm:pt modelId="{BE44D720-75C7-4D44-B990-5457715FEABC}" type="sibTrans" cxnId="{081DA98E-1B5B-4D9B-815C-56C891A8961A}">
      <dgm:prSet/>
      <dgm:spPr/>
      <dgm:t>
        <a:bodyPr/>
        <a:lstStyle/>
        <a:p>
          <a:endParaRPr lang="ru-RU"/>
        </a:p>
      </dgm:t>
    </dgm:pt>
    <dgm:pt modelId="{A74435B9-464B-4AD4-B809-0845F8BF8642}" type="pres">
      <dgm:prSet presAssocID="{D1F6350C-8575-422D-9890-DA394AE580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27FA8-596E-4695-953B-6AF1589D1B62}" type="pres">
      <dgm:prSet presAssocID="{D1F6350C-8575-422D-9890-DA394AE580BA}" presName="ribbon" presStyleLbl="node1" presStyleIdx="0" presStyleCnt="1" custLinFactY="9583" custLinFactNeighborX="2893" custLinFactNeighborY="100000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A988ABD-4FAD-48B4-83CC-97B60618A99C}" type="pres">
      <dgm:prSet presAssocID="{D1F6350C-8575-422D-9890-DA394AE580BA}" presName="leftArrowText" presStyleLbl="node1" presStyleIdx="0" presStyleCnt="1" custScaleX="138417" custLinFactY="27228" custLinFactNeighborX="-117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7409-7B42-4183-91EB-FD1A10982B67}" type="pres">
      <dgm:prSet presAssocID="{D1F6350C-8575-422D-9890-DA394AE580BA}" presName="rightArrowText" presStyleLbl="node1" presStyleIdx="0" presStyleCnt="1" custLinFactY="24137" custLinFactNeighborX="13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D41F6-5823-47D3-9EF6-E08376C13C6E}" type="presOf" srcId="{60ED2043-B1B5-4A53-B98E-F2FC4E2A80CE}" destId="{1A988ABD-4FAD-48B4-83CC-97B60618A99C}" srcOrd="0" destOrd="0" presId="urn:microsoft.com/office/officeart/2005/8/layout/arrow6"/>
    <dgm:cxn modelId="{2D70CA25-F1EC-4FCC-A2FD-34FC6685910D}" type="presOf" srcId="{24B45542-6C96-449E-97D7-B57664325800}" destId="{054D7409-7B42-4183-91EB-FD1A10982B67}" srcOrd="0" destOrd="0" presId="urn:microsoft.com/office/officeart/2005/8/layout/arrow6"/>
    <dgm:cxn modelId="{081DA98E-1B5B-4D9B-815C-56C891A8961A}" srcId="{D1F6350C-8575-422D-9890-DA394AE580BA}" destId="{24B45542-6C96-449E-97D7-B57664325800}" srcOrd="1" destOrd="0" parTransId="{30C3A5AF-BD94-4CCB-AB39-3E34C5C11FC4}" sibTransId="{BE44D720-75C7-4D44-B990-5457715FEABC}"/>
    <dgm:cxn modelId="{B8C53353-9CB3-4B5B-8DCA-1A638A6D36C5}" srcId="{D1F6350C-8575-422D-9890-DA394AE580BA}" destId="{60ED2043-B1B5-4A53-B98E-F2FC4E2A80CE}" srcOrd="0" destOrd="0" parTransId="{748C3FD0-D48D-44B3-80BB-09E69AAD1240}" sibTransId="{1DE4E3C6-C394-4746-8F42-D019C9BFB8DE}"/>
    <dgm:cxn modelId="{B3B47005-00FB-4E14-AAC0-9D13D3FDB841}" type="presOf" srcId="{D1F6350C-8575-422D-9890-DA394AE580BA}" destId="{A74435B9-464B-4AD4-B809-0845F8BF8642}" srcOrd="0" destOrd="0" presId="urn:microsoft.com/office/officeart/2005/8/layout/arrow6"/>
    <dgm:cxn modelId="{41AA3FC7-939D-4D9D-B97B-00349529CCEE}" type="presParOf" srcId="{A74435B9-464B-4AD4-B809-0845F8BF8642}" destId="{70027FA8-596E-4695-953B-6AF1589D1B62}" srcOrd="0" destOrd="0" presId="urn:microsoft.com/office/officeart/2005/8/layout/arrow6"/>
    <dgm:cxn modelId="{BF0B83A9-5A6F-440E-B44F-E86119291F21}" type="presParOf" srcId="{A74435B9-464B-4AD4-B809-0845F8BF8642}" destId="{1A988ABD-4FAD-48B4-83CC-97B60618A99C}" srcOrd="1" destOrd="0" presId="urn:microsoft.com/office/officeart/2005/8/layout/arrow6"/>
    <dgm:cxn modelId="{3447352B-9B70-47B3-9EBB-29762B9ECDC2}" type="presParOf" srcId="{A74435B9-464B-4AD4-B809-0845F8BF8642}" destId="{054D7409-7B42-4183-91EB-FD1A10982B6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6350C-8575-422D-9890-DA394AE580BA}" type="doc">
      <dgm:prSet loTypeId="urn:microsoft.com/office/officeart/2005/8/layout/arrow6" loCatId="relationship" qsTypeId="urn:microsoft.com/office/officeart/2005/8/quickstyle/simple1#4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60ED2043-B1B5-4A53-B98E-F2FC4E2A80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+ 23 561,7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3FD0-D48D-44B3-80BB-09E69AAD1240}" type="parTrans" cxnId="{B8C53353-9CB3-4B5B-8DCA-1A638A6D36C5}">
      <dgm:prSet/>
      <dgm:spPr/>
      <dgm:t>
        <a:bodyPr/>
        <a:lstStyle/>
        <a:p>
          <a:endParaRPr lang="ru-RU"/>
        </a:p>
      </dgm:t>
    </dgm:pt>
    <dgm:pt modelId="{1DE4E3C6-C394-4746-8F42-D019C9BFB8DE}" type="sibTrans" cxnId="{B8C53353-9CB3-4B5B-8DCA-1A638A6D36C5}">
      <dgm:prSet/>
      <dgm:spPr/>
      <dgm:t>
        <a:bodyPr/>
        <a:lstStyle/>
        <a:p>
          <a:endParaRPr lang="ru-RU"/>
        </a:p>
      </dgm:t>
    </dgm:pt>
    <dgm:pt modelId="{24B45542-6C96-449E-97D7-B57664325800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105,4%</a:t>
          </a:r>
          <a:endParaRPr lang="ru-RU" sz="1600" b="1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3A5AF-BD94-4CCB-AB39-3E34C5C11FC4}" type="parTrans" cxnId="{081DA98E-1B5B-4D9B-815C-56C891A8961A}">
      <dgm:prSet/>
      <dgm:spPr/>
      <dgm:t>
        <a:bodyPr/>
        <a:lstStyle/>
        <a:p>
          <a:endParaRPr lang="ru-RU"/>
        </a:p>
      </dgm:t>
    </dgm:pt>
    <dgm:pt modelId="{BE44D720-75C7-4D44-B990-5457715FEABC}" type="sibTrans" cxnId="{081DA98E-1B5B-4D9B-815C-56C891A8961A}">
      <dgm:prSet/>
      <dgm:spPr/>
      <dgm:t>
        <a:bodyPr/>
        <a:lstStyle/>
        <a:p>
          <a:endParaRPr lang="ru-RU"/>
        </a:p>
      </dgm:t>
    </dgm:pt>
    <dgm:pt modelId="{A74435B9-464B-4AD4-B809-0845F8BF8642}" type="pres">
      <dgm:prSet presAssocID="{D1F6350C-8575-422D-9890-DA394AE580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27FA8-596E-4695-953B-6AF1589D1B62}" type="pres">
      <dgm:prSet presAssocID="{D1F6350C-8575-422D-9890-DA394AE580BA}" presName="ribbon" presStyleLbl="node1" presStyleIdx="0" presStyleCnt="1" custScaleY="102430" custLinFactNeighborY="-35243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A988ABD-4FAD-48B4-83CC-97B60618A99C}" type="pres">
      <dgm:prSet presAssocID="{D1F6350C-8575-422D-9890-DA394AE580BA}" presName="leftArrowText" presStyleLbl="node1" presStyleIdx="0" presStyleCnt="1" custScaleX="170792" custScaleY="111220" custLinFactNeighborX="-2054" custLinFactNeighborY="-72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7409-7B42-4183-91EB-FD1A10982B67}" type="pres">
      <dgm:prSet presAssocID="{D1F6350C-8575-422D-9890-DA394AE580BA}" presName="rightArrowText" presStyleLbl="node1" presStyleIdx="0" presStyleCnt="1" custScaleY="82025" custLinFactNeighborX="-4821" custLinFactNeighborY="-71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F5429-ABE2-4466-BB6F-7A0A6ACE53C9}" type="presOf" srcId="{24B45542-6C96-449E-97D7-B57664325800}" destId="{054D7409-7B42-4183-91EB-FD1A10982B67}" srcOrd="0" destOrd="0" presId="urn:microsoft.com/office/officeart/2005/8/layout/arrow6"/>
    <dgm:cxn modelId="{081DA98E-1B5B-4D9B-815C-56C891A8961A}" srcId="{D1F6350C-8575-422D-9890-DA394AE580BA}" destId="{24B45542-6C96-449E-97D7-B57664325800}" srcOrd="1" destOrd="0" parTransId="{30C3A5AF-BD94-4CCB-AB39-3E34C5C11FC4}" sibTransId="{BE44D720-75C7-4D44-B990-5457715FEABC}"/>
    <dgm:cxn modelId="{0A47AAE4-2F4C-4D25-BF1F-B93F5CEE7382}" type="presOf" srcId="{D1F6350C-8575-422D-9890-DA394AE580BA}" destId="{A74435B9-464B-4AD4-B809-0845F8BF8642}" srcOrd="0" destOrd="0" presId="urn:microsoft.com/office/officeart/2005/8/layout/arrow6"/>
    <dgm:cxn modelId="{B8C53353-9CB3-4B5B-8DCA-1A638A6D36C5}" srcId="{D1F6350C-8575-422D-9890-DA394AE580BA}" destId="{60ED2043-B1B5-4A53-B98E-F2FC4E2A80CE}" srcOrd="0" destOrd="0" parTransId="{748C3FD0-D48D-44B3-80BB-09E69AAD1240}" sibTransId="{1DE4E3C6-C394-4746-8F42-D019C9BFB8DE}"/>
    <dgm:cxn modelId="{CF8C69CC-6692-44A0-80F4-3C8E036D7478}" type="presOf" srcId="{60ED2043-B1B5-4A53-B98E-F2FC4E2A80CE}" destId="{1A988ABD-4FAD-48B4-83CC-97B60618A99C}" srcOrd="0" destOrd="0" presId="urn:microsoft.com/office/officeart/2005/8/layout/arrow6"/>
    <dgm:cxn modelId="{9414F019-DFF8-405D-84EB-750BBA58EF91}" type="presParOf" srcId="{A74435B9-464B-4AD4-B809-0845F8BF8642}" destId="{70027FA8-596E-4695-953B-6AF1589D1B62}" srcOrd="0" destOrd="0" presId="urn:microsoft.com/office/officeart/2005/8/layout/arrow6"/>
    <dgm:cxn modelId="{F1F014BA-FF5E-49D6-A7F7-DA53CDF63EB4}" type="presParOf" srcId="{A74435B9-464B-4AD4-B809-0845F8BF8642}" destId="{1A988ABD-4FAD-48B4-83CC-97B60618A99C}" srcOrd="1" destOrd="0" presId="urn:microsoft.com/office/officeart/2005/8/layout/arrow6"/>
    <dgm:cxn modelId="{C49BEE1E-E341-42D8-90CD-FB4F8E6A11F5}" type="presParOf" srcId="{A74435B9-464B-4AD4-B809-0845F8BF8642}" destId="{054D7409-7B42-4183-91EB-FD1A10982B6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A82CF-806C-494B-92F3-66CF0AC28A87}" type="doc">
      <dgm:prSet loTypeId="urn:microsoft.com/office/officeart/2005/8/layout/balance1" loCatId="relationship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F3B2FB5C-4529-43D1-9F2A-93673217CFBF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A3905-571D-4106-93B1-97E59A15BCA9}" type="parTrans" cxnId="{F84A485D-879E-49CE-8020-457C26597BCF}">
      <dgm:prSet/>
      <dgm:spPr/>
      <dgm:t>
        <a:bodyPr/>
        <a:lstStyle/>
        <a:p>
          <a:endParaRPr lang="ru-RU"/>
        </a:p>
      </dgm:t>
    </dgm:pt>
    <dgm:pt modelId="{C26E6751-E120-4CA4-9312-EBA94F0776BC}" type="sibTrans" cxnId="{F84A485D-879E-49CE-8020-457C26597BCF}">
      <dgm:prSet/>
      <dgm:spPr/>
      <dgm:t>
        <a:bodyPr/>
        <a:lstStyle/>
        <a:p>
          <a:endParaRPr lang="ru-RU"/>
        </a:p>
      </dgm:t>
    </dgm:pt>
    <dgm:pt modelId="{6DA515B5-46EE-4A46-8507-017148725814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531F8-FCE5-4CD0-8346-BA4E89814438}" type="parTrans" cxnId="{18344154-FBB1-4750-901F-94FFA222BCF4}">
      <dgm:prSet/>
      <dgm:spPr/>
      <dgm:t>
        <a:bodyPr/>
        <a:lstStyle/>
        <a:p>
          <a:endParaRPr lang="ru-RU"/>
        </a:p>
      </dgm:t>
    </dgm:pt>
    <dgm:pt modelId="{87EE7FCB-C8A7-436F-A6A6-2433C99E2564}" type="sibTrans" cxnId="{18344154-FBB1-4750-901F-94FFA222BCF4}">
      <dgm:prSet/>
      <dgm:spPr/>
      <dgm:t>
        <a:bodyPr/>
        <a:lstStyle/>
        <a:p>
          <a:endParaRPr lang="ru-RU"/>
        </a:p>
      </dgm:t>
    </dgm:pt>
    <dgm:pt modelId="{A53D472D-41C7-453D-920D-7F74809729B7}">
      <dgm:prSet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445 853,6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F51A1-43DB-43C6-A80E-4A25186141DC}" type="parTrans" cxnId="{13D2EF00-8426-465C-A7D5-4D2165AE36E8}">
      <dgm:prSet/>
      <dgm:spPr/>
      <dgm:t>
        <a:bodyPr/>
        <a:lstStyle/>
        <a:p>
          <a:endParaRPr lang="ru-RU"/>
        </a:p>
      </dgm:t>
    </dgm:pt>
    <dgm:pt modelId="{1ECB80F6-3984-481D-9C25-EE2EFDE78917}" type="sibTrans" cxnId="{13D2EF00-8426-465C-A7D5-4D2165AE36E8}">
      <dgm:prSet/>
      <dgm:spPr/>
      <dgm:t>
        <a:bodyPr/>
        <a:lstStyle/>
        <a:p>
          <a:endParaRPr lang="ru-RU"/>
        </a:p>
      </dgm:t>
    </dgm:pt>
    <dgm:pt modelId="{46D42D18-E145-44D3-A331-13049FD0FB40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461 877,0</a:t>
          </a:r>
          <a:endParaRPr lang="ru-RU" sz="2800" b="1" baseline="0" dirty="0"/>
        </a:p>
      </dgm:t>
    </dgm:pt>
    <dgm:pt modelId="{3975E43B-508B-4C2B-B945-0615286C403F}" type="parTrans" cxnId="{688E192A-8E98-4030-97F4-5F465764BE39}">
      <dgm:prSet/>
      <dgm:spPr/>
      <dgm:t>
        <a:bodyPr/>
        <a:lstStyle/>
        <a:p>
          <a:endParaRPr lang="ru-RU"/>
        </a:p>
      </dgm:t>
    </dgm:pt>
    <dgm:pt modelId="{19A3625F-6D59-4B52-AE82-915DCFE08881}" type="sibTrans" cxnId="{688E192A-8E98-4030-97F4-5F465764BE39}">
      <dgm:prSet/>
      <dgm:spPr/>
      <dgm:t>
        <a:bodyPr/>
        <a:lstStyle/>
        <a:p>
          <a:endParaRPr lang="ru-RU"/>
        </a:p>
      </dgm:t>
    </dgm:pt>
    <dgm:pt modelId="{362370CA-83BE-4FB4-9056-B90186E89BF8}" type="pres">
      <dgm:prSet presAssocID="{00DA82CF-806C-494B-92F3-66CF0AC28A8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32743-8A49-4ACD-8AC1-0D9F93A8BBFF}" type="pres">
      <dgm:prSet presAssocID="{00DA82CF-806C-494B-92F3-66CF0AC28A87}" presName="dummyMaxCanvas" presStyleCnt="0"/>
      <dgm:spPr/>
    </dgm:pt>
    <dgm:pt modelId="{6226F4AB-8D82-4FAB-B4C3-3769FFF77121}" type="pres">
      <dgm:prSet presAssocID="{00DA82CF-806C-494B-92F3-66CF0AC28A87}" presName="parentComposite" presStyleCnt="0"/>
      <dgm:spPr/>
    </dgm:pt>
    <dgm:pt modelId="{A02E1A75-CB9B-4F7E-9BF6-03757A836FCD}" type="pres">
      <dgm:prSet presAssocID="{00DA82CF-806C-494B-92F3-66CF0AC28A87}" presName="parent1" presStyleLbl="alignAccFollowNode1" presStyleIdx="0" presStyleCnt="4" custLinFactY="10711" custLinFactNeighborX="731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B2B57BB-CF0D-4C21-81B2-44D57DF39F43}" type="pres">
      <dgm:prSet presAssocID="{00DA82CF-806C-494B-92F3-66CF0AC28A87}" presName="parent2" presStyleLbl="alignAccFollowNode1" presStyleIdx="1" presStyleCnt="4" custLinFactY="10711" custLinFactNeighborX="4294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70B8B7C5-31A4-4853-9494-BCD63AC83E8A}" type="pres">
      <dgm:prSet presAssocID="{00DA82CF-806C-494B-92F3-66CF0AC28A87}" presName="childrenComposite" presStyleCnt="0"/>
      <dgm:spPr/>
    </dgm:pt>
    <dgm:pt modelId="{2DE1F273-CE10-46AD-948A-31585EA0F598}" type="pres">
      <dgm:prSet presAssocID="{00DA82CF-806C-494B-92F3-66CF0AC28A87}" presName="dummyMaxCanvas_ChildArea" presStyleCnt="0"/>
      <dgm:spPr/>
    </dgm:pt>
    <dgm:pt modelId="{134A5900-2E86-4932-9D01-DE8AE13244E4}" type="pres">
      <dgm:prSet presAssocID="{00DA82CF-806C-494B-92F3-66CF0AC28A87}" presName="fulcrum" presStyleLbl="alignAccFollowNode1" presStyleIdx="2" presStyleCnt="4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D3A102D-39CC-43CB-A4D5-24915538545F}" type="pres">
      <dgm:prSet presAssocID="{00DA82CF-806C-494B-92F3-66CF0AC28A87}" presName="balance_11" presStyleLbl="alignAccFollowNode1" presStyleIdx="3" presStyleCnt="4" custAng="456113" custLinFactNeighborX="-789" custLinFactNeighborY="920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C59A93B7-13B1-476C-A32E-BF201F650713}" type="pres">
      <dgm:prSet presAssocID="{00DA82CF-806C-494B-92F3-66CF0AC28A87}" presName="left_11_1" presStyleLbl="node1" presStyleIdx="0" presStyleCnt="2" custAng="464202" custScaleY="45578" custLinFactNeighborX="16410" custLinFactNeighborY="2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B3002-9FF5-4869-9DEB-A6EEA2191BDA}" type="pres">
      <dgm:prSet presAssocID="{00DA82CF-806C-494B-92F3-66CF0AC28A87}" presName="right_11_1" presStyleLbl="node1" presStyleIdx="1" presStyleCnt="2" custAng="448378" custScaleY="45842" custLinFactNeighborX="2750" custLinFactNeighborY="35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8271F-DE76-493F-99EB-F5F46E8C4C49}" type="presOf" srcId="{A53D472D-41C7-453D-920D-7F74809729B7}" destId="{C59A93B7-13B1-476C-A32E-BF201F650713}" srcOrd="0" destOrd="0" presId="urn:microsoft.com/office/officeart/2005/8/layout/balance1"/>
    <dgm:cxn modelId="{18344154-FBB1-4750-901F-94FFA222BCF4}" srcId="{00DA82CF-806C-494B-92F3-66CF0AC28A87}" destId="{6DA515B5-46EE-4A46-8507-017148725814}" srcOrd="1" destOrd="0" parTransId="{FF4531F8-FCE5-4CD0-8346-BA4E89814438}" sibTransId="{87EE7FCB-C8A7-436F-A6A6-2433C99E2564}"/>
    <dgm:cxn modelId="{8778A9B1-63B8-4453-99A2-C80274F4CD05}" type="presOf" srcId="{46D42D18-E145-44D3-A331-13049FD0FB40}" destId="{577B3002-9FF5-4869-9DEB-A6EEA2191BDA}" srcOrd="0" destOrd="0" presId="urn:microsoft.com/office/officeart/2005/8/layout/balance1"/>
    <dgm:cxn modelId="{1F6480A6-FA21-47D1-83AC-AF9D8D1E895E}" type="presOf" srcId="{00DA82CF-806C-494B-92F3-66CF0AC28A87}" destId="{362370CA-83BE-4FB4-9056-B90186E89BF8}" srcOrd="0" destOrd="0" presId="urn:microsoft.com/office/officeart/2005/8/layout/balance1"/>
    <dgm:cxn modelId="{F84A485D-879E-49CE-8020-457C26597BCF}" srcId="{00DA82CF-806C-494B-92F3-66CF0AC28A87}" destId="{F3B2FB5C-4529-43D1-9F2A-93673217CFBF}" srcOrd="0" destOrd="0" parTransId="{4B4A3905-571D-4106-93B1-97E59A15BCA9}" sibTransId="{C26E6751-E120-4CA4-9312-EBA94F0776BC}"/>
    <dgm:cxn modelId="{53052059-04AC-4694-BAD0-27CE04032635}" type="presOf" srcId="{F3B2FB5C-4529-43D1-9F2A-93673217CFBF}" destId="{A02E1A75-CB9B-4F7E-9BF6-03757A836FCD}" srcOrd="0" destOrd="0" presId="urn:microsoft.com/office/officeart/2005/8/layout/balance1"/>
    <dgm:cxn modelId="{688E192A-8E98-4030-97F4-5F465764BE39}" srcId="{6DA515B5-46EE-4A46-8507-017148725814}" destId="{46D42D18-E145-44D3-A331-13049FD0FB40}" srcOrd="0" destOrd="0" parTransId="{3975E43B-508B-4C2B-B945-0615286C403F}" sibTransId="{19A3625F-6D59-4B52-AE82-915DCFE08881}"/>
    <dgm:cxn modelId="{13D2EF00-8426-465C-A7D5-4D2165AE36E8}" srcId="{F3B2FB5C-4529-43D1-9F2A-93673217CFBF}" destId="{A53D472D-41C7-453D-920D-7F74809729B7}" srcOrd="0" destOrd="0" parTransId="{D3BF51A1-43DB-43C6-A80E-4A25186141DC}" sibTransId="{1ECB80F6-3984-481D-9C25-EE2EFDE78917}"/>
    <dgm:cxn modelId="{57C6D215-6DEF-48BC-913F-AAA857CC0533}" type="presOf" srcId="{6DA515B5-46EE-4A46-8507-017148725814}" destId="{AB2B57BB-CF0D-4C21-81B2-44D57DF39F43}" srcOrd="0" destOrd="0" presId="urn:microsoft.com/office/officeart/2005/8/layout/balance1"/>
    <dgm:cxn modelId="{DBBD2178-74A7-4345-AB51-05FFE7FC603A}" type="presParOf" srcId="{362370CA-83BE-4FB4-9056-B90186E89BF8}" destId="{BF732743-8A49-4ACD-8AC1-0D9F93A8BBFF}" srcOrd="0" destOrd="0" presId="urn:microsoft.com/office/officeart/2005/8/layout/balance1"/>
    <dgm:cxn modelId="{27F72F09-54A4-4F2B-97FD-C3F6C3F36783}" type="presParOf" srcId="{362370CA-83BE-4FB4-9056-B90186E89BF8}" destId="{6226F4AB-8D82-4FAB-B4C3-3769FFF77121}" srcOrd="1" destOrd="0" presId="urn:microsoft.com/office/officeart/2005/8/layout/balance1"/>
    <dgm:cxn modelId="{B9FEB18D-728D-472B-989E-0BB79D1FCC1A}" type="presParOf" srcId="{6226F4AB-8D82-4FAB-B4C3-3769FFF77121}" destId="{A02E1A75-CB9B-4F7E-9BF6-03757A836FCD}" srcOrd="0" destOrd="0" presId="urn:microsoft.com/office/officeart/2005/8/layout/balance1"/>
    <dgm:cxn modelId="{B12F65D3-C219-4910-891F-611AFF9BF5D7}" type="presParOf" srcId="{6226F4AB-8D82-4FAB-B4C3-3769FFF77121}" destId="{AB2B57BB-CF0D-4C21-81B2-44D57DF39F43}" srcOrd="1" destOrd="0" presId="urn:microsoft.com/office/officeart/2005/8/layout/balance1"/>
    <dgm:cxn modelId="{C07A849F-962E-474A-8578-6C407539921D}" type="presParOf" srcId="{362370CA-83BE-4FB4-9056-B90186E89BF8}" destId="{70B8B7C5-31A4-4853-9494-BCD63AC83E8A}" srcOrd="2" destOrd="0" presId="urn:microsoft.com/office/officeart/2005/8/layout/balance1"/>
    <dgm:cxn modelId="{017E5F03-1869-4A7B-9AE1-5AD731CF85A9}" type="presParOf" srcId="{70B8B7C5-31A4-4853-9494-BCD63AC83E8A}" destId="{2DE1F273-CE10-46AD-948A-31585EA0F598}" srcOrd="0" destOrd="0" presId="urn:microsoft.com/office/officeart/2005/8/layout/balance1"/>
    <dgm:cxn modelId="{5BE40FBF-15A9-4BBE-AD82-7F250F2F8A7F}" type="presParOf" srcId="{70B8B7C5-31A4-4853-9494-BCD63AC83E8A}" destId="{134A5900-2E86-4932-9D01-DE8AE13244E4}" srcOrd="1" destOrd="0" presId="urn:microsoft.com/office/officeart/2005/8/layout/balance1"/>
    <dgm:cxn modelId="{C1AB8FDD-F745-4C9F-9F37-0AD03FECF2BD}" type="presParOf" srcId="{70B8B7C5-31A4-4853-9494-BCD63AC83E8A}" destId="{FD3A102D-39CC-43CB-A4D5-24915538545F}" srcOrd="2" destOrd="0" presId="urn:microsoft.com/office/officeart/2005/8/layout/balance1"/>
    <dgm:cxn modelId="{97631B13-9C4B-40E2-83BC-9B73AFB3E32A}" type="presParOf" srcId="{70B8B7C5-31A4-4853-9494-BCD63AC83E8A}" destId="{C59A93B7-13B1-476C-A32E-BF201F650713}" srcOrd="3" destOrd="0" presId="urn:microsoft.com/office/officeart/2005/8/layout/balance1"/>
    <dgm:cxn modelId="{CF5639D8-C2C9-4211-BDFD-5DB17C041CE9}" type="presParOf" srcId="{70B8B7C5-31A4-4853-9494-BCD63AC83E8A}" destId="{577B3002-9FF5-4869-9DEB-A6EEA2191BDA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0.12407</cdr:x>
      <cdr:y>0.07608</cdr:y>
    </cdr:from>
    <cdr:to>
      <cdr:x>0.14007</cdr:x>
      <cdr:y>0.10252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16788" y="41437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FF00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0.19066</cdr:x>
      <cdr:y>0.36748</cdr:y>
    </cdr:from>
    <cdr:to>
      <cdr:x>0.43082</cdr:x>
      <cdr:y>0.46091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6113" y="1987670"/>
          <a:ext cx="1141367" cy="505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19%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0.69654</cdr:y>
    </cdr:from>
    <cdr:to>
      <cdr:x>0.74016</cdr:x>
      <cdr:y>0.78997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25687" y="3696568"/>
          <a:ext cx="1117074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72,5%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0.41629</cdr:x>
      <cdr:y>0.64058</cdr:y>
    </cdr:from>
    <cdr:to>
      <cdr:x>0.65645</cdr:x>
      <cdr:y>0.73401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2208" y="3479105"/>
          <a:ext cx="1080093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0.34728</cdr:x>
      <cdr:y>0.3897</cdr:y>
    </cdr:from>
    <cdr:to>
      <cdr:x>0.65272</cdr:x>
      <cdr:y>0.48313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37910" y="2123827"/>
          <a:ext cx="1440641" cy="50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1 157 285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0.29546</cdr:x>
      <cdr:y>0.37756</cdr:y>
    </cdr:from>
    <cdr:to>
      <cdr:x>0.70454</cdr:x>
      <cdr:y>0.47099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151495" y="1838272"/>
          <a:ext cx="1594322" cy="454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1 061 555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0.41279</cdr:x>
      <cdr:y>0.62352</cdr:y>
    </cdr:from>
    <cdr:to>
      <cdr:x>0.65295</cdr:x>
      <cdr:y>0.71695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14523" y="3322870"/>
          <a:ext cx="1055692" cy="49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73,3%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0.46681</cdr:x>
      <cdr:y>0.20688</cdr:y>
    </cdr:from>
    <cdr:to>
      <cdr:x>0.68227</cdr:x>
      <cdr:y>0.30031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51982" y="1102505"/>
          <a:ext cx="94711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0.34875</cdr:x>
      <cdr:y>0.37906</cdr:y>
    </cdr:from>
    <cdr:to>
      <cdr:x>0.76264</cdr:x>
      <cdr:y>0.47249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33009" y="2020085"/>
          <a:ext cx="1819388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93 136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0.40139</cdr:x>
      <cdr:y>0.6334</cdr:y>
    </cdr:from>
    <cdr:to>
      <cdr:x>0.64155</cdr:x>
      <cdr:y>0.72683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64435" y="3375539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81,3%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0.70118</cdr:x>
      <cdr:y>0.45782</cdr:y>
    </cdr:from>
    <cdr:to>
      <cdr:x>0.91664</cdr:x>
      <cdr:y>0.55125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82249" y="2439830"/>
          <a:ext cx="94711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18,7%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0.34152</cdr:x>
      <cdr:y>0.36774</cdr:y>
    </cdr:from>
    <cdr:to>
      <cdr:x>0.67473</cdr:x>
      <cdr:y>0.46117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01270" y="1959760"/>
          <a:ext cx="1464683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277 481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0.3597</cdr:x>
      <cdr:y>0.64967</cdr:y>
    </cdr:from>
    <cdr:to>
      <cdr:x>0.59986</cdr:x>
      <cdr:y>0.7431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1148" y="3462248"/>
          <a:ext cx="105569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cs typeface="Times New Roman" panose="02020603050405020304" pitchFamily="18" charset="0"/>
            </a:rPr>
            <a:t>88,8%</a:t>
          </a:r>
          <a:endParaRPr lang="ru-RU" sz="1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0.35132</cdr:x>
      <cdr:y>0.38307</cdr:y>
    </cdr:from>
    <cdr:to>
      <cdr:x>0.71358</cdr:x>
      <cdr:y>0.4765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44346" y="2041449"/>
          <a:ext cx="159238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160 430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0.44117</cdr:x>
      <cdr:y>0.64696</cdr:y>
    </cdr:from>
    <cdr:to>
      <cdr:x>0.68133</cdr:x>
      <cdr:y>0.74039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39307" y="3609440"/>
          <a:ext cx="1055693" cy="521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89,9%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0.35934</cdr:x>
      <cdr:y>0.40253</cdr:y>
    </cdr:from>
    <cdr:to>
      <cdr:x>0.68604</cdr:x>
      <cdr:y>0.49596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79591" y="2145165"/>
          <a:ext cx="143610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124 886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0.60872</cdr:x>
      <cdr:y>0.76661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25983" y="4345884"/>
          <a:ext cx="3359217" cy="1323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Наибольший объём бюджетных ассигнований в 2016 году был направлен на реализацию программных расходов в сфере образования, и составил 82%.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0.54077</cdr:x>
      <cdr:y>0.46412</cdr:y>
    </cdr:from>
    <cdr:to>
      <cdr:x>0.72529</cdr:x>
      <cdr:y>0.57844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2605" y="2631061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939 684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0.67025</cdr:x>
      <cdr:y>0.07831</cdr:y>
    </cdr:from>
    <cdr:to>
      <cdr:x>0.82041</cdr:x>
      <cdr:y>0.23094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221079" y="365124"/>
          <a:ext cx="1169692" cy="71162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0.70788</cdr:x>
      <cdr:y>0.06332</cdr:y>
    </cdr:from>
    <cdr:to>
      <cdr:x>0.90138</cdr:x>
      <cdr:y>0.11901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5604" y="288032"/>
          <a:ext cx="1592358" cy="253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0.63403</cdr:x>
      <cdr:y>0.08664</cdr:y>
    </cdr:from>
    <cdr:to>
      <cdr:x>0.83307</cdr:x>
      <cdr:y>0.24093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8932" y="403975"/>
          <a:ext cx="1550516" cy="719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1 238,5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+ 22,2%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0.78298</cdr:x>
      <cdr:y>0.20926</cdr:y>
    </cdr:from>
    <cdr:to>
      <cdr:x>0.91218</cdr:x>
      <cdr:y>0.37621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208578" y="975688"/>
          <a:ext cx="1024476" cy="7784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0.67066</cdr:x>
      <cdr:y>0.37101</cdr:y>
    </cdr:from>
    <cdr:to>
      <cdr:x>0.83443</cdr:x>
      <cdr:y>0.5206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5317939" y="1729826"/>
          <a:ext cx="1298589" cy="6974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0.6779</cdr:x>
      <cdr:y>0.63231</cdr:y>
    </cdr:from>
    <cdr:to>
      <cdr:x>0.82565</cdr:x>
      <cdr:y>0.77265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5280647" y="2948118"/>
          <a:ext cx="1150943" cy="6543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0.62066</cdr:x>
      <cdr:y>0.09235</cdr:y>
    </cdr:from>
    <cdr:to>
      <cdr:x>0.66207</cdr:x>
      <cdr:y>0.23399</cdr:y>
    </cdr:to>
    <cdr:sp macro="" textlink="">
      <cdr:nvSpPr>
        <cdr:cNvPr id="10" name="Выгнутая влево стрелка 9"/>
        <cdr:cNvSpPr/>
      </cdr:nvSpPr>
      <cdr:spPr>
        <a:xfrm xmlns:a="http://schemas.openxmlformats.org/drawingml/2006/main" rot="10800000">
          <a:off x="4834782" y="430600"/>
          <a:ext cx="322574" cy="660395"/>
        </a:xfrm>
        <a:prstGeom xmlns:a="http://schemas.openxmlformats.org/drawingml/2006/main" prst="curvedRightArrow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0.34078</cdr:x>
      <cdr:y>0.46233</cdr:y>
    </cdr:from>
    <cdr:to>
      <cdr:x>0.58094</cdr:x>
      <cdr:y>0.55576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60231" y="2535815"/>
          <a:ext cx="1099536" cy="512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0.33675</cdr:x>
      <cdr:y>0.22004</cdr:y>
    </cdr:from>
    <cdr:to>
      <cdr:x>0.57692</cdr:x>
      <cdr:y>0.31347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41740" y="1206897"/>
          <a:ext cx="1099582" cy="512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0.07678</cdr:y>
    </cdr:from>
    <cdr:to>
      <cdr:x>1</cdr:x>
      <cdr:y>0.18285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421100"/>
          <a:ext cx="4578350" cy="58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1 463 922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0.34824</cdr:x>
      <cdr:y>0.46023</cdr:y>
    </cdr:from>
    <cdr:to>
      <cdr:x>0.67586</cdr:x>
      <cdr:y>0.55366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0789" y="2452675"/>
          <a:ext cx="144014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0.33185</cdr:x>
      <cdr:y>0.25132</cdr:y>
    </cdr:from>
    <cdr:to>
      <cdr:x>0.57202</cdr:x>
      <cdr:y>0.34475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58763" y="1339354"/>
          <a:ext cx="1055737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1 410 851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99,7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0.61337</cdr:x>
      <cdr:y>0.34992</cdr:y>
    </cdr:from>
    <cdr:to>
      <cdr:x>0.85353</cdr:x>
      <cdr:y>0.44335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28592" y="1942224"/>
          <a:ext cx="2086353" cy="5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1 335 711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0.67959</cdr:x>
      <cdr:y>0.55239</cdr:y>
    </cdr:from>
    <cdr:to>
      <cdr:x>0.91975</cdr:x>
      <cdr:y>0.64582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34403" y="3131503"/>
          <a:ext cx="2061822" cy="52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75 139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0.78454</cdr:x>
      <cdr:y>0.4869</cdr:y>
    </cdr:from>
    <cdr:to>
      <cdr:x>1</cdr:x>
      <cdr:y>0.58033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8381" y="2644452"/>
          <a:ext cx="969007" cy="507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0.37865</cdr:x>
      <cdr:y>0.37122</cdr:y>
    </cdr:from>
    <cdr:to>
      <cdr:x>0.58197</cdr:x>
      <cdr:y>0.53958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02953" y="201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0.22134</cdr:x>
      <cdr:y>0.47582</cdr:y>
    </cdr:from>
    <cdr:to>
      <cdr:x>0.48344</cdr:x>
      <cdr:y>0.56925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964" y="2535756"/>
          <a:ext cx="1152128" cy="49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65,3%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1 410 851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99,7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0.53132</cdr:x>
      <cdr:y>0.35212</cdr:y>
    </cdr:from>
    <cdr:to>
      <cdr:x>0.79342</cdr:x>
      <cdr:y>0.44555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35569" y="1876546"/>
          <a:ext cx="1152128" cy="49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34,2%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0.31963</cdr:x>
      <cdr:y>0.22024</cdr:y>
    </cdr:from>
    <cdr:to>
      <cdr:x>0.58173</cdr:x>
      <cdr:y>0.31367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405012" y="1173689"/>
          <a:ext cx="1152128" cy="49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0,6%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0.01192</cdr:x>
      <cdr:y>0.12779</cdr:y>
    </cdr:from>
    <cdr:to>
      <cdr:x>0.25209</cdr:x>
      <cdr:y>0.22122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87" y="681038"/>
          <a:ext cx="1055736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0,1%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0.29909</cdr:x>
      <cdr:y>0.47956</cdr:y>
    </cdr:from>
    <cdr:to>
      <cdr:x>0.61682</cdr:x>
      <cdr:y>0.57299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14747" y="2555681"/>
          <a:ext cx="1396682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59,2%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0.52843</cdr:x>
      <cdr:y>0.3242</cdr:y>
    </cdr:from>
    <cdr:to>
      <cdr:x>0.81598</cdr:x>
      <cdr:y>0.41763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22859" y="1727739"/>
          <a:ext cx="1264015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33,8%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0.31547</cdr:x>
      <cdr:y>0.15674</cdr:y>
    </cdr:from>
    <cdr:to>
      <cdr:x>0.55564</cdr:x>
      <cdr:y>0.25017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86755" y="835298"/>
          <a:ext cx="1055737" cy="497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6,9%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0.07047</cdr:y>
    </cdr:from>
    <cdr:to>
      <cdr:x>1</cdr:x>
      <cdr:y>0.17654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2761"/>
          <a:ext cx="44973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расходов: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1 463 922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(исполнение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0.41261</cdr:x>
      <cdr:y>0.65125</cdr:y>
    </cdr:from>
    <cdr:to>
      <cdr:x>0.65278</cdr:x>
      <cdr:y>0.74467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8665" y="3515095"/>
          <a:ext cx="1134277" cy="50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82,0%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0.43418</cdr:x>
      <cdr:y>0.69832</cdr:y>
    </cdr:from>
    <cdr:to>
      <cdr:x>0.67434</cdr:x>
      <cdr:y>0.79175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0537" y="3769192"/>
          <a:ext cx="1134230" cy="50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0.05995</cdr:x>
      <cdr:y>0.05722</cdr:y>
    </cdr:from>
    <cdr:to>
      <cdr:x>0.93592</cdr:x>
      <cdr:y>0.16328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602" y="310753"/>
          <a:ext cx="39395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0.35698</cdr:x>
      <cdr:y>0.16785</cdr:y>
    </cdr:from>
    <cdr:to>
      <cdr:x>0.59715</cdr:x>
      <cdr:y>0.26128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85935" y="905969"/>
          <a:ext cx="1134278" cy="504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11,4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0.18152</cdr:x>
      <cdr:y>0.2681</cdr:y>
    </cdr:from>
    <cdr:to>
      <cdr:x>0.42169</cdr:x>
      <cdr:y>0.36153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57306" y="1447090"/>
          <a:ext cx="1134277" cy="50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6,6%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5705"/>
            <a:ext cx="5389240" cy="44398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1"/>
            <a:ext cx="2919565" cy="493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411"/>
            <a:ext cx="2919565" cy="493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926D10-0D04-4139-BBD0-E3E99FE0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8D05F-CA66-4B95-8626-C24FF7EFE29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3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25457-2B30-4C40-9A1C-2353C5404E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7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14626" y="9371411"/>
            <a:ext cx="291956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4" tIns="45378" rIns="90754" bIns="45378" anchor="b"/>
          <a:lstStyle/>
          <a:p>
            <a:pPr algn="r"/>
            <a:fld id="{9391CE94-A890-4F54-953C-14CE3EBDA99C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62" y="4687294"/>
            <a:ext cx="5389240" cy="4438254"/>
          </a:xfrm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Итоги развития муниципального образования города Усолье-Сибирское за 9 месяцев 2010 года свидетельствуют о сложной экономической ситуации в городе: конъюнктура внутреннего и внешнего  рынков сложилась неблагоприятной, спрос и цены на продукцию местных производителей снизились и негативно отразились на динамике основных показателей: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объем отгруженных товаров собственного производства, выполненных работ и услуг организациями промышленного производства сократился на 37,8 % по сравнению с аналогичным периодом прошлого года и составил 3,2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выручка от реализации товаров (работ, услуг) снизилась по сравнению с аналогичным периодом прошлого года на 12,8% и составила 10 млрд.руб.(;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- сальдированный финансовый результат является отрицательным – убыток увеличился по сравнению с 9 месяцами 2008 года  в 3 раза и на 01.09.2010 составил 1,4 млрд.руб. (в основном за счет организаций химического производства – 1,3 млрд.руб.) </a:t>
            </a:r>
            <a:r>
              <a:rPr lang="ru-RU" altLang="ru-RU" i="1" smtClean="0">
                <a:latin typeface="Arial" charset="0"/>
              </a:rPr>
              <a:t>(ООО Усольехимпром – на   , ООО Ус-Сиб.силикон - , .</a:t>
            </a:r>
          </a:p>
        </p:txBody>
      </p:sp>
    </p:spTree>
    <p:extLst>
      <p:ext uri="{BB962C8B-B14F-4D97-AF65-F5344CB8AC3E}">
        <p14:creationId xmlns:p14="http://schemas.microsoft.com/office/powerpoint/2010/main" val="375744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 txBox="1">
            <a:spLocks noGrp="1" noChangeArrowheads="1"/>
          </p:cNvSpPr>
          <p:nvPr/>
        </p:nvSpPr>
        <p:spPr bwMode="auto">
          <a:xfrm>
            <a:off x="3775482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pPr algn="r"/>
            <a:fld id="{49906DB4-6F5E-4876-AF9A-EC80B7293663}" type="slidenum">
              <a:rPr lang="ru-RU" altLang="ru-RU" sz="1200">
                <a:cs typeface="Arial" charset="0"/>
              </a:rPr>
              <a:pPr algn="r"/>
              <a:t>37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454" y="4340421"/>
            <a:ext cx="5333228" cy="411251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i="1" dirty="0" smtClean="0"/>
          </a:p>
        </p:txBody>
      </p:sp>
      <p:sp>
        <p:nvSpPr>
          <p:cNvPr id="323588" name="Нижний колонтитул 1"/>
          <p:cNvSpPr txBox="1">
            <a:spLocks noGrp="1"/>
          </p:cNvSpPr>
          <p:nvPr/>
        </p:nvSpPr>
        <p:spPr bwMode="auto">
          <a:xfrm>
            <a:off x="4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r>
              <a:rPr lang="ru-RU" altLang="ru-RU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110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 txBox="1">
            <a:spLocks noGrp="1" noChangeArrowheads="1"/>
          </p:cNvSpPr>
          <p:nvPr/>
        </p:nvSpPr>
        <p:spPr bwMode="auto">
          <a:xfrm>
            <a:off x="3775482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pPr algn="r"/>
            <a:fld id="{49906DB4-6F5E-4876-AF9A-EC80B7293663}" type="slidenum">
              <a:rPr lang="ru-RU" altLang="ru-RU" sz="1200">
                <a:cs typeface="Arial" charset="0"/>
              </a:rPr>
              <a:pPr algn="r"/>
              <a:t>38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454" y="4340421"/>
            <a:ext cx="5333228" cy="411251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i="1" dirty="0" smtClean="0"/>
          </a:p>
        </p:txBody>
      </p:sp>
      <p:sp>
        <p:nvSpPr>
          <p:cNvPr id="323588" name="Нижний колонтитул 1"/>
          <p:cNvSpPr txBox="1">
            <a:spLocks noGrp="1"/>
          </p:cNvSpPr>
          <p:nvPr/>
        </p:nvSpPr>
        <p:spPr bwMode="auto">
          <a:xfrm>
            <a:off x="4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r>
              <a:rPr lang="ru-RU" altLang="ru-RU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79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 txBox="1">
            <a:spLocks noGrp="1" noChangeArrowheads="1"/>
          </p:cNvSpPr>
          <p:nvPr/>
        </p:nvSpPr>
        <p:spPr bwMode="auto">
          <a:xfrm>
            <a:off x="3775482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pPr algn="r"/>
            <a:fld id="{49906DB4-6F5E-4876-AF9A-EC80B7293663}" type="slidenum">
              <a:rPr lang="ru-RU" altLang="ru-RU" sz="1200">
                <a:cs typeface="Arial" charset="0"/>
              </a:rPr>
              <a:pPr algn="r"/>
              <a:t>40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454" y="4340421"/>
            <a:ext cx="5333228" cy="411251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i="1" dirty="0" smtClean="0"/>
          </a:p>
        </p:txBody>
      </p:sp>
      <p:sp>
        <p:nvSpPr>
          <p:cNvPr id="323588" name="Нижний колонтитул 1"/>
          <p:cNvSpPr txBox="1">
            <a:spLocks noGrp="1"/>
          </p:cNvSpPr>
          <p:nvPr/>
        </p:nvSpPr>
        <p:spPr bwMode="auto">
          <a:xfrm>
            <a:off x="4" y="8679380"/>
            <a:ext cx="2890651" cy="4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63" tIns="45382" rIns="90763" bIns="45382" anchor="b"/>
          <a:lstStyle/>
          <a:p>
            <a:r>
              <a:rPr lang="ru-RU" altLang="ru-RU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66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14626" y="9371411"/>
            <a:ext cx="2919565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4" tIns="45378" rIns="90754" bIns="45378" anchor="b"/>
          <a:lstStyle/>
          <a:p>
            <a:pPr algn="r"/>
            <a:fld id="{21FDB826-BA10-47B4-9A08-4E06AF9F8F26}" type="slidenum">
              <a:rPr lang="ru-RU" altLang="ru-RU" sz="1200"/>
              <a:pPr algn="r"/>
              <a:t>42</a:t>
            </a:fld>
            <a:endParaRPr lang="ru-RU" altLang="ru-RU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62" y="4687294"/>
            <a:ext cx="5389240" cy="4438254"/>
          </a:xfrm>
          <a:noFill/>
        </p:spPr>
        <p:txBody>
          <a:bodyPr/>
          <a:lstStyle/>
          <a:p>
            <a:endParaRPr lang="ru-RU" altLang="ru-RU" i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22ED-6820-4CD2-A02B-89B7E34CC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53F7-FCC3-4B86-A6C7-71624A52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BDA4-70D6-4467-B4BA-48A3DC8B5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0586-72E6-4EC6-B019-A92DD6A11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069B-BB54-4676-99F8-6D1C84A3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3D7C-04FB-4278-A364-BDE072C7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C18A-1DE1-4693-9B85-CB676B8A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E612-3724-43F7-B1C6-82E8AD07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BFAA2-8C84-4097-A026-67B1B29E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85C9-BD47-4ACA-BA24-5280FA01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883B-80AD-4041-AAEE-5469557D5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2630-EE33-4598-8CCC-1E320E58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CCCD-D4F2-4016-8C74-26C513E7E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C258DD-0F32-448F-B09B-2DBF1DEC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23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chart" Target="../charts/char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000"/>
            <a:ext cx="2378075" cy="13716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  <a:cs typeface="Arial" charset="0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cs typeface="Arial" charset="0"/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4341" name="Picture 5" descr="DSC_2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547664" y="-52875"/>
            <a:ext cx="655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Отчет об исполнении бюджета города </a:t>
            </a:r>
          </a:p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Усолье-Сибирское </a:t>
            </a:r>
            <a:endParaRPr lang="en-US" altLang="ru-RU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за </a:t>
            </a:r>
            <a:r>
              <a:rPr lang="ru-RU" altLang="ru-RU" sz="4000" b="1" dirty="0" smtClean="0">
                <a:solidFill>
                  <a:srgbClr val="FF0000"/>
                </a:solidFill>
                <a:latin typeface="+mj-lt"/>
              </a:rPr>
              <a:t>2016 </a:t>
            </a:r>
            <a:r>
              <a:rPr lang="ru-RU" altLang="ru-RU" sz="4000" b="1" dirty="0">
                <a:solidFill>
                  <a:srgbClr val="FF0000"/>
                </a:solidFill>
                <a:latin typeface="+mj-lt"/>
              </a:rPr>
              <a:t>год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47663" cy="20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3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84981" y="1324131"/>
          <a:ext cx="8282018" cy="5084166"/>
        </p:xfrm>
        <a:graphic>
          <a:graphicData uri="http://schemas.openxmlformats.org/drawingml/2006/table">
            <a:tbl>
              <a:tblPr firstRow="1" firstCol="1" lastRow="1" bandRow="1">
                <a:tableStyleId>{FABFCF23-3B69-468F-B69F-88F6DE6A72F2}</a:tableStyleId>
              </a:tblPr>
              <a:tblGrid>
                <a:gridCol w="2338948"/>
                <a:gridCol w="1442476"/>
                <a:gridCol w="1285884"/>
                <a:gridCol w="1732835"/>
                <a:gridCol w="1481875"/>
              </a:tblGrid>
              <a:tr h="399105">
                <a:tc row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35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36 287,2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35 704,5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- 582,7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- 1,6%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973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111 164,6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- 17 519,1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- 15,8%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500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755 315,3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835 892,7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+ 80 577,4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4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115 раз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01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 субсидий прошлых лет;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Целевые средства;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Возврат МБТ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1 003,2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-1 919,3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661,1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- 342,1</a:t>
                      </a:r>
                    </a:p>
                    <a:p>
                      <a:pPr marL="285750" indent="-285750" algn="ctr">
                        <a:buFontTx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+ 1 191,8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-70%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071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904 167,9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965 223,0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+ 61 055,1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+ 6,8%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8489280" y="3692358"/>
            <a:ext cx="215481" cy="4567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8475414" y="2716134"/>
            <a:ext cx="229348" cy="360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8475413" y="2102105"/>
            <a:ext cx="229349" cy="479629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8489281" y="3147933"/>
            <a:ext cx="187995" cy="49664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8475414" y="4753899"/>
            <a:ext cx="201862" cy="85567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8503022" y="5818963"/>
            <a:ext cx="187995" cy="49664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0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971550" y="2133600"/>
            <a:ext cx="698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>
                <a:cs typeface="Times New Roman" pitchFamily="18" charset="0"/>
              </a:rPr>
              <a:t>   </a:t>
            </a:r>
            <a:r>
              <a:rPr lang="ru-RU" altLang="ru-RU" sz="2000" b="1">
                <a:cs typeface="Times New Roman" pitchFamily="18" charset="0"/>
              </a:rPr>
              <a:t>                                                                                                    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>
                <a:solidFill>
                  <a:srgbClr val="0000FF"/>
                </a:solidFill>
              </a:rPr>
              <a:t>Расходная часть бюджета города за </a:t>
            </a:r>
            <a:r>
              <a:rPr lang="ru-RU" altLang="ru-RU" sz="3600" b="1" dirty="0" smtClean="0">
                <a:solidFill>
                  <a:srgbClr val="0000FF"/>
                </a:solidFill>
              </a:rPr>
              <a:t>2016 </a:t>
            </a:r>
            <a:r>
              <a:rPr lang="ru-RU" altLang="ru-RU" sz="3600" b="1" dirty="0">
                <a:solidFill>
                  <a:srgbClr val="0000FF"/>
                </a:solidFill>
              </a:rPr>
              <a:t>год</a:t>
            </a: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395288" y="1989138"/>
            <a:ext cx="84978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План</a:t>
            </a:r>
            <a:r>
              <a:rPr lang="ru-RU" altLang="ru-RU" sz="3200" b="1" dirty="0">
                <a:solidFill>
                  <a:srgbClr val="006699"/>
                </a:solidFill>
              </a:rPr>
              <a:t>                </a:t>
            </a:r>
            <a:r>
              <a:rPr lang="ru-RU" altLang="ru-RU" sz="4000" b="1" dirty="0" smtClean="0">
                <a:solidFill>
                  <a:srgbClr val="FF3300"/>
                </a:solidFill>
              </a:rPr>
              <a:t>1 415 213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тыс</a:t>
            </a:r>
            <a:r>
              <a:rPr lang="ru-RU" altLang="ru-RU" sz="2400" b="1" dirty="0">
                <a:solidFill>
                  <a:srgbClr val="0000FF"/>
                </a:solidFill>
              </a:rPr>
              <a:t>. рублей</a:t>
            </a:r>
            <a:endParaRPr lang="en-US" altLang="ru-RU" sz="2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Исполнено</a:t>
            </a:r>
            <a:r>
              <a:rPr lang="ru-RU" altLang="ru-RU" sz="3200" b="1" dirty="0">
                <a:solidFill>
                  <a:srgbClr val="006699"/>
                </a:solidFill>
              </a:rPr>
              <a:t>     </a:t>
            </a:r>
            <a:r>
              <a:rPr lang="ru-RU" altLang="ru-RU" sz="4000" b="1" dirty="0" smtClean="0">
                <a:solidFill>
                  <a:srgbClr val="FF3300"/>
                </a:solidFill>
              </a:rPr>
              <a:t>1 410 851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тыс</a:t>
            </a:r>
            <a:r>
              <a:rPr lang="ru-RU" altLang="ru-RU" sz="2400" b="1" dirty="0">
                <a:solidFill>
                  <a:srgbClr val="0000FF"/>
                </a:solidFill>
              </a:rPr>
              <a:t>. рублей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Blip>
                <a:blip r:embed="rId3"/>
              </a:buBlip>
            </a:pPr>
            <a:r>
              <a:rPr lang="ru-RU" altLang="ru-RU" sz="3200" b="1" dirty="0">
                <a:solidFill>
                  <a:srgbClr val="0000FF"/>
                </a:solidFill>
              </a:rPr>
              <a:t>% исполнения</a:t>
            </a:r>
            <a:r>
              <a:rPr lang="ru-RU" altLang="ru-RU" sz="3200" b="1" dirty="0">
                <a:solidFill>
                  <a:srgbClr val="006699"/>
                </a:solidFill>
              </a:rPr>
              <a:t>  </a:t>
            </a:r>
            <a:r>
              <a:rPr lang="ru-RU" altLang="ru-RU" sz="4000" b="1" dirty="0" smtClean="0">
                <a:solidFill>
                  <a:srgbClr val="FF3300"/>
                </a:solidFill>
              </a:rPr>
              <a:t>99,7</a:t>
            </a:r>
            <a:r>
              <a:rPr lang="ru-RU" altLang="ru-RU" sz="3200" b="1" dirty="0" smtClean="0">
                <a:solidFill>
                  <a:srgbClr val="006699"/>
                </a:solidFill>
              </a:rPr>
              <a:t> </a:t>
            </a:r>
            <a:r>
              <a:rPr lang="ru-RU" altLang="ru-RU" sz="3200" b="1" dirty="0">
                <a:solidFill>
                  <a:srgbClr val="0000FF"/>
                </a:solidFill>
              </a:rPr>
              <a:t>%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ru-RU" altLang="ru-RU" sz="3200" b="1" dirty="0" smtClean="0">
              <a:solidFill>
                <a:srgbClr val="FF33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rgbClr val="009900"/>
                </a:solidFill>
              </a:rPr>
              <a:t>к </a:t>
            </a:r>
            <a:r>
              <a:rPr lang="ru-RU" altLang="ru-RU" sz="3200" b="1" dirty="0">
                <a:solidFill>
                  <a:srgbClr val="009900"/>
                </a:solidFill>
              </a:rPr>
              <a:t>факту </a:t>
            </a:r>
            <a:r>
              <a:rPr lang="ru-RU" altLang="ru-RU" sz="3200" b="1" dirty="0" smtClean="0">
                <a:solidFill>
                  <a:srgbClr val="009900"/>
                </a:solidFill>
              </a:rPr>
              <a:t>2015 </a:t>
            </a:r>
            <a:r>
              <a:rPr lang="ru-RU" altLang="ru-RU" sz="3200" b="1" dirty="0">
                <a:solidFill>
                  <a:srgbClr val="009900"/>
                </a:solidFill>
              </a:rPr>
              <a:t>г. уменьшение </a:t>
            </a:r>
            <a:endParaRPr lang="ru-RU" altLang="ru-RU" sz="3200" b="1" dirty="0" smtClean="0">
              <a:solidFill>
                <a:srgbClr val="0099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rgbClr val="009900"/>
                </a:solidFill>
              </a:rPr>
              <a:t>составило 53 071 </a:t>
            </a:r>
            <a:r>
              <a:rPr lang="ru-RU" altLang="ru-RU" sz="2000" b="1" dirty="0">
                <a:solidFill>
                  <a:srgbClr val="009900"/>
                </a:solidFill>
              </a:rPr>
              <a:t>тыс. рублей</a:t>
            </a: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3783271"/>
              </p:ext>
            </p:extLst>
          </p:nvPr>
        </p:nvGraphicFramePr>
        <p:xfrm>
          <a:off x="230188" y="1069975"/>
          <a:ext cx="4578350" cy="54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530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253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2"/>
          <p:cNvSpPr>
            <a:spLocks noChangeArrowheads="1"/>
          </p:cNvSpPr>
          <p:nvPr/>
        </p:nvSpPr>
        <p:spPr bwMode="auto">
          <a:xfrm>
            <a:off x="895350" y="171877"/>
            <a:ext cx="8101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ДОЛЯ РАСХОДОВ БЮДЖЕТА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ГОРОДА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ПО НАПРАВЛЕНИЯМ ДЕЯТЕЛЬНОСТИ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5233401"/>
              </p:ext>
            </p:extLst>
          </p:nvPr>
        </p:nvGraphicFramePr>
        <p:xfrm>
          <a:off x="4697413" y="1225550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5925781"/>
              </p:ext>
            </p:extLst>
          </p:nvPr>
        </p:nvGraphicFramePr>
        <p:xfrm>
          <a:off x="271463" y="958850"/>
          <a:ext cx="8585200" cy="576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770" name="Group 53"/>
          <p:cNvGrpSpPr>
            <a:grpSpLocks/>
          </p:cNvGrpSpPr>
          <p:nvPr/>
        </p:nvGrpSpPr>
        <p:grpSpPr bwMode="auto">
          <a:xfrm>
            <a:off x="0" y="836613"/>
            <a:ext cx="8785225" cy="6049962"/>
            <a:chOff x="68" y="618"/>
            <a:chExt cx="5534" cy="3729"/>
          </a:xfrm>
        </p:grpSpPr>
        <p:sp>
          <p:nvSpPr>
            <p:cNvPr id="3277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827088" y="76627"/>
            <a:ext cx="8312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БЮДЖЕТА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ГОРОДА ПО ПРОГРАММНЫМ НАПРАВЛЕНИЯМ ДЕЯТЕЛЬНОСТИ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969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5161982"/>
              </p:ext>
            </p:extLst>
          </p:nvPr>
        </p:nvGraphicFramePr>
        <p:xfrm>
          <a:off x="271463" y="958850"/>
          <a:ext cx="85852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770" name="Group 53"/>
          <p:cNvGrpSpPr>
            <a:grpSpLocks/>
          </p:cNvGrpSpPr>
          <p:nvPr/>
        </p:nvGrpSpPr>
        <p:grpSpPr bwMode="auto">
          <a:xfrm>
            <a:off x="0" y="836613"/>
            <a:ext cx="8785225" cy="6049962"/>
            <a:chOff x="68" y="618"/>
            <a:chExt cx="5534" cy="3729"/>
          </a:xfrm>
        </p:grpSpPr>
        <p:sp>
          <p:nvSpPr>
            <p:cNvPr id="3277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77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2"/>
          <p:cNvSpPr>
            <a:spLocks noChangeArrowheads="1"/>
          </p:cNvSpPr>
          <p:nvPr/>
        </p:nvSpPr>
        <p:spPr bwMode="auto">
          <a:xfrm>
            <a:off x="827087" y="138182"/>
            <a:ext cx="8601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БЮДЖЕТА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ГОРОДА ПО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НЕПРОГРАММНЫМ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НАПРАВЛЕНИЯМ ДЕЯТЕЛЬНОСТИ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195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3096977"/>
              </p:ext>
            </p:extLst>
          </p:nvPr>
        </p:nvGraphicFramePr>
        <p:xfrm>
          <a:off x="4679156" y="1319207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554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355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2"/>
          <p:cNvSpPr>
            <a:spLocks noChangeArrowheads="1"/>
          </p:cNvSpPr>
          <p:nvPr/>
        </p:nvSpPr>
        <p:spPr bwMode="auto">
          <a:xfrm>
            <a:off x="895350" y="176213"/>
            <a:ext cx="810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ДОЛЯ РАСХОДОВ БЮДЖЕТА ГОРОДА В РАЗРЕЗЕ ИСТОЧНИКОВ ФИНАНСИРОВАНИЯ</a:t>
            </a: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2254738"/>
              </p:ext>
            </p:extLst>
          </p:nvPr>
        </p:nvGraphicFramePr>
        <p:xfrm>
          <a:off x="292007" y="1310936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8483641"/>
              </p:ext>
            </p:extLst>
          </p:nvPr>
        </p:nvGraphicFramePr>
        <p:xfrm>
          <a:off x="4558209" y="1267157"/>
          <a:ext cx="4722812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674" name="Group 53"/>
          <p:cNvGrpSpPr>
            <a:grpSpLocks/>
          </p:cNvGrpSpPr>
          <p:nvPr/>
        </p:nvGrpSpPr>
        <p:grpSpPr bwMode="auto">
          <a:xfrm>
            <a:off x="-1588" y="965200"/>
            <a:ext cx="8785226" cy="6019800"/>
            <a:chOff x="68" y="618"/>
            <a:chExt cx="5534" cy="3674"/>
          </a:xfrm>
        </p:grpSpPr>
        <p:sp>
          <p:nvSpPr>
            <p:cNvPr id="28681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 БЮДЖЕТА ПО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СФЕРАМ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3332598"/>
              </p:ext>
            </p:extLst>
          </p:nvPr>
        </p:nvGraphicFramePr>
        <p:xfrm>
          <a:off x="-310043" y="1322413"/>
          <a:ext cx="4651375" cy="53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6337413" y="3446759"/>
            <a:ext cx="147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1 410 851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Box 18"/>
          <p:cNvSpPr txBox="1">
            <a:spLocks noChangeArrowheads="1"/>
          </p:cNvSpPr>
          <p:nvPr/>
        </p:nvSpPr>
        <p:spPr bwMode="auto">
          <a:xfrm>
            <a:off x="1523765" y="3669717"/>
            <a:ext cx="147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1 463 922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6787843"/>
              </p:ext>
            </p:extLst>
          </p:nvPr>
        </p:nvGraphicFramePr>
        <p:xfrm>
          <a:off x="4479287" y="1275206"/>
          <a:ext cx="4716462" cy="544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698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2970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699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РАСХОДЫ НА СОЦИАЛЬНУЮ СФЕРУ</a:t>
            </a:r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 rot="20132004">
            <a:off x="3707606" y="3897719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+ 95 730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74556" y="4142528"/>
            <a:ext cx="955518" cy="402944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9238" y="1215722"/>
            <a:ext cx="1512888" cy="42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</p:txBody>
      </p:sp>
      <p:graphicFrame>
        <p:nvGraphicFramePr>
          <p:cNvPr id="4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6794431"/>
              </p:ext>
            </p:extLst>
          </p:nvPr>
        </p:nvGraphicFramePr>
        <p:xfrm>
          <a:off x="249238" y="1685413"/>
          <a:ext cx="3897313" cy="48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6" name="TextBox 21"/>
          <p:cNvSpPr txBox="1">
            <a:spLocks noChangeArrowheads="1"/>
          </p:cNvSpPr>
          <p:nvPr/>
        </p:nvSpPr>
        <p:spPr bwMode="auto">
          <a:xfrm rot="19991084">
            <a:off x="3981943" y="4304243"/>
            <a:ext cx="130319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+ 9,0%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8771245"/>
              </p:ext>
            </p:extLst>
          </p:nvPr>
        </p:nvGraphicFramePr>
        <p:xfrm>
          <a:off x="4913342" y="1302083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722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30730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23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2"/>
          <p:cNvSpPr>
            <a:spLocks noChangeArrowheads="1"/>
          </p:cNvSpPr>
          <p:nvPr/>
        </p:nvSpPr>
        <p:spPr bwMode="auto">
          <a:xfrm>
            <a:off x="895350" y="171877"/>
            <a:ext cx="8101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 НА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СФЕРУ 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ЖИЛИЩНО-КОММУНАЛЬНОГО ХОЗЯЙСТВА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388648"/>
              </p:ext>
            </p:extLst>
          </p:nvPr>
        </p:nvGraphicFramePr>
        <p:xfrm>
          <a:off x="-29581" y="1412645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7" name="TextBox 2"/>
          <p:cNvSpPr txBox="1">
            <a:spLocks noChangeArrowheads="1"/>
          </p:cNvSpPr>
          <p:nvPr/>
        </p:nvSpPr>
        <p:spPr bwMode="auto">
          <a:xfrm rot="1080000">
            <a:off x="3957638" y="4540250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184 345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TextBox 22"/>
          <p:cNvSpPr txBox="1">
            <a:spLocks noChangeArrowheads="1"/>
          </p:cNvSpPr>
          <p:nvPr/>
        </p:nvSpPr>
        <p:spPr bwMode="auto">
          <a:xfrm rot="1080000">
            <a:off x="3883025" y="492601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- 66%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33825" y="4724400"/>
            <a:ext cx="1120775" cy="398463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2440959"/>
              </p:ext>
            </p:extLst>
          </p:nvPr>
        </p:nvGraphicFramePr>
        <p:xfrm>
          <a:off x="4780989" y="1276350"/>
          <a:ext cx="4395787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746" name="Group 53"/>
          <p:cNvGrpSpPr>
            <a:grpSpLocks/>
          </p:cNvGrpSpPr>
          <p:nvPr/>
        </p:nvGrpSpPr>
        <p:grpSpPr bwMode="auto">
          <a:xfrm>
            <a:off x="-36513" y="908050"/>
            <a:ext cx="8785226" cy="6019800"/>
            <a:chOff x="68" y="618"/>
            <a:chExt cx="5534" cy="3674"/>
          </a:xfrm>
        </p:grpSpPr>
        <p:sp>
          <p:nvSpPr>
            <p:cNvPr id="3175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74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ИНЫЕ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 rot="-1020000">
            <a:off x="3856038" y="41275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35 544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33825" y="4337050"/>
            <a:ext cx="1214438" cy="387350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300479"/>
              </p:ext>
            </p:extLst>
          </p:nvPr>
        </p:nvGraphicFramePr>
        <p:xfrm>
          <a:off x="112413" y="1215442"/>
          <a:ext cx="4395788" cy="55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53" name="TextBox 20"/>
          <p:cNvSpPr txBox="1">
            <a:spLocks noChangeArrowheads="1"/>
          </p:cNvSpPr>
          <p:nvPr/>
        </p:nvSpPr>
        <p:spPr bwMode="auto">
          <a:xfrm rot="-1020000">
            <a:off x="4130380" y="4422300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+28%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9032" y="1195389"/>
          <a:ext cx="9001156" cy="54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9560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0432240"/>
              </p:ext>
            </p:extLst>
          </p:nvPr>
        </p:nvGraphicFramePr>
        <p:xfrm>
          <a:off x="271463" y="958850"/>
          <a:ext cx="8585200" cy="566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058" name="Group 53"/>
          <p:cNvGrpSpPr>
            <a:grpSpLocks/>
          </p:cNvGrpSpPr>
          <p:nvPr/>
        </p:nvGrpSpPr>
        <p:grpSpPr bwMode="auto">
          <a:xfrm>
            <a:off x="0" y="836613"/>
            <a:ext cx="8785225" cy="6049962"/>
            <a:chOff x="68" y="618"/>
            <a:chExt cx="5534" cy="3729"/>
          </a:xfrm>
        </p:grpSpPr>
        <p:sp>
          <p:nvSpPr>
            <p:cNvPr id="45063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4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5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6" name="Line 58"/>
            <p:cNvSpPr>
              <a:spLocks noChangeShapeType="1"/>
            </p:cNvSpPr>
            <p:nvPr/>
          </p:nvSpPr>
          <p:spPr bwMode="auto">
            <a:xfrm>
              <a:off x="204" y="9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7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5059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2"/>
          <p:cNvSpPr>
            <a:spLocks noChangeArrowheads="1"/>
          </p:cNvSpPr>
          <p:nvPr/>
        </p:nvSpPr>
        <p:spPr bwMode="auto">
          <a:xfrm>
            <a:off x="558800" y="-79206"/>
            <a:ext cx="8745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УЧАСТИЕ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 В 2016 ГОДУ МУНИЦИПАЛЬНОГО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</a:p>
          <a:p>
            <a:pPr algn="ctr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«ГОРОД УСОЛЬЕ-СИБИРСКОЕ» В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ГОСУДАРСТВЕННЫХ ПРОГРАММАХ </a:t>
            </a:r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ИРКУТСКОЙ ОБЛАСТИ 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5062" name="TextBox 2"/>
          <p:cNvSpPr txBox="1">
            <a:spLocks noChangeArrowheads="1"/>
          </p:cNvSpPr>
          <p:nvPr/>
        </p:nvSpPr>
        <p:spPr bwMode="auto">
          <a:xfrm>
            <a:off x="383382" y="1154114"/>
            <a:ext cx="808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МО «город Усолье-Сибирское» участвовало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государственных программах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2"/>
          <p:cNvSpPr>
            <a:spLocks noChangeArrowheads="1"/>
          </p:cNvSpPr>
          <p:nvPr/>
        </p:nvSpPr>
        <p:spPr bwMode="auto">
          <a:xfrm>
            <a:off x="971550" y="98981"/>
            <a:ext cx="81010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«РАЗВИТИЕ ОБРАЗОВАНИЯ»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4818" name="Group 53"/>
          <p:cNvGrpSpPr>
            <a:grpSpLocks/>
          </p:cNvGrpSpPr>
          <p:nvPr/>
        </p:nvGrpSpPr>
        <p:grpSpPr bwMode="auto">
          <a:xfrm>
            <a:off x="28575" y="835025"/>
            <a:ext cx="8785225" cy="6019800"/>
            <a:chOff x="68" y="618"/>
            <a:chExt cx="5534" cy="3674"/>
          </a:xfrm>
        </p:grpSpPr>
        <p:sp>
          <p:nvSpPr>
            <p:cNvPr id="34841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81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049141" y="1623553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14326" y="1987043"/>
          <a:ext cx="8827797" cy="493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453"/>
                <a:gridCol w="3024336"/>
                <a:gridCol w="2124008"/>
              </a:tblGrid>
              <a:tr h="2319539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- 27 дошкольных учреждений - 5 292 воспитанников (увеличение +35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- 14 общеобразовательных учреждений - 9 070 обучающихся (увеличение +198 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- 5 учреждений дополнительного образования - 9 456 учащихся (увеличение +234 человек)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«ИМЦ»</a:t>
                      </a: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Открыта дополнительная группа в МБДОУ «Детский сад № 6»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дополнительный набор детей в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«Детский сад № 5» </a:t>
                      </a:r>
                      <a:endParaRPr lang="ru-RU" sz="10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00" b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ремонтные работы на 2 470,8 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оконных блоков (д/с № 33, ДДТ, ДЮСШ № 1, СЮН)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капитальный ремонт здания (д/с № 44)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кабинетов (СОШ № 5, СОШ № 15)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перепланировка помещения (МБОУ«ООШ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8»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кровли (д/с № 26)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пожарных лестниц (д/с № 5)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эвакуационных проемов (д/с № 33, д/с № 22)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и ремонт пластиковых окон, выполнение работ по монтажу видеонаблюдения (СОШ № 13)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отопительной системы (ДХШ)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противопожарные мероприятия на сумму 4 875,3 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электропроводки (2 учреждения)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пожарной сигнализации (5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замена дверей (13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ремонт пола, замена панелей (1 учреждение)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проведено обучение по электробезопасности (6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поверка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состояния огнезащитной обработки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кровли (25 учреждений)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испытание ограждений кровли (2 учреждения)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приобретение, перезарядка и освидетельствование огнетушителей, приобретение пожарных рукавов, ящиков, испытание пожарных лестниц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составлена проектная документация на капитальный ремонт электричества (2 учреждения)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обработка деревянных конструкций (21 учреждение)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ремонт пожарных лестниц (1 учреждение)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83967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Предоставлены льготы на проезд в городском транспорте 5 814 учащимся с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января по декабрь 2016 года на сумму 1 046,5 </a:t>
                      </a:r>
                      <a:r>
                        <a:rPr lang="ru-RU" sz="1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 ремонт спортивного и актового залов в МБОУ «СОШ № 16» на сумму 3 619, 7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том числе за счет средств областного бюджета – 3 054,0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51719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оснащение дошкольных учреждений основными средствами  и материальными запасами на сумму 5 277,1 тыс. руб.: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развивающие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игры, игрушки, учебные пособия на сумму 2 601,5 </a:t>
                      </a:r>
                      <a:r>
                        <a:rPr lang="ru-RU" sz="1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холодильное, технологическое оборудование, план эвакуации, мебель на сумму 2 394,9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световое оборудование, спортинвентарь, камеры в/наблюдения,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компьтер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эл.инструмент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сумму 210,7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музыкальные инструменты на сумму 70,0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детей, охваченных отдыхом в ОЛ «Смена» - 420 человек (три смены)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детей, охваченных отдыхом в ЛДП – 950 человек</a:t>
                      </a:r>
                    </a:p>
                    <a:p>
                      <a:endParaRPr lang="ru-RU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39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9668" y="438425"/>
            <a:ext cx="1834332" cy="16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TextBox 33"/>
          <p:cNvSpPr txBox="1">
            <a:spLocks noChangeArrowheads="1"/>
          </p:cNvSpPr>
          <p:nvPr/>
        </p:nvSpPr>
        <p:spPr bwMode="auto">
          <a:xfrm>
            <a:off x="755576" y="979871"/>
            <a:ext cx="53285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962 479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(99,9 %),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772 720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(99,9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189 759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(99,9 %)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ФИЗИЧЕСКОЙ КУЛЬТУРЫ И СПОРТА»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5842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586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4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476375" y="1731963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97434" y="2205744"/>
          <a:ext cx="8779320" cy="460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350"/>
                <a:gridCol w="2952328"/>
                <a:gridCol w="3496642"/>
              </a:tblGrid>
              <a:tr h="130358"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двух учреждений спорта: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МБУ «Спортивный комплекс «Химик»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МБУ «Спортивный центр»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159 физкультурно-массовых мероприятий в соответствии с календарным планом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капитальный ремонт МБУ «СК «Химик» на сумму   51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856,4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тыс. руб., в том числе за счет средств областного бюджета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45 700,0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1730"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спортивное оборудование на 318,0 тыс. руб.: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МБУ «СК «Химик» - 200,0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.;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МБУДО «ДЮСШ»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- 100,0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.;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-Совет Ветеранов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18,0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населения, систематически занимающегося физкультурой и спортом – 17,35 %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посещений, занимающихся физкультурой и спортом – 116 266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перечня проектов народных инициатив освоено 1 930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следующие мероприятия: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приобретено и установлено общедоступное оборудование для силовых упражнений "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WorkOut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на территории МБУ "СК "Химик" на сумму 500 тыс. руб.;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выборочный капитальный ремонт здания спортивного клуба "Ритм" МБУ "СЦ" замена оконных блоков в количестве 24 шт.) на сумму 319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руб.;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 ковер-татами для каратэ в спортивный клуб "Ритм" МБУ "СЦ" на сумму 217 тыс. руб.;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установлена вентиляционная система в спортивном клубе "Сокол" МБУ "СЦ" на сумму 447 тыс. руб.;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текущий ремонт лестничного марша, ведущего на площадку скейтпарка в районе стадиона "Химик" на сумму 2978 тыс. руб.;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монтаж приточной системы вентиляции в спортивном клубе "Сокол" МБУ "СЦ" на сумму 149 тыс. руб.</a:t>
                      </a:r>
                      <a:endParaRPr lang="ru-RU" sz="11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45432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воспитанников, занявших призовые места в региональных, Всероссийских и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международныхсоревнованиях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968 человек.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Достижения спортсменов: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массовые разряды – 825 чел.;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- 1-ый спортивный разряд - 32 воспитанника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спорта;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норматив «Кандидата в мастера спорта – 18 человек;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присвоено звание «Мастер спорта России» - 1 человек (греко-римская борьба – Бобылев Валентин).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333500" y="1012825"/>
            <a:ext cx="61908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74 925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47 868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(99,9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27 057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4654851"/>
            <a:ext cx="17208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048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2"/>
          <p:cNvSpPr>
            <a:spLocks noChangeArrowheads="1"/>
          </p:cNvSpPr>
          <p:nvPr/>
        </p:nvSpPr>
        <p:spPr bwMode="auto">
          <a:xfrm>
            <a:off x="971550" y="98981"/>
            <a:ext cx="81010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КУЛЬТУРЫ И АРХИВНОГО ДЕЛА»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6866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688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6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554163" y="1892300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57175" y="2352675"/>
          <a:ext cx="8827797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218337"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обеспечение: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четырех учреждений культуры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«Муниципальный архив»</a:t>
                      </a:r>
                    </a:p>
                    <a:p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3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комплектование библиотечного фонда на 270 тыс. руб.: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приобретено 515 экземпляров книг библиотечного фонда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оформлена подписка на 50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наименований периодических изданий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Вручена стипендия мэра 20-ти талантливым ребятам в размере 2 тыс. руб.</a:t>
                      </a:r>
                    </a:p>
                    <a:p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55451"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сумму 186,3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проведены такие работы,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как: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проведены лабораторные испытания огнезащитных конструкций МБКДУ «Дворец культуры»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обработка огнезащитным составом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деревянных конструкций стеллажей МБУК «УГ ЦБС»</a:t>
                      </a:r>
                      <a:endParaRPr lang="ru-RU" sz="13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гос.поверка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прибора тепловой энергии МБУК «УГ ЦБС»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измерение сопротивления изоляции электропроводки МБКДУ «Дворец культуры»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ремонт пожарного крана МБУК «ДК Мир»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приобретены уличные тренажеры МБКДУ «Дворец культуры»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обучение пожарной безопасности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число посещений учреждений культуры – 250 591 чел., из них: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число посещений мероприятий краеведческой направленности - 1 104 человек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число посещений выставок –                   21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699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человек</a:t>
                      </a:r>
                    </a:p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число участников клубных формирований – 1 822 человека</a:t>
                      </a:r>
                    </a:p>
                    <a:p>
                      <a:endParaRPr lang="ru-RU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культурно-массовые мероприятия в соответствии с календарным планом (новогодние мероприятия, «Масленица», День защиты детей, 9 Мая, День города, День молодежи, День пожилого человека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другие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2750" y="1012826"/>
            <a:ext cx="53833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58 885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58 865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(99,6%)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бюджета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(100 %)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8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638" y="5301208"/>
            <a:ext cx="191293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78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МОЛОДЕЖНАЯ ПОЛИТИКА»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7890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791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7891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41300" y="1984375"/>
          <a:ext cx="882779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47182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500 тест-систем для проведения осмотров и рейдов по выявлению незаконных потребителей наркотиков, осуществлено тестирование молодежи на диагностическом комплексе «Лира-100»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7 454 человека приняли участие в мероприятиях патриотической направленности, 3 964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 -  в социально-значимых проектах,                 11 312 человек - в мероприятиях по профилактике социально-негативных явлений (акции, конкурсы, массовые мероприятия, беседы, тренинги) 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Вручена стипендия мэра 7 лучшим студентам профессиональных образовательных организаций города в размере 5000,00 рублей каждому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Оказана поддержка деятельности Клубу молодой семьи при ЗАГС в виде организации работы психологов по оказанию консультационных, правовых, психологических услуг молодым семьям. Услугу получили 214 молодых граждан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105 человека снизилось количество наркозависимых от запланированного показателя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Проведены мероприятия по содействию </a:t>
                      </a:r>
                      <a:r>
                        <a:rPr lang="ru-RU" sz="1400" b="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проф.ориентации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(«Я выбираю будущее») патриотического воспитания («Я – Гражданин», акции Георгиевская ленточка и др.),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эстетического воспитания 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(«Технология добра», «День молодежи», «Золотой фонд города», «Студенческий креатив»  и т.д.)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Изготовлена наружная информационная реклама о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профилактике наркомании - 5 стендов «Касается каждого». Размещены в образовательных учреждениях города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98 консультаций с наркозависимыми и их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созависимыми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родственниками. Из 56 наркозависимых согласились на реабилитацию 14</a:t>
                      </a:r>
                    </a:p>
                    <a:p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11081" y="864632"/>
            <a:ext cx="45530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1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4527" y="949132"/>
            <a:ext cx="15113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7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2"/>
          <p:cNvSpPr>
            <a:spLocks noChangeArrowheads="1"/>
          </p:cNvSpPr>
          <p:nvPr/>
        </p:nvSpPr>
        <p:spPr bwMode="auto">
          <a:xfrm>
            <a:off x="835025" y="125968"/>
            <a:ext cx="8388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НАСЕЛЕНИЯ» НА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4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8930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1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338263" y="2220913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050" y="1243013"/>
            <a:ext cx="54546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985 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85738" y="2800350"/>
          <a:ext cx="8827797" cy="393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700"/>
                <a:gridCol w="4731097"/>
              </a:tblGrid>
              <a:tr h="1141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Произведены выплаты пенсии за выслугу лет 22 лицам, замещавшему должности муниципальной службы, на сумму 2 836 тыс. 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Произведены выплаты 13 Почетным гражданам города на сумму 1 392 тыс. руб.</a:t>
                      </a:r>
                    </a:p>
                    <a:p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9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Расходы, связанные с оказанием последних почестей в случае смерти лица, удостоенного звания «Почетный гражданин»: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предоставлена социальная поддержка на оказание последних почестей в отношении 1 человека на сумму 20 </a:t>
                      </a:r>
                      <a:r>
                        <a:rPr lang="ru-RU" sz="1400" b="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Одной социально-ориентированной некоммерческой организации - </a:t>
                      </a:r>
                      <a:r>
                        <a:rPr lang="ru-RU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Усольской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городской общественной организации ветеранов (пенсионеров) войны, труда, Вооруженных сил и правоохранительных органов – предоставлена финансовая поддержка в размере 528 тыс. руб.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4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851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Усольский гражданский форум, в котором приняло участие 650 человек, выделено денежных средств в размере 209 </a:t>
                      </a:r>
                      <a:r>
                        <a:rPr lang="ru-RU" sz="1400" b="0" baseline="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513" y="9445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43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2"/>
          <p:cNvSpPr>
            <a:spLocks noChangeArrowheads="1"/>
          </p:cNvSpPr>
          <p:nvPr/>
        </p:nvSpPr>
        <p:spPr bwMode="auto">
          <a:xfrm>
            <a:off x="1050925" y="-51425"/>
            <a:ext cx="709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ОБЕСПЕЧЕНИЕ НАСЕЛЕНИЯ ДОСТУПНЫМ ЖИЛЬЕМ»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9938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3995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993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449388" y="220503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700088" y="2725738"/>
          <a:ext cx="7975371" cy="391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047"/>
                <a:gridCol w="2678013"/>
                <a:gridCol w="2276311"/>
              </a:tblGrid>
              <a:tr h="2561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Снесено 13 домов аварийного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жилищного фонда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общей площадью 5 708,14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расходов составила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458 </a:t>
                      </a:r>
                      <a:r>
                        <a:rPr lang="ru-RU" sz="1600" b="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Двум молодым семьям (участникам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Программы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2013 года) предоставлены</a:t>
                      </a:r>
                      <a:r>
                        <a:rPr lang="x-none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дополнительн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ые</a:t>
                      </a:r>
                      <a:r>
                        <a:rPr lang="x-none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социальн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ые</a:t>
                      </a:r>
                      <a:r>
                        <a:rPr lang="x-none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выплат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x-none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рождении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(усыновлении)</a:t>
                      </a:r>
                      <a:r>
                        <a:rPr lang="x-none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ребенка 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размере 331 тыс. руб.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Две молодые семьи улучшили жилищные условия, приобретя жилую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за счет предоставленной социальной выплаты на общую сумму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1 763 тыс. руб.</a:t>
                      </a:r>
                      <a:endParaRPr lang="ru-RU" sz="16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3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9750" y="1039813"/>
            <a:ext cx="5454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(89,97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(100 %)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Фонда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(100 %)</a:t>
            </a:r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056" y="4224338"/>
            <a:ext cx="216693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36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-13325"/>
            <a:ext cx="838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РАЗВИТИЕ ЖИЛИЩНО-КОММУНАЛЬНОГО ХОЗЯЙСТВА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НА 2015-2020 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423769" y="1922746"/>
            <a:ext cx="690505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7231" y="2348883"/>
          <a:ext cx="892221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45"/>
                <a:gridCol w="2328902"/>
                <a:gridCol w="3056070"/>
              </a:tblGrid>
              <a:tr h="1272868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МКД направлено 6 257 тыс. руб.: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взносы в Фонд капитального ремонта МКД Иркутской области за 10 месяцев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-отремонтировано общее имущество в 16-ти МКД общей площадью 40 143,28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текущий ремонт жилищного фонда на сумму 1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250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 руб.: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-разработана рабочая документация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 дом) 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квартир (4 квартир)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смена оконных блоков  (9 квартир)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крыши (3 дом) </a:t>
                      </a:r>
                    </a:p>
                    <a:p>
                      <a:endParaRPr lang="ru-RU" sz="105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МКУ «ГУКС»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Осуществлялся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тех.надзор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проводимыми ремонтами, вновь строящимися объектами, оказаны услуги по составлению смет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04940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благоустройство направлено 16 233 тыс. руб.: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обеспечено наружное освещение города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уборка стихийных свалок – 2 112 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обеспечено бесперебойное горение «Вечного» огня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-проведены работы по озеленению городского мемориала памяти «Вечный огонь» посажено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 рябин</a:t>
                      </a:r>
                    </a:p>
                    <a:p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-произведена обрезка сухих и больных деревьев на территории города в количестве 355 штук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проведено обустройство территории нового кладбища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устройство 1 000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дорог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отлов 53 безнадзорных животных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установка 4 детских городков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ремонт 4 173 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пешеходных дорожек</a:t>
                      </a:r>
                    </a:p>
                    <a:p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-выполнены работы по содержанию 70-ти детских городков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сопровождение городских мероприятий (монтаж/демонтаж Новогодней ели, оформление сцены и улиц)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проведено углубление и очистка русла </a:t>
                      </a:r>
                      <a:r>
                        <a:rPr lang="ru-RU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р.Шелестиха</a:t>
                      </a:r>
                      <a:endParaRPr lang="ru-RU" sz="105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развитие дорожного хозяйства направлено 47 307 тыс. руб.: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установлено 42 дорожных знака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‑ ремонт асфальтового покрытия 3 000 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дорог с маршрутным движением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ремонт 25 884 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дорог к садоводствам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ремонт 6 601 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внутриквартальных дорог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ремонт 11 780 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дорог местного значения общего пользования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ремонт 10 остановочных павильонов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гос. экспертиза ремонта дорог к садоводствам в 2017 году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текущее содержание дорог </a:t>
                      </a:r>
                      <a:endParaRPr lang="ru-RU" sz="105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энергосбережение и повышение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направлено 2 529 тыс. руб.: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установлено 183 счетчика в муниципальных квартирах</a:t>
                      </a:r>
                    </a:p>
                    <a:p>
                      <a:r>
                        <a:rPr lang="ru-RU" sz="105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замена окон</a:t>
                      </a:r>
                      <a:r>
                        <a:rPr lang="en-US" sz="105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5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детский сад №44, ДДТ</a:t>
                      </a:r>
                      <a:r>
                        <a:rPr lang="en-US" sz="105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5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05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выполнены работы по актуализации схем тепло-, водоснабжения и водопотребления</a:t>
                      </a:r>
                    </a:p>
                    <a:p>
                      <a:r>
                        <a:rPr lang="ru-RU" sz="105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-оплачено проведение государственной экологической экспертизы проектно-сметной документации сетей водоснабжения, разработанной в 2015 году и позволяющей обеспечить бесперебойным водоснабжением жителей </a:t>
                      </a:r>
                      <a:r>
                        <a:rPr lang="ru-RU" sz="1050" b="0" i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ул.Российская</a:t>
                      </a:r>
                      <a:r>
                        <a:rPr lang="ru-RU" sz="105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Ленинградская питьевой водой</a:t>
                      </a:r>
                      <a:endParaRPr lang="ru-RU" sz="1050" b="0" i="0" u="non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77231" y="1114426"/>
            <a:ext cx="61949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82 570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из 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Местный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56 825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25 094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99,9 %)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пожертвования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(100%)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4260" y="752403"/>
            <a:ext cx="1289128" cy="11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29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2"/>
          <p:cNvSpPr>
            <a:spLocks noChangeArrowheads="1"/>
          </p:cNvSpPr>
          <p:nvPr/>
        </p:nvSpPr>
        <p:spPr bwMode="auto">
          <a:xfrm>
            <a:off x="835025" y="-53012"/>
            <a:ext cx="838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СОВЕРШЕНСТВОВАНИЕ МУНИЦИПАЛЬНОГО РЕГУЛИРОВАНИЯ»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1986" name="Group 53"/>
          <p:cNvGrpSpPr>
            <a:grpSpLocks/>
          </p:cNvGrpSpPr>
          <p:nvPr/>
        </p:nvGrpSpPr>
        <p:grpSpPr bwMode="auto">
          <a:xfrm>
            <a:off x="-28575" y="846138"/>
            <a:ext cx="8785225" cy="6019800"/>
            <a:chOff x="68" y="618"/>
            <a:chExt cx="5534" cy="3674"/>
          </a:xfrm>
        </p:grpSpPr>
        <p:sp>
          <p:nvSpPr>
            <p:cNvPr id="42009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98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41300" y="1984375"/>
          <a:ext cx="8827797" cy="506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194868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деятельности: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комитета по финансам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КУМИ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администрации города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МКУ «ЦБ города Усолье-Сибирское»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муниципального долга находится в пределах допустимого законодательством ограничения.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обслуживание муниципального долга составили      7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693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тыс. руб.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Осуществлено замещение коммерческих кредитов привлечением бюджетных кредитов в размере 28 298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Выполнены работы по корректировке правил землепользования и застройки города, актуализация программы комплексного развития коммунальной инфраструктуры на сумму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2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16 контрольных мероприятий законности и эффективности использования бюджетных средств, выдано 2 предписания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Осуществлено содержание 3-х водонапорных скважин, 7-ми временно неэксплуатируемых объектов (на сумму 1 700 тыс. руб.)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Поставлено на кадастровый учет 96 объектов недвижимости, 156 земельных участков, проведена оценка 45 объектов недвижимости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15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своевременное и достоверное информирование населения о деятельности ОМСУ в СМИ (на сумму 1 289 тыс. 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формирование резерва материальных ресурсов, расходы за счет средств резервного фонда не осуществлялись ввиду отсутствия необходимости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07" name="TextBox 33"/>
          <p:cNvSpPr txBox="1">
            <a:spLocks noChangeArrowheads="1"/>
          </p:cNvSpPr>
          <p:nvPr/>
        </p:nvSpPr>
        <p:spPr bwMode="auto">
          <a:xfrm>
            <a:off x="271463" y="1114425"/>
            <a:ext cx="54546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127 122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99,4%),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127 122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00" y="5711844"/>
            <a:ext cx="17795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9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2"/>
          <p:cNvSpPr>
            <a:spLocks noChangeArrowheads="1"/>
          </p:cNvSpPr>
          <p:nvPr/>
        </p:nvSpPr>
        <p:spPr bwMode="auto">
          <a:xfrm>
            <a:off x="684213" y="237838"/>
            <a:ext cx="8777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ПОДДЕРЖКА ПРИОРИТЕТНЫХ ОТРАСЛЕЙ ЭКОНОМИКИ» 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2015-2020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3010" name="Group 53"/>
          <p:cNvGrpSpPr>
            <a:grpSpLocks/>
          </p:cNvGrpSpPr>
          <p:nvPr/>
        </p:nvGrpSpPr>
        <p:grpSpPr bwMode="auto">
          <a:xfrm>
            <a:off x="-28575" y="1052513"/>
            <a:ext cx="8785225" cy="6019800"/>
            <a:chOff x="68" y="618"/>
            <a:chExt cx="5534" cy="3674"/>
          </a:xfrm>
        </p:grpSpPr>
        <p:sp>
          <p:nvSpPr>
            <p:cNvPr id="4302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11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338263" y="2120900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79400" y="2673350"/>
          <a:ext cx="87457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866"/>
                <a:gridCol w="2936696"/>
                <a:gridCol w="2496191"/>
              </a:tblGrid>
              <a:tr h="1957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СМИ размещены 855 информационных материалов, освещающих вопросы малого и среднего предпринимательства на сумму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Выданы субсидии 4 субъектам малого и среднего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предпринимательства на приобретение оборудования на сумму      2 000,0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Выданы субсидии 11 субъектам малого предпринимательства на создание собственного бизнеса на сумму 5 368,0 тыс. руб. каждому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23" name="TextBox 33"/>
          <p:cNvSpPr txBox="1">
            <a:spLocks noChangeArrowheads="1"/>
          </p:cNvSpPr>
          <p:nvPr/>
        </p:nvSpPr>
        <p:spPr bwMode="auto">
          <a:xfrm>
            <a:off x="279400" y="1225550"/>
            <a:ext cx="5454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7 391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6 510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(100 %)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(100 %)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2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5189538"/>
            <a:ext cx="18637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71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71550" y="1363662"/>
          <a:ext cx="8120749" cy="518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/>
          </p:nvPr>
        </p:nvGraphicFramePr>
        <p:xfrm>
          <a:off x="295114" y="1690790"/>
          <a:ext cx="3954011" cy="408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222870" y="4133557"/>
          <a:ext cx="254394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/>
          <p:cNvGraphicFramePr/>
          <p:nvPr>
            <p:extLst/>
          </p:nvPr>
        </p:nvGraphicFramePr>
        <p:xfrm>
          <a:off x="6290575" y="2604935"/>
          <a:ext cx="2543944" cy="186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3739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2"/>
          <p:cNvSpPr>
            <a:spLocks noChangeArrowheads="1"/>
          </p:cNvSpPr>
          <p:nvPr/>
        </p:nvSpPr>
        <p:spPr bwMode="auto">
          <a:xfrm>
            <a:off x="684213" y="-8381"/>
            <a:ext cx="8777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КОМПЛЕКСНЫХ МЕР ПО ПРЕДУПРЕЖДЕНИЮ И ЛИКВИДАЦИИ ЧРЕЗВЫЧАЙНЫХ СИТУАЦИЙ ПРИРОДНОГО И ТЕХНОГЕННОГО ХАРАКТЕРА И ОБЕСПЕЧЕНИЕ ПОЖАРНОЙ БЕЗОПАСНОСТИ»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НА 2015-2020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ГОДЫ</a:t>
            </a:r>
            <a:endParaRPr lang="ru-RU" alt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4034" name="Group 53"/>
          <p:cNvGrpSpPr>
            <a:grpSpLocks/>
          </p:cNvGrpSpPr>
          <p:nvPr/>
        </p:nvGrpSpPr>
        <p:grpSpPr bwMode="auto">
          <a:xfrm>
            <a:off x="-28575" y="1052513"/>
            <a:ext cx="8785225" cy="6019800"/>
            <a:chOff x="68" y="618"/>
            <a:chExt cx="5534" cy="3674"/>
          </a:xfrm>
        </p:grpSpPr>
        <p:sp>
          <p:nvSpPr>
            <p:cNvPr id="44057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8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9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0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1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2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403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187450" y="1531938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57175" y="1930400"/>
          <a:ext cx="8827797" cy="535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44"/>
                <a:gridCol w="2964245"/>
                <a:gridCol w="2519608"/>
              </a:tblGrid>
              <a:tr h="9945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Осуществлялось финансовое обеспечение деятельности МКУ «Служба города Усолье-Сибирское по решению вопросов ГОЧС и ПБ»</a:t>
                      </a: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4 баннера на противопожарную тематику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Изготовлено 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памяток на противопожарную тематику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1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Профинансировано эксплуатационно-техническое обслуживание системы оповещения органов управления, населения города об опасностях, возникающих при ведении военных действий или вследствие этих действий, а также об угрозе возникновения или о возникновении чрезвычайных ситуаций природного и техногенного характера, включая услуги связи на сумму 894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технических средств оповещения П-166МАСПО ГО готов к оповещению и информированию</a:t>
                      </a:r>
                      <a:endParaRPr lang="ru-RU" sz="1400" b="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откорректированы планы: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защиты населения от ЧС природного и техногенного характера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 области гражданской обороны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обеспечения пожарной безопасности и на водных объектах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жизнеобеспечения в военное время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 подготовке к эвакуации населения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комплектования слушателями отдела подготовки курсов ГО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 обучению способам защиты от опасности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порядка сбора и обмена информацией в области ГО, ПБ, условиях ЧС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Произведена опашка 30,4 км.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минерализированной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55" name="TextBox 33"/>
          <p:cNvSpPr txBox="1">
            <a:spLocks noChangeArrowheads="1"/>
          </p:cNvSpPr>
          <p:nvPr/>
        </p:nvSpPr>
        <p:spPr bwMode="auto">
          <a:xfrm>
            <a:off x="271463" y="1114425"/>
            <a:ext cx="54546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8 936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99,8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8 936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99,8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4581525"/>
            <a:ext cx="18494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03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-25290"/>
            <a:ext cx="83808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«ПРОФИЛАКТИКА СОЦИАЛЬНО ЗНАЧИМЫХ ЗАБОЛЕВАНИЙ (ТУБЕРКУЛЕЗ, ВИЧ/СПИД, ИППП) И СОЦИАЛЬНО-НЕГАТИВНЫХ ЯВЛЕНИЙ (АЛКОГОЛИЗМ, ТАБАКОКУРЕНИЕ) НА ТЕРРИТОРИИ ГОРОДА УСОЛЬЕ-СИБИРСКОЕ» НА 2016-2020 ГОДЫ» </a:t>
            </a:r>
          </a:p>
          <a:p>
            <a:pPr algn="ctr"/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году</a:t>
            </a:r>
          </a:p>
          <a:p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544" y="2156251"/>
          <a:ext cx="892221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071"/>
                <a:gridCol w="2624076"/>
                <a:gridCol w="3056070"/>
              </a:tblGrid>
              <a:tr h="440080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Осуществлено информирование населения о доступных мерах профилактики туберкулеза, ВИЧ/СПИДа, ИППП на сумму 184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Размещена информация в «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Усольской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городской газете», на ТВ, в точках аудиорекламы;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Распространены буклеты в школах города;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Размещены плакаты в местах массового пребывания людей;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Изготовлены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брендированные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футболки для проведения городских акций («Стоп СПИД», «Молодежь за чистые отношения», «Туберкулезу статус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неважен»)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Осуществлено информирование населения о доступных мерах профилактики алкоголизма,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табакокурения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сумму 96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Размещена информация в «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Усольской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городской газете», на ТВ, в точках аудиорекламы;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Распространены буклеты в школах города;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Размещены плакаты в местах массового пребывания людей;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Изготовлены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брендированные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футболки для проведения городских акций («Трезвая жизнь – успешная жизнь»,  «Правильный выбор»)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Предоставлена единовременная выплата (подъемные) вновь привлеченному врачу-инфекционисту Поликлиники № 1 ОГБУЗ «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Усольская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 больница» в размере 50,0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Предоставлено 8 жилых помещений для проживания в них работников учреждений здравоохранения, осуществляющих свою деятельность на территории города Усолье-Сибирское.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www.anapa-official.ru/iresizer/resize/700x700/201201242794s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6" y="4910535"/>
            <a:ext cx="1655986" cy="170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67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190153"/>
            <a:ext cx="83808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«ДОСТУПНАЯ СРЕДА» НА 2016-2020 ГОДЫ» </a:t>
            </a:r>
          </a:p>
          <a:p>
            <a:pPr algn="ctr"/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5793" y="2120875"/>
          <a:ext cx="892221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45"/>
                <a:gridCol w="2328902"/>
                <a:gridCol w="3056070"/>
              </a:tblGrid>
              <a:tr h="228182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приобретены пандусы для преодоления порогов до 80 мм в МБУ «Спортивный комплекс «Химик» и МБКДУ «Дворец культуры» на сумму 33 тыс. руб.;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 телескопический пандус МБУ «Спортивный комплекс «Химик» на сумму 44 тыс. руб.;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установлены кнопки вызова и пандус у входа в здание администрации города Усолье-Сибирское на сумму 183 тыс. руб.;</a:t>
                      </a:r>
                    </a:p>
                    <a:p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выполнены работы по устройству асфальтового покрытия через бордюрный камень доступа инвалидам-колясочникам в здание МБУ «Спортивный комплекс «Химик» и МБКДУ «Дворец культуры» на сумму 44 тыс. руб.;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произведен ремонт асфальтового покрытия пешеходного тротуара вдоль трамвайной линии и МБКДУ «Дворец культуры» на сумму 75,0 тыс. руб.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3853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 ПК в сборе для организации системы вызовов экстренных служб посредством СМС-сообщений для людей с ограниченными возможностями слуха и речи (установлен на базе МКУ «Служба г. Усолье-Сибирское по опросам ГОЧС и ПБ), оплачены услуги связи на общую сумму 35 тыс. руб.;</a:t>
                      </a:r>
                    </a:p>
                    <a:p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приобретены электронные книги в ООО «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ЛитРес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для формирования электронной базы библиотеки на сумму 22 тыс.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0" u="non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kcso40.eps74.ru/Storage/Image/PublicationItem/Image/big/222/%D0%94%D0%BE%D1%81%D1%82%D1%83%D0%BF%D0%BD%D0%B0%D1%8F%20%D1%81%D1%80%D0%B5%D0%B4%D0%B0%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8" y="5023527"/>
            <a:ext cx="2430780" cy="155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64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190153"/>
            <a:ext cx="83808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«ПРОФИЛАКТИКА ПРАВОНАРУШЕНИЙ» НА 2016-2020 ГОДЫ» </a:t>
            </a:r>
          </a:p>
          <a:p>
            <a:pPr algn="ctr"/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5793" y="2120874"/>
          <a:ext cx="8922217" cy="467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063"/>
                <a:gridCol w="2696084"/>
                <a:gridCol w="3056070"/>
              </a:tblGrid>
              <a:tr h="467679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Изготовлено 50 барьеров, ограничивающих движение граждан во время массовых мероприятий, проводимых на городской площади, на сумму 86 тыс. руб.;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зготовлено 73 стенда со справочной информацией о мерах профилактики правонарушений. Стенды размещены на 6 опорных пунктах полиции в местах массового посещения граждан на сумму 36 тыс. руб.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Организован социальный проект «Здоровое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лето» в целях занятости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«трудных» подростков на базе детских клубов по месту жительства на сумму 42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Приобретены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спорт.инвентарь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Оплачены транспортные расходы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 ребенка, состоящих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учете в КДН, было охвачено профилактическими мероприятиями: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Турнир «Лучший мяч»;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«Счастливое детство», «Лето вместе»;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Соревнования «За здоровый образ жизни».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расходов составила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www.kanewshool44.ru/images/2017/04/22/3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2500"/>
            <a:ext cx="2827055" cy="140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16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190153"/>
            <a:ext cx="83808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«БЕЗОПАСНОСТЬ ДОРОЖНОГО ДВИЖЕНИЯ» НА 2016-2020 ГОДЫ» </a:t>
            </a:r>
          </a:p>
          <a:p>
            <a:pPr algn="ctr"/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5793" y="2120874"/>
          <a:ext cx="892221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45"/>
                <a:gridCol w="2328902"/>
                <a:gridCol w="3056070"/>
              </a:tblGrid>
              <a:tr h="4620494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осуществлено содержание и выполнен ремонт 8-ми светофорных объектов на сумму 895 тыс. руб. (светофорный объект, находящийся на пересечении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ул.Коростова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пр.Комсомольский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algn="l"/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приведено в соответствие с установленными государственными стандартами 189 дорожных знаков на сумму 1 103 тыс. руб.;</a:t>
                      </a:r>
                    </a:p>
                    <a:p>
                      <a:pPr algn="l"/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нанесено 4 239 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дорожной разметки на сумму 1 410 тыс. руб. (разметка в желто-белом исполнении в районе всех школ города);</a:t>
                      </a:r>
                    </a:p>
                    <a:p>
                      <a:pPr algn="l"/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приобретено 2 188 шт. учебно-методических, наглядных пособий, поощрительных призов при проведении мероприятий  в школах города по безопасности дорожного движения на сумму 150тыс. руб.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выполнено техническое обслуживание 7-ми систем видеонаблюдения на сумму 232,0 тыс. руб.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3 790,0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3 790,0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xn--80aafydcbdb8aegxk8f.xn--p1ai/upload/resize_cache/iblock/782/298_221_1/78213d4735294e248d21ed516c8e49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72" y="3849196"/>
            <a:ext cx="2232346" cy="194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17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2"/>
          <p:cNvSpPr>
            <a:spLocks noChangeArrowheads="1"/>
          </p:cNvSpPr>
          <p:nvPr/>
        </p:nvSpPr>
        <p:spPr bwMode="auto">
          <a:xfrm>
            <a:off x="835025" y="190153"/>
            <a:ext cx="83808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ИСПОЛНЕНИЕ МУНИЦИПАЛЬНОЙ ПРОГРАММЫ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«ТРУДОУСТРОЙСТВО ОТДЕЛЬНЫХ КАТЕГОРИЙ ГРАЖДАН» НА 2016-2020 ГОДЫ» </a:t>
            </a:r>
          </a:p>
          <a:p>
            <a:pPr algn="ctr"/>
            <a:endParaRPr lang="ru-RU" alt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62" name="Group 53"/>
          <p:cNvGrpSpPr>
            <a:grpSpLocks/>
          </p:cNvGrpSpPr>
          <p:nvPr/>
        </p:nvGrpSpPr>
        <p:grpSpPr bwMode="auto">
          <a:xfrm>
            <a:off x="-108520" y="1002338"/>
            <a:ext cx="8785225" cy="6019800"/>
            <a:chOff x="68" y="618"/>
            <a:chExt cx="5534" cy="3674"/>
          </a:xfrm>
        </p:grpSpPr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54163" y="1703388"/>
            <a:ext cx="669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5793" y="2120875"/>
          <a:ext cx="8922217" cy="455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079"/>
                <a:gridCol w="2552068"/>
                <a:gridCol w="3056070"/>
              </a:tblGrid>
              <a:tr h="4558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трудовой занятости молодежи»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 несовершеннолетних ребенка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осуществили трудовую занятость на базе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МБУДО «СЮН»: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на учебно-опытном участке станции,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уборка соляного источника,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города (посадка цветов, полив и прополка клумб, уборка территории города и другие разовые работы).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оплаты составила 221 тыс. руб.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трудовой занятости несовершеннолетних граждан на базе общеобразовательных учреждений»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несовершеннолетних детей осуществили трудовую занятость на базе 14 школ города: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 по благоустройству школьной территории,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подготовке учреждений к началу нового учебного года.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оплаты составила 385 тыс. руб.</a:t>
                      </a:r>
                    </a:p>
                    <a:p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проведения оплачиваемых общественных работ на базе администрации города Усолье-Сибирское и муниципальных учреждений города Усолье-Сибирское»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граждан, находящихся на учете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ОГКУ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«Центр занятости населения города Усолье-Сибирское», выполняли общественные работы в 6 муниципальных учреждениях.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оплаты составила 183 тыс. руб.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71463" y="1114425"/>
            <a:ext cx="5454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объем исполнения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(99,9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(99,9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openvlz.ru/Media/Default/_Profiles/4163a414/723ffae7/%D1%82%D1%80%D1%83%D0%B4%D0%BE%D1%83%D1%81%D1%82%D1%80%D0%BE%D0%B9%D1%81%D1%82%D0%B2%D0%BE.jpg?v=63602036929126078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11289"/>
            <a:ext cx="2385060" cy="127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71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2"/>
          <p:cNvSpPr>
            <a:spLocks noChangeArrowheads="1"/>
          </p:cNvSpPr>
          <p:nvPr/>
        </p:nvSpPr>
        <p:spPr bwMode="auto">
          <a:xfrm>
            <a:off x="895350" y="358775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ОБСЛУЖИВАНИЕ МУНИЦИПАЛЬНОГО ДОЛГА</a:t>
            </a:r>
            <a:r>
              <a:rPr lang="ru-RU" altLang="ru-RU" sz="2400" b="1">
                <a:latin typeface="Times New Roman" pitchFamily="18" charset="0"/>
              </a:rPr>
              <a:t> </a:t>
            </a:r>
          </a:p>
        </p:txBody>
      </p:sp>
      <p:grpSp>
        <p:nvGrpSpPr>
          <p:cNvPr id="46082" name="Group 53"/>
          <p:cNvGrpSpPr>
            <a:grpSpLocks/>
          </p:cNvGrpSpPr>
          <p:nvPr/>
        </p:nvGrpSpPr>
        <p:grpSpPr bwMode="auto">
          <a:xfrm>
            <a:off x="14288" y="938213"/>
            <a:ext cx="8785225" cy="6019800"/>
            <a:chOff x="68" y="618"/>
            <a:chExt cx="5534" cy="3674"/>
          </a:xfrm>
        </p:grpSpPr>
        <p:sp>
          <p:nvSpPr>
            <p:cNvPr id="46085" name="Line 55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Line 56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Line 57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Line 58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Line 59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Line 60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608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879476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6"/>
          <p:cNvGraphicFramePr>
            <a:graphicFrameLocks/>
          </p:cNvGraphicFramePr>
          <p:nvPr>
            <p:extLst/>
          </p:nvPr>
        </p:nvGraphicFramePr>
        <p:xfrm>
          <a:off x="806450" y="1447800"/>
          <a:ext cx="7940675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423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8" name="Rectangle 10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1100">
              <a:solidFill>
                <a:srgbClr val="40404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8559" name="Rectangle 11"/>
          <p:cNvSpPr>
            <a:spLocks noChangeArrowheads="1"/>
          </p:cNvSpPr>
          <p:nvPr/>
        </p:nvSpPr>
        <p:spPr bwMode="auto">
          <a:xfrm>
            <a:off x="1042988" y="179564"/>
            <a:ext cx="78501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Основные достигнутые результаты 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в 2016 году</a:t>
            </a:r>
            <a:endParaRPr lang="ru-RU" altLang="ru-RU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8560" name="Rectangle 7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-23812" y="173597"/>
            <a:ext cx="8916987" cy="6769100"/>
            <a:chOff x="39" y="27"/>
            <a:chExt cx="5617" cy="4264"/>
          </a:xfrm>
        </p:grpSpPr>
        <p:sp>
          <p:nvSpPr>
            <p:cNvPr id="278567" name="Line 4"/>
            <p:cNvSpPr>
              <a:spLocks noChangeShapeType="1"/>
            </p:cNvSpPr>
            <p:nvPr/>
          </p:nvSpPr>
          <p:spPr bwMode="auto">
            <a:xfrm>
              <a:off x="748" y="482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8" name="Line 5"/>
            <p:cNvSpPr>
              <a:spLocks noChangeShapeType="1"/>
            </p:cNvSpPr>
            <p:nvPr/>
          </p:nvSpPr>
          <p:spPr bwMode="auto">
            <a:xfrm>
              <a:off x="793" y="527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9" name="Line 6"/>
            <p:cNvSpPr>
              <a:spLocks noChangeShapeType="1"/>
            </p:cNvSpPr>
            <p:nvPr/>
          </p:nvSpPr>
          <p:spPr bwMode="auto">
            <a:xfrm>
              <a:off x="68" y="799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0" name="Line 7"/>
            <p:cNvSpPr>
              <a:spLocks noChangeShapeType="1"/>
            </p:cNvSpPr>
            <p:nvPr/>
          </p:nvSpPr>
          <p:spPr bwMode="auto">
            <a:xfrm>
              <a:off x="114" y="84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7857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" y="27"/>
              <a:ext cx="43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Диаграмма 8"/>
          <p:cNvGraphicFramePr/>
          <p:nvPr>
            <p:extLst/>
          </p:nvPr>
        </p:nvGraphicFramePr>
        <p:xfrm>
          <a:off x="311389" y="701247"/>
          <a:ext cx="8872859" cy="615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349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8" name="Rectangle 10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1100">
              <a:solidFill>
                <a:srgbClr val="40404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8559" name="Rectangle 11"/>
          <p:cNvSpPr>
            <a:spLocks noChangeArrowheads="1"/>
          </p:cNvSpPr>
          <p:nvPr/>
        </p:nvSpPr>
        <p:spPr bwMode="auto">
          <a:xfrm>
            <a:off x="1042988" y="179564"/>
            <a:ext cx="78501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Основные достигнутые результаты 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в 2016 году</a:t>
            </a:r>
            <a:endParaRPr lang="ru-RU" altLang="ru-RU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8560" name="Rectangle 7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-23812" y="173597"/>
            <a:ext cx="8916987" cy="6769100"/>
            <a:chOff x="39" y="27"/>
            <a:chExt cx="5617" cy="4264"/>
          </a:xfrm>
        </p:grpSpPr>
        <p:sp>
          <p:nvSpPr>
            <p:cNvPr id="278567" name="Line 4"/>
            <p:cNvSpPr>
              <a:spLocks noChangeShapeType="1"/>
            </p:cNvSpPr>
            <p:nvPr/>
          </p:nvSpPr>
          <p:spPr bwMode="auto">
            <a:xfrm>
              <a:off x="748" y="482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8" name="Line 5"/>
            <p:cNvSpPr>
              <a:spLocks noChangeShapeType="1"/>
            </p:cNvSpPr>
            <p:nvPr/>
          </p:nvSpPr>
          <p:spPr bwMode="auto">
            <a:xfrm>
              <a:off x="793" y="527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9" name="Line 6"/>
            <p:cNvSpPr>
              <a:spLocks noChangeShapeType="1"/>
            </p:cNvSpPr>
            <p:nvPr/>
          </p:nvSpPr>
          <p:spPr bwMode="auto">
            <a:xfrm>
              <a:off x="68" y="799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0" name="Line 7"/>
            <p:cNvSpPr>
              <a:spLocks noChangeShapeType="1"/>
            </p:cNvSpPr>
            <p:nvPr/>
          </p:nvSpPr>
          <p:spPr bwMode="auto">
            <a:xfrm>
              <a:off x="114" y="84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7857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" y="27"/>
              <a:ext cx="43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25" y="532648"/>
            <a:ext cx="2134869" cy="1101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66" y="1058069"/>
            <a:ext cx="889158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Увеличилось количество действующих муниципальных программ до 15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 году действовало 10 муниципальных программ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6917" y="1810835"/>
            <a:ext cx="889158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Освоены средства по проведению таких социально-значимых мероприятий, как: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первый этап капитального ремонта МБУ «Спортивный комплекс «Химик»;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ремонт автомобильных дорог к садоводствам «Ёлочка» и «Строитель-1»;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выборочный капитальный ремонт спортивного и актового залов МБОУ «СОШ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16»;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предоставление льгот школьникам на проезд в общественном транспорте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2413" y="5425829"/>
            <a:ext cx="881578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 задолженность по заработной плате с начислениями на 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5797" y="4697683"/>
            <a:ext cx="88223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просроченная кредиторская задолженность по заключенным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8073" y="4221088"/>
            <a:ext cx="88301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исполнены все принятые бюджетные обязательства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2413" y="6142009"/>
            <a:ext cx="881578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сложившейся экономии от проведенных конкурсов и аукционов составила 11 672,33 тыс.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1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06"/>
          <p:cNvSpPr>
            <a:spLocks noChangeArrowheads="1"/>
          </p:cNvSpPr>
          <p:nvPr/>
        </p:nvSpPr>
        <p:spPr bwMode="auto">
          <a:xfrm>
            <a:off x="2786050" y="4429132"/>
            <a:ext cx="1584325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рейдов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</p:txBody>
      </p:sp>
      <p:sp>
        <p:nvSpPr>
          <p:cNvPr id="26" name="Oval 206"/>
          <p:cNvSpPr>
            <a:spLocks noChangeArrowheads="1"/>
          </p:cNvSpPr>
          <p:nvPr/>
        </p:nvSpPr>
        <p:spPr bwMode="auto">
          <a:xfrm>
            <a:off x="5072066" y="4429132"/>
            <a:ext cx="1584325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заседаний</a:t>
            </a:r>
          </a:p>
        </p:txBody>
      </p:sp>
      <p:sp>
        <p:nvSpPr>
          <p:cNvPr id="30726" name="Text Box 211"/>
          <p:cNvSpPr txBox="1">
            <a:spLocks noChangeArrowheads="1"/>
          </p:cNvSpPr>
          <p:nvPr/>
        </p:nvSpPr>
        <p:spPr bwMode="auto">
          <a:xfrm>
            <a:off x="4633921" y="5101467"/>
            <a:ext cx="23733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урегулированию задолженности              МИ ФНС № 18 (приглашено 128 налогоплательщиков)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27" name="Рисунок 34" descr="j04398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2837">
            <a:off x="6075941" y="3159693"/>
            <a:ext cx="790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6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87095" flipV="1">
            <a:off x="2371725" y="3468688"/>
            <a:ext cx="143668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206"/>
          <p:cNvSpPr>
            <a:spLocks noChangeArrowheads="1"/>
          </p:cNvSpPr>
          <p:nvPr/>
        </p:nvSpPr>
        <p:spPr bwMode="auto">
          <a:xfrm>
            <a:off x="533833" y="4375171"/>
            <a:ext cx="1655762" cy="64770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заседаний</a:t>
            </a:r>
          </a:p>
        </p:txBody>
      </p:sp>
      <p:sp>
        <p:nvSpPr>
          <p:cNvPr id="30730" name="Text Box 211"/>
          <p:cNvSpPr txBox="1">
            <a:spLocks noChangeArrowheads="1"/>
          </p:cNvSpPr>
          <p:nvPr/>
        </p:nvSpPr>
        <p:spPr bwMode="auto">
          <a:xfrm>
            <a:off x="173216" y="5088704"/>
            <a:ext cx="26431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вопросам обеспечения полноты поступлений доходов в бюджет города</a:t>
            </a:r>
          </a:p>
          <a:p>
            <a:pPr algn="ctr"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 (приглашено 414 физических и юридических лиц)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1" name="Text Box 211"/>
          <p:cNvSpPr txBox="1">
            <a:spLocks noChangeArrowheads="1"/>
          </p:cNvSpPr>
          <p:nvPr/>
        </p:nvSpPr>
        <p:spPr bwMode="auto">
          <a:xfrm>
            <a:off x="2738399" y="5099463"/>
            <a:ext cx="18716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Совместно со службой судебных приставов (проверено 65 предпринимателей)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3" name="AutoShape 198"/>
          <p:cNvSpPr>
            <a:spLocks noChangeArrowheads="1"/>
          </p:cNvSpPr>
          <p:nvPr/>
        </p:nvSpPr>
        <p:spPr bwMode="auto">
          <a:xfrm>
            <a:off x="2484438" y="2219325"/>
            <a:ext cx="4535487" cy="1901825"/>
          </a:xfrm>
          <a:prstGeom prst="sun">
            <a:avLst>
              <a:gd name="adj" fmla="val 30431"/>
            </a:avLst>
          </a:prstGeom>
          <a:solidFill>
            <a:schemeClr val="accent2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8 315,7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3" name="Text Box 210"/>
          <p:cNvSpPr txBox="1">
            <a:spLocks noChangeArrowheads="1"/>
          </p:cNvSpPr>
          <p:nvPr/>
        </p:nvSpPr>
        <p:spPr bwMode="auto">
          <a:xfrm>
            <a:off x="1124984" y="1575991"/>
            <a:ext cx="7345363" cy="707886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Погашена задолженность по налоговым и неналоговым платежам в бюджет города в сумме:</a:t>
            </a:r>
          </a:p>
        </p:txBody>
      </p:sp>
      <p:sp>
        <p:nvSpPr>
          <p:cNvPr id="29" name="Oval 206"/>
          <p:cNvSpPr>
            <a:spLocks noChangeArrowheads="1"/>
          </p:cNvSpPr>
          <p:nvPr/>
        </p:nvSpPr>
        <p:spPr bwMode="auto">
          <a:xfrm>
            <a:off x="7358082" y="4500570"/>
            <a:ext cx="1549400" cy="603250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заседаний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Text Box 211"/>
          <p:cNvSpPr txBox="1">
            <a:spLocks noChangeArrowheads="1"/>
          </p:cNvSpPr>
          <p:nvPr/>
        </p:nvSpPr>
        <p:spPr bwMode="auto">
          <a:xfrm>
            <a:off x="6733893" y="5140311"/>
            <a:ext cx="242885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</a:rPr>
              <a:t>Комиссий по содействию обеспечению прав граждан на вознаграждение за труд и комиссий по снижению неформальной занятости (приглашены </a:t>
            </a:r>
            <a:r>
              <a:rPr lang="ru-RU" sz="1400" b="1" i="1" smtClean="0">
                <a:solidFill>
                  <a:schemeClr val="tx1"/>
                </a:solidFill>
                <a:latin typeface="Times New Roman" pitchFamily="18" charset="0"/>
              </a:rPr>
              <a:t>173 работодателя)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37" name="Рисунок 42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39697">
            <a:off x="5811044" y="2958307"/>
            <a:ext cx="33607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Рисунок 43" descr="j04398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45998" flipV="1">
            <a:off x="200026" y="2847975"/>
            <a:ext cx="364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6513" y="1052736"/>
            <a:ext cx="8785225" cy="5832475"/>
            <a:chOff x="68" y="618"/>
            <a:chExt cx="5534" cy="3674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17120" y="875017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ПО СНИЖЕНИЮ ЗАДОЛЖЕННОСТИ ПО ПЛАТЕЖАМ В БЮДЖЕТ ГОРОДА В 2016 ГОДУ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72952" y="74624"/>
            <a:ext cx="7447199" cy="91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Основные достигнутые результаты 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в 2016 году</a:t>
            </a:r>
          </a:p>
        </p:txBody>
      </p:sp>
    </p:spTree>
    <p:extLst>
      <p:ext uri="{BB962C8B-B14F-4D97-AF65-F5344CB8AC3E}">
        <p14:creationId xmlns:p14="http://schemas.microsoft.com/office/powerpoint/2010/main" val="287429347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6842507" y="3783014"/>
            <a:ext cx="2035175" cy="1930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1548680" y="1116014"/>
          <a:ext cx="9716368" cy="521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91720" y="2242345"/>
            <a:ext cx="1936750" cy="919401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+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16 023,4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+ 3,6%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16200000">
            <a:off x="5192192" y="4073050"/>
            <a:ext cx="2286369" cy="612068"/>
          </a:xfrm>
          <a:prstGeom prst="notchedRightArrow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6158" y="4046279"/>
            <a:ext cx="172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счет налоговых доходов </a:t>
            </a:r>
            <a:r>
              <a:rPr lang="ru-RU" dirty="0" smtClean="0"/>
              <a:t>(НДФЛ)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8" name="Rectangle 10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1100">
              <a:solidFill>
                <a:srgbClr val="40404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8559" name="Rectangle 11"/>
          <p:cNvSpPr>
            <a:spLocks noChangeArrowheads="1"/>
          </p:cNvSpPr>
          <p:nvPr/>
        </p:nvSpPr>
        <p:spPr bwMode="auto">
          <a:xfrm>
            <a:off x="962672" y="153066"/>
            <a:ext cx="78501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Основные достигнутые результаты 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в 2016 году</a:t>
            </a:r>
          </a:p>
        </p:txBody>
      </p:sp>
      <p:sp>
        <p:nvSpPr>
          <p:cNvPr id="278560" name="Rectangle 7"/>
          <p:cNvSpPr>
            <a:spLocks noChangeArrowheads="1"/>
          </p:cNvSpPr>
          <p:nvPr/>
        </p:nvSpPr>
        <p:spPr bwMode="auto">
          <a:xfrm>
            <a:off x="7667625" y="2349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60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0335" y="179564"/>
            <a:ext cx="8916987" cy="6769100"/>
            <a:chOff x="39" y="27"/>
            <a:chExt cx="5617" cy="4264"/>
          </a:xfrm>
        </p:grpSpPr>
        <p:sp>
          <p:nvSpPr>
            <p:cNvPr id="278567" name="Line 4"/>
            <p:cNvSpPr>
              <a:spLocks noChangeShapeType="1"/>
            </p:cNvSpPr>
            <p:nvPr/>
          </p:nvSpPr>
          <p:spPr bwMode="auto">
            <a:xfrm>
              <a:off x="748" y="482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8" name="Line 5"/>
            <p:cNvSpPr>
              <a:spLocks noChangeShapeType="1"/>
            </p:cNvSpPr>
            <p:nvPr/>
          </p:nvSpPr>
          <p:spPr bwMode="auto">
            <a:xfrm>
              <a:off x="793" y="527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69" name="Line 6"/>
            <p:cNvSpPr>
              <a:spLocks noChangeShapeType="1"/>
            </p:cNvSpPr>
            <p:nvPr/>
          </p:nvSpPr>
          <p:spPr bwMode="auto">
            <a:xfrm>
              <a:off x="68" y="799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0" name="Line 7"/>
            <p:cNvSpPr>
              <a:spLocks noChangeShapeType="1"/>
            </p:cNvSpPr>
            <p:nvPr/>
          </p:nvSpPr>
          <p:spPr bwMode="auto">
            <a:xfrm>
              <a:off x="114" y="84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57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7857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" y="27"/>
              <a:ext cx="43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18668" y="975880"/>
            <a:ext cx="85611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cs typeface="Arial" charset="0"/>
              </a:rPr>
              <a:t>Рейтинг участников конкурса проектов по предоставлению бюджетов муниципальных образований в доступной для граждан форме</a:t>
            </a:r>
            <a:endParaRPr lang="ru-RU" altLang="ru-RU" sz="1600" b="1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245463" y="1778950"/>
          <a:ext cx="3521978" cy="338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851920" y="1793221"/>
          <a:ext cx="5227886" cy="5018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862335"/>
                <a:gridCol w="621135"/>
              </a:tblGrid>
              <a:tr h="577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Итоговая оценка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города Братска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7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«Ангарский городской округ»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5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города Бодайбо и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Иркутск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5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города Усолье-Сибирское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город Усть-Илимск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…..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«город Свирск»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Куйтунский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3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«Нукутский район»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Балаганский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 «Аларский район»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74341" y="2439829"/>
            <a:ext cx="1511771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г.Усолье</a:t>
            </a:r>
            <a:r>
              <a:rPr lang="ru-RU" sz="1000" dirty="0" smtClean="0"/>
              <a:t>-Сибирское</a:t>
            </a:r>
            <a:endParaRPr lang="ru-RU" sz="1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6" y="5255445"/>
            <a:ext cx="2775319" cy="14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6513" y="854696"/>
            <a:ext cx="8785225" cy="5859463"/>
            <a:chOff x="68" y="618"/>
            <a:chExt cx="5534" cy="3691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9" y="4309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" y="4309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32197" y="46088"/>
            <a:ext cx="8101012" cy="88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Основные достигнутые результаты </a:t>
            </a:r>
          </a:p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3200" b="1" dirty="0">
                <a:solidFill>
                  <a:srgbClr val="0000FF"/>
                </a:solidFill>
                <a:cs typeface="Arial" charset="0"/>
              </a:rPr>
              <a:t>в 2016 году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94579" y="4375958"/>
            <a:ext cx="3536071" cy="2262158"/>
          </a:xfrm>
          <a:prstGeom prst="rect">
            <a:avLst/>
          </a:prstGeom>
          <a:solidFill>
            <a:srgbClr val="D3ECFF"/>
          </a:solidFill>
          <a:ln w="47625" cap="sq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Оценка характеризует следующие аспекты управления муниципальными финансами:</a:t>
            </a:r>
          </a:p>
          <a:p>
            <a:r>
              <a:rPr lang="ru-RU" sz="1550" u="sng" dirty="0"/>
              <a:t>- Бюджетное планирование</a:t>
            </a:r>
          </a:p>
          <a:p>
            <a:r>
              <a:rPr lang="ru-RU" sz="1550" u="sng" dirty="0"/>
              <a:t>- Исполнение бюджета</a:t>
            </a:r>
          </a:p>
          <a:p>
            <a:r>
              <a:rPr lang="ru-RU" sz="1550" u="sng" dirty="0"/>
              <a:t>- Управление муниципальным долгом</a:t>
            </a:r>
          </a:p>
          <a:p>
            <a:r>
              <a:rPr lang="ru-RU" sz="1550" u="sng" dirty="0"/>
              <a:t>- Прозрачность бюджетного процесса</a:t>
            </a:r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360970" y="1637534"/>
          <a:ext cx="3569680" cy="258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441" y="1970043"/>
            <a:ext cx="1511771" cy="2462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г.Усолье</a:t>
            </a:r>
            <a:r>
              <a:rPr lang="ru-RU" sz="1000" dirty="0" smtClean="0"/>
              <a:t>-Сибирское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072816" y="1663306"/>
          <a:ext cx="5025454" cy="5126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6450"/>
                <a:gridCol w="944502"/>
                <a:gridCol w="944502"/>
              </a:tblGrid>
              <a:tr h="888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Усолье-Сибирское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Иркутск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Балаганский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Киренский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Усть-Удинский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Зима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Черемхово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Казачинско-Ленский р.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925265" y="1048163"/>
            <a:ext cx="8101012" cy="5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cs typeface="Arial" charset="0"/>
              </a:rPr>
              <a:t>Рейтинг муниципальных районов (городских округов) Иркутской области по качеству управления бюджетным процессом за 2016 год, составленный Министерством финансов Иркутской области </a:t>
            </a:r>
            <a:endParaRPr lang="ru-RU" altLang="ru-RU" sz="16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2"/>
          <p:cNvSpPr>
            <a:spLocks noChangeArrowheads="1"/>
          </p:cNvSpPr>
          <p:nvPr/>
        </p:nvSpPr>
        <p:spPr bwMode="auto">
          <a:xfrm>
            <a:off x="1187450" y="2636838"/>
            <a:ext cx="69834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4800" b="1">
                <a:solidFill>
                  <a:srgbClr val="0000FF"/>
                </a:solidFill>
              </a:rPr>
              <a:t>Спасибо за внимание!</a:t>
            </a:r>
          </a:p>
        </p:txBody>
      </p:sp>
      <p:grpSp>
        <p:nvGrpSpPr>
          <p:cNvPr id="47106" name="Group 38"/>
          <p:cNvGrpSpPr>
            <a:grpSpLocks/>
          </p:cNvGrpSpPr>
          <p:nvPr/>
        </p:nvGrpSpPr>
        <p:grpSpPr bwMode="auto">
          <a:xfrm>
            <a:off x="107950" y="115888"/>
            <a:ext cx="8870950" cy="6696075"/>
            <a:chOff x="68" y="73"/>
            <a:chExt cx="5588" cy="4218"/>
          </a:xfrm>
        </p:grpSpPr>
        <p:sp>
          <p:nvSpPr>
            <p:cNvPr id="47107" name="Line 4"/>
            <p:cNvSpPr>
              <a:spLocks noChangeShapeType="1"/>
            </p:cNvSpPr>
            <p:nvPr/>
          </p:nvSpPr>
          <p:spPr bwMode="auto">
            <a:xfrm>
              <a:off x="748" y="482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Line 5"/>
            <p:cNvSpPr>
              <a:spLocks noChangeShapeType="1"/>
            </p:cNvSpPr>
            <p:nvPr/>
          </p:nvSpPr>
          <p:spPr bwMode="auto">
            <a:xfrm>
              <a:off x="793" y="527"/>
              <a:ext cx="4853" cy="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Line 6"/>
            <p:cNvSpPr>
              <a:spLocks noChangeShapeType="1"/>
            </p:cNvSpPr>
            <p:nvPr/>
          </p:nvSpPr>
          <p:spPr bwMode="auto">
            <a:xfrm>
              <a:off x="68" y="799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114" y="844"/>
              <a:ext cx="1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213" y="4202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22" y="4247"/>
              <a:ext cx="5443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47113" name="Picture 37" descr="Усолье-СибирскоеГО-ПП-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73"/>
              <a:ext cx="54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8723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2113" y="1279149"/>
          <a:ext cx="8712200" cy="529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042988" y="0"/>
            <a:ext cx="8077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69925" y="1933575"/>
          <a:ext cx="832485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Лист" r:id="rId5" imgW="8277225" imgH="4391025" progId="Excel.Sheet.8">
                  <p:embed/>
                </p:oleObj>
              </mc:Choice>
              <mc:Fallback>
                <p:oleObj name="Лист" r:id="rId5" imgW="8277225" imgH="43910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933575"/>
                        <a:ext cx="8324850" cy="441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547664" y="3104357"/>
            <a:ext cx="1368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 </a:t>
            </a:r>
            <a:r>
              <a:rPr lang="ru-RU" b="1" dirty="0" smtClean="0">
                <a:solidFill>
                  <a:schemeClr val="tx1"/>
                </a:solidFill>
              </a:rPr>
              <a:t>16 984,5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+ </a:t>
            </a:r>
            <a:r>
              <a:rPr lang="ru-RU" b="1" dirty="0" smtClean="0">
                <a:solidFill>
                  <a:schemeClr val="tx1"/>
                </a:solidFill>
              </a:rPr>
              <a:t>9,9%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147578" y="3896222"/>
            <a:ext cx="1150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+ </a:t>
            </a:r>
            <a:r>
              <a:rPr lang="ru-RU" b="1" dirty="0" smtClean="0">
                <a:solidFill>
                  <a:schemeClr val="tx1"/>
                </a:solidFill>
              </a:rPr>
              <a:t>2 923,7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+ 43,8%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529855" y="3648320"/>
            <a:ext cx="125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- 2 </a:t>
            </a:r>
            <a:r>
              <a:rPr lang="ru-RU" b="1" dirty="0" smtClean="0">
                <a:solidFill>
                  <a:schemeClr val="tx1"/>
                </a:solidFill>
              </a:rPr>
              <a:t>521,6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3,9%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983647" y="3449346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2 105,5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2,6%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 rot="-1947887">
            <a:off x="5529263" y="2111375"/>
            <a:ext cx="911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/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5856" y="1008354"/>
            <a:ext cx="2347129" cy="17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9" name="Группа 17"/>
          <p:cNvGrpSpPr>
            <a:grpSpLocks/>
          </p:cNvGrpSpPr>
          <p:nvPr/>
        </p:nvGrpSpPr>
        <p:grpSpPr bwMode="auto">
          <a:xfrm>
            <a:off x="6889344" y="1657285"/>
            <a:ext cx="2124184" cy="1252537"/>
            <a:chOff x="6200958" y="1576842"/>
            <a:chExt cx="2505586" cy="1145125"/>
          </a:xfrm>
        </p:grpSpPr>
        <p:sp>
          <p:nvSpPr>
            <p:cNvPr id="19" name="Стрелка вправо с вырезом 18"/>
            <p:cNvSpPr/>
            <p:nvPr/>
          </p:nvSpPr>
          <p:spPr>
            <a:xfrm rot="16200000">
              <a:off x="5863822" y="1913978"/>
              <a:ext cx="1145125" cy="470853"/>
            </a:xfrm>
            <a:prstGeom prst="notched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1120" y="1891771"/>
              <a:ext cx="1995424" cy="605156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2000" b="1" spc="5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8702" y="2009343"/>
            <a:ext cx="168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+ 13 850,0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+ 4%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08000" y="1396999"/>
          <a:ext cx="8528496" cy="517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1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8140945" y="4807023"/>
            <a:ext cx="1086255" cy="6925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7453" y="1237882"/>
          <a:ext cx="7929386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Выгнутая вправо стрелка 16"/>
          <p:cNvSpPr/>
          <p:nvPr/>
        </p:nvSpPr>
        <p:spPr>
          <a:xfrm>
            <a:off x="7884368" y="4837830"/>
            <a:ext cx="287878" cy="67957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6" name="TextBox 21"/>
          <p:cNvSpPr txBox="1">
            <a:spLocks noChangeArrowheads="1"/>
          </p:cNvSpPr>
          <p:nvPr/>
        </p:nvSpPr>
        <p:spPr bwMode="auto">
          <a:xfrm flipH="1">
            <a:off x="6311899" y="2285460"/>
            <a:ext cx="1266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+8 102,0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+39,5%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607" name="TextBox 22"/>
          <p:cNvSpPr txBox="1">
            <a:spLocks noChangeArrowheads="1"/>
          </p:cNvSpPr>
          <p:nvPr/>
        </p:nvSpPr>
        <p:spPr bwMode="auto">
          <a:xfrm>
            <a:off x="5305374" y="3049696"/>
            <a:ext cx="1698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+3 002,8</a:t>
            </a:r>
          </a:p>
          <a:p>
            <a:pPr algn="ctr"/>
            <a:r>
              <a:rPr lang="ru-RU" sz="1600" b="1" dirty="0"/>
              <a:t>+</a:t>
            </a:r>
            <a:r>
              <a:rPr lang="ru-RU" sz="1600" b="1" dirty="0" smtClean="0">
                <a:solidFill>
                  <a:schemeClr val="tx1"/>
                </a:solidFill>
              </a:rPr>
              <a:t>33,4%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608" name="TextBox 23"/>
          <p:cNvSpPr txBox="1">
            <a:spLocks noChangeArrowheads="1"/>
          </p:cNvSpPr>
          <p:nvPr/>
        </p:nvSpPr>
        <p:spPr bwMode="auto">
          <a:xfrm>
            <a:off x="5637162" y="4145840"/>
            <a:ext cx="103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+2 070,4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+44,1%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609" name="TextBox 2"/>
          <p:cNvSpPr txBox="1">
            <a:spLocks noChangeArrowheads="1"/>
          </p:cNvSpPr>
          <p:nvPr/>
        </p:nvSpPr>
        <p:spPr bwMode="auto">
          <a:xfrm>
            <a:off x="8103245" y="4899024"/>
            <a:ext cx="1148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-12 281,6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-21,6%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16200000">
            <a:off x="4548154" y="5769258"/>
            <a:ext cx="1217783" cy="504056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9119" y="5605788"/>
            <a:ext cx="1800243" cy="91940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2 173,5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2,2%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0800000">
            <a:off x="4810074" y="3006901"/>
            <a:ext cx="360362" cy="558855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НЕНАЛОГОВЫХ ДОХОДОВ</a:t>
            </a:r>
            <a:endParaRPr lang="ru-RU" alt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1" name="Выгнутая влево стрелка 30"/>
          <p:cNvSpPr/>
          <p:nvPr/>
        </p:nvSpPr>
        <p:spPr>
          <a:xfrm rot="10800000">
            <a:off x="5979300" y="2295390"/>
            <a:ext cx="322574" cy="660395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951765" y="3577919"/>
            <a:ext cx="1048909" cy="66835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Выгнутая влево стрелка 32"/>
          <p:cNvSpPr/>
          <p:nvPr/>
        </p:nvSpPr>
        <p:spPr>
          <a:xfrm rot="10800000">
            <a:off x="5068441" y="4235768"/>
            <a:ext cx="322574" cy="50524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Выгнутая влево стрелка 33"/>
          <p:cNvSpPr/>
          <p:nvPr/>
        </p:nvSpPr>
        <p:spPr>
          <a:xfrm rot="10800000">
            <a:off x="4571999" y="3567116"/>
            <a:ext cx="316657" cy="509956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4990255" y="3621475"/>
            <a:ext cx="10104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+41,5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+</a:t>
            </a:r>
            <a:r>
              <a:rPr lang="ru-RU" sz="1600" b="1" dirty="0" smtClean="0">
                <a:solidFill>
                  <a:schemeClr val="tx1"/>
                </a:solidFill>
              </a:rPr>
              <a:t>4,4%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427984" y="5445224"/>
          <a:ext cx="1257208" cy="116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032824" y="1764420"/>
          <a:ext cx="6984776" cy="469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30306" y="1177706"/>
            <a:ext cx="574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86%                        Дотации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4%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                         Иные МБТ – 0,002%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5085907" y="1286586"/>
            <a:ext cx="214314" cy="1428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2008835" y="1268061"/>
            <a:ext cx="214314" cy="14287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2019300" y="1597021"/>
            <a:ext cx="214314" cy="1428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5093494" y="1609720"/>
            <a:ext cx="214314" cy="1428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6513" y="954088"/>
            <a:ext cx="8785225" cy="5832475"/>
            <a:chOff x="68" y="618"/>
            <a:chExt cx="5534" cy="3674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2" y="618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748" y="663"/>
              <a:ext cx="485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58" y="800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04" y="845"/>
              <a:ext cx="0" cy="3447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59" y="4156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8" y="4201"/>
              <a:ext cx="5443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42988" y="0"/>
            <a:ext cx="81010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endParaRPr lang="ru-RU" alt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731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8167688" y="96837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2" name="TextBox 6"/>
          <p:cNvSpPr txBox="1"/>
          <p:nvPr/>
        </p:nvSpPr>
        <p:spPr>
          <a:xfrm>
            <a:off x="5964873" y="5585457"/>
            <a:ext cx="2385469" cy="919401"/>
          </a:xfrm>
          <a:prstGeom prst="flowChartAlternateProcess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-591,0  (99,9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778926" y="5614044"/>
            <a:ext cx="2027467" cy="919401"/>
          </a:xfrm>
          <a:prstGeom prst="flowChartAlternateProcess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965 814,0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3422855" y="5602212"/>
            <a:ext cx="1877366" cy="919401"/>
          </a:xfrm>
          <a:prstGeom prst="flowChartAlternateProcess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965 223,0</a:t>
            </a:r>
          </a:p>
        </p:txBody>
      </p:sp>
    </p:spTree>
    <p:extLst>
      <p:ext uri="{BB962C8B-B14F-4D97-AF65-F5344CB8AC3E}">
        <p14:creationId xmlns:p14="http://schemas.microsoft.com/office/powerpoint/2010/main" val="1068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39443</TotalTime>
  <Words>3510</Words>
  <Application>Microsoft Office PowerPoint</Application>
  <PresentationFormat>Экран (4:3)</PresentationFormat>
  <Paragraphs>788</Paragraphs>
  <Slides>42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Georgia</vt:lpstr>
      <vt:lpstr>Times New Roman</vt:lpstr>
      <vt:lpstr>Trebuchet MS</vt:lpstr>
      <vt:lpstr>Wingdings</vt:lpstr>
      <vt:lpstr>Воздушный поток</vt:lpstr>
      <vt:lpstr>Лист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</dc:title>
  <dc:creator>User</dc:creator>
  <cp:lastModifiedBy>Прозоровская Елена Николаевна</cp:lastModifiedBy>
  <cp:revision>1667</cp:revision>
  <cp:lastPrinted>2017-06-09T05:49:07Z</cp:lastPrinted>
  <dcterms:created xsi:type="dcterms:W3CDTF">2011-04-26T00:10:47Z</dcterms:created>
  <dcterms:modified xsi:type="dcterms:W3CDTF">2017-07-11T06:21:44Z</dcterms:modified>
</cp:coreProperties>
</file>