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handoutMasterIdLst>
    <p:handoutMasterId r:id="rId17"/>
  </p:handoutMasterIdLst>
  <p:sldIdLst>
    <p:sldId id="302" r:id="rId2"/>
    <p:sldId id="381" r:id="rId3"/>
    <p:sldId id="382" r:id="rId4"/>
    <p:sldId id="344" r:id="rId5"/>
    <p:sldId id="384" r:id="rId6"/>
    <p:sldId id="385" r:id="rId7"/>
    <p:sldId id="386" r:id="rId8"/>
    <p:sldId id="387" r:id="rId9"/>
    <p:sldId id="389" r:id="rId10"/>
    <p:sldId id="390" r:id="rId11"/>
    <p:sldId id="391" r:id="rId12"/>
    <p:sldId id="392" r:id="rId13"/>
    <p:sldId id="393" r:id="rId14"/>
    <p:sldId id="379" r:id="rId15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9C6"/>
    <a:srgbClr val="1631B6"/>
    <a:srgbClr val="DF6363"/>
    <a:srgbClr val="2450DC"/>
    <a:srgbClr val="0215CA"/>
    <a:srgbClr val="FFFF99"/>
    <a:srgbClr val="A3F7FB"/>
    <a:srgbClr val="143BB8"/>
    <a:srgbClr val="029C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3" autoAdjust="0"/>
  </p:normalViewPr>
  <p:slideViewPr>
    <p:cSldViewPr>
      <p:cViewPr varScale="1">
        <p:scale>
          <a:sx n="108" d="100"/>
          <a:sy n="108" d="100"/>
        </p:scale>
        <p:origin x="17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692"/>
    </p:cViewPr>
  </p:sorter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654" y="0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9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654" y="6456379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B19B4E-A1D4-4334-8A10-2B3E7A60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8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654" y="0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87" y="3229277"/>
            <a:ext cx="7943053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9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654" y="6456379"/>
            <a:ext cx="43012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F46190-C89E-4D28-A165-5644250A6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8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4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7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8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7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8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1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3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1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0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8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0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3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6190-C89E-4D28-A165-5644250A65F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9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7F0870-0D50-4FCB-A8DA-0E18B9D744C7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6CE2B9-DD17-4A47-9F14-57BF15720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1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52A9BB-733D-4976-A9CE-C7770411EF94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48F85C-A1DB-4B66-A1FF-CFBBF037D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92FF51-3A3D-4F44-BC1D-AE1174607BE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C62B57-6C47-48D6-BB8C-4CEDA3659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24E219-0E8E-4503-BAD8-26D0365FF839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76B947-4C19-4AE3-84D7-E5B02DCF2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2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91A0D0-16AC-411A-A31C-E4750AF4573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D35A1F-AFF3-41B0-87CA-B907F7D0E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0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D2966-D072-4DAD-9D4C-4BAEB108D05E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38CA39-E9F8-4BB1-BAB0-01F8A4264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98951E-75E8-45EF-96E3-A3AA5D7CA997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68E69F-9147-4AD3-A603-ED8A46F5E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C920C4-D635-4BE6-AF5F-E703D7276F3A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D68ACC-78EE-4D8D-9691-E17B1371F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3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956470-5751-458A-9C9C-671F61E35D21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0D0B27-E653-49F1-9D86-78306FB05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7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27596E-3235-4B3B-B805-E6873B842D11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0FB0EB-2815-44F3-94D3-B9E0A94FC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1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4B7A1B-1133-48B4-9A91-F917D8F0051C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50E755-5CF8-4A09-8756-1C65744A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9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338D35-3A9A-4542-892C-F192E479BFA0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06A9A9-FC2C-48DF-8DEE-F47C200D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23"/>
          <p:cNvSpPr txBox="1">
            <a:spLocks noChangeArrowheads="1"/>
          </p:cNvSpPr>
          <p:nvPr/>
        </p:nvSpPr>
        <p:spPr>
          <a:xfrm>
            <a:off x="1907704" y="2205038"/>
            <a:ext cx="6883871" cy="1104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9000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latin typeface="ALS Ekibastuz " panose="02000803050000020004" pitchFamily="50" charset="0"/>
                <a:cs typeface="Arial" panose="020B0604020202020204" pitchFamily="34" charset="0"/>
              </a:rPr>
              <a:t>Постановка ребёнка на учёт в детский сад</a:t>
            </a: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latin typeface="ALS Ekibastuz " panose="02000803050000020004" pitchFamily="50" charset="0"/>
                <a:cs typeface="Arial" panose="020B0604020202020204" pitchFamily="34" charset="0"/>
              </a:rPr>
              <a:t>на портале </a:t>
            </a:r>
            <a:r>
              <a:rPr lang="ru-RU" sz="2200" b="1" dirty="0">
                <a:solidFill>
                  <a:srgbClr val="FF0000"/>
                </a:solidFill>
                <a:latin typeface="ALS Ekibastuz " panose="02000803050000020004" pitchFamily="50" charset="0"/>
                <a:cs typeface="Arial" panose="020B0604020202020204" pitchFamily="34" charset="0"/>
              </a:rPr>
              <a:t>gosuslugi.ru</a:t>
            </a:r>
            <a:endParaRPr lang="en-US" sz="2200" b="1" dirty="0">
              <a:solidFill>
                <a:schemeClr val="bg1"/>
              </a:solidFill>
              <a:latin typeface="ALS Ekibastuz " panose="02000803050000020004" pitchFamily="50" charset="0"/>
              <a:cs typeface="Arial" panose="020B060402020202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07705" y="3535363"/>
            <a:ext cx="6894984" cy="158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07705" y="4086225"/>
            <a:ext cx="6894984" cy="158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514F3EF-BABD-4AA2-978F-A808E9A5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37312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7. ВЫБОР ДЕТСКОГО САДА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64088" y="1298213"/>
            <a:ext cx="36227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На карте отразится доступный список садов.</a:t>
            </a: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Отметьте желаемые детские сады.</a:t>
            </a: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Поставьте «галочку», для предоставления доступного детского сада.</a:t>
            </a: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6" y="1308639"/>
            <a:ext cx="5332490" cy="4438458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555776" y="1988840"/>
            <a:ext cx="316835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11760" y="3645024"/>
            <a:ext cx="3312368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411760" y="2564904"/>
            <a:ext cx="3312368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95536" y="5301208"/>
            <a:ext cx="532859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0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8. ПАРАМЕТРЫ ЗАЧИСЛЕНИЯ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298213"/>
            <a:ext cx="8879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Укажите необходимые параметры: дата зачисления, специфика группы, режим работы, наличие льгот.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9" y="2029754"/>
            <a:ext cx="6800205" cy="41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9. КОПИИ ДОКУМЕНТОВ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298213"/>
            <a:ext cx="8879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1) Прикрепите необходимые копии документов.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06563"/>
            <a:ext cx="5818451" cy="44993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68144" y="1685746"/>
            <a:ext cx="31186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 startAt="2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 startAt="2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 startAt="2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 startAt="2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Поставьте галочки согласия на обработку персональных данных.</a:t>
            </a:r>
          </a:p>
          <a:p>
            <a:pPr marL="450850" indent="-342900">
              <a:buSzPct val="100000"/>
              <a:buFont typeface="+mj-lt"/>
              <a:buAutoNum type="arabicParenR" startAt="2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 startAt="2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 startAt="2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Кликните по кнопке «Отправить».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7704" y="1667545"/>
            <a:ext cx="576063" cy="2481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94644" y="4581128"/>
            <a:ext cx="6005548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043607" y="6021288"/>
            <a:ext cx="518457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3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10. СТАТУС ЗАЯВЛЕНИЯ В ЛИЧНОМ КАБИНЕТЕ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298213"/>
            <a:ext cx="8879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После успешной отправки заявления, Вы можете узнавать статус заявления</a:t>
            </a:r>
            <a:b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</a:b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в личном кабинете в разделе «Лента уведомлений»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0" y="2370616"/>
            <a:ext cx="79819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07705" y="3535363"/>
            <a:ext cx="6894984" cy="158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07705" y="4086225"/>
            <a:ext cx="6894984" cy="158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957730"/>
            <a:ext cx="504646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031406" y="433772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>
                <a:latin typeface="ALS Ekibastuz " panose="02000803050000020004" pitchFamily="50" charset="0"/>
                <a:cs typeface="Arial" panose="020B0604020202020204" pitchFamily="34" charset="0"/>
              </a:rPr>
              <a:t>ЕДИНЫЙ ПОРТАЛ ГОСУДАРСТВЕННЫХ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>
                <a:latin typeface="ALS Ekibastuz " panose="02000803050000020004" pitchFamily="50" charset="0"/>
                <a:cs typeface="Arial" panose="020B0604020202020204" pitchFamily="34" charset="0"/>
              </a:rPr>
              <a:t>И МУНИЦИПАЛЬНЫХ УСЛУГ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5554" y="1139716"/>
            <a:ext cx="84112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dirty="0">
                <a:latin typeface="ALS Ekibastuz " panose="02000803050000020004" pitchFamily="50" charset="0"/>
                <a:cs typeface="Arial" panose="020B0604020202020204" pitchFamily="34" charset="0"/>
              </a:rPr>
              <a:t>1) Наберите в адресной строке браузера </a:t>
            </a:r>
            <a:r>
              <a:rPr lang="ru-RU" dirty="0">
                <a:solidFill>
                  <a:srgbClr val="FF0000"/>
                </a:solidFill>
                <a:latin typeface="ALS Ekibastuz " panose="02000803050000020004" pitchFamily="50" charset="0"/>
                <a:cs typeface="Arial" panose="020B0604020202020204" pitchFamily="34" charset="0"/>
              </a:rPr>
              <a:t>gosuslugi.ru</a:t>
            </a:r>
          </a:p>
          <a:p>
            <a:pPr marL="107950" algn="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2) Кликните по ссылке «Личный кабинет»</a:t>
            </a:r>
          </a:p>
          <a:p>
            <a:pPr marL="450850" indent="-342900">
              <a:buSzPct val="45000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b="1" dirty="0">
              <a:solidFill>
                <a:srgbClr val="FF0000"/>
              </a:solidFill>
              <a:latin typeface="ALS Ekibastuz " pitchFamily="50" charset="0"/>
            </a:endParaRPr>
          </a:p>
          <a:p>
            <a:pPr marL="450850" indent="-342900">
              <a:buSzPct val="45000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b="1" dirty="0">
              <a:solidFill>
                <a:srgbClr val="0215CA"/>
              </a:solidFill>
              <a:latin typeface="ALS Ekibastuz " pitchFamily="50" charset="0"/>
            </a:endParaRPr>
          </a:p>
          <a:p>
            <a:endParaRPr lang="ru-RU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35243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9729"/>
            <a:ext cx="8812188" cy="428244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95536" y="1340768"/>
            <a:ext cx="360040" cy="6189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1706563"/>
            <a:ext cx="3240360" cy="10023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0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388882" y="6352430"/>
            <a:ext cx="4467109" cy="1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388882" y="6741368"/>
            <a:ext cx="4467111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031406" y="433772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>
                <a:latin typeface="ALS Ekibastuz " pitchFamily="50" charset="0"/>
              </a:rPr>
              <a:t>АВТОРИЗАЦИЯ С</a:t>
            </a:r>
            <a:r>
              <a:rPr lang="en-US" altLang="ru-RU" sz="2000" b="1" dirty="0">
                <a:latin typeface="ALS Ekibastuz " pitchFamily="50" charset="0"/>
              </a:rPr>
              <a:t> </a:t>
            </a:r>
            <a:r>
              <a:rPr lang="ru-RU" altLang="ru-RU" sz="2000" b="1" dirty="0">
                <a:latin typeface="ALS Ekibastuz " pitchFamily="50" charset="0"/>
              </a:rPr>
              <a:t>ИСПОЛЬЗОВАНИЕМ </a:t>
            </a:r>
            <a:r>
              <a:rPr lang="ru-RU" altLang="ru-RU" sz="2000" b="1" dirty="0">
                <a:solidFill>
                  <a:srgbClr val="3A69C6"/>
                </a:solidFill>
                <a:latin typeface="ALS Ekibastuz " pitchFamily="50" charset="0"/>
              </a:rPr>
              <a:t>ЕСИА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28248" y="1786100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/>
          </a:p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/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Для получения услуги авторизуйтесь на </a:t>
            </a:r>
            <a:r>
              <a:rPr lang="ru-RU" dirty="0">
                <a:latin typeface="ALS Ekibastuz " panose="02000803050000020004" pitchFamily="50" charset="0"/>
              </a:rPr>
              <a:t>портале </a:t>
            </a:r>
            <a:r>
              <a:rPr lang="ru-RU" dirty="0">
                <a:solidFill>
                  <a:srgbClr val="FF0000"/>
                </a:solidFill>
                <a:latin typeface="ALS Ekibastuz " panose="02000803050000020004" pitchFamily="50" charset="0"/>
              </a:rPr>
              <a:t>gosuslugi.ru</a:t>
            </a:r>
            <a:r>
              <a:rPr lang="ru-RU" dirty="0">
                <a:solidFill>
                  <a:srgbClr val="3A69C6"/>
                </a:solidFill>
                <a:latin typeface="ALS Ekibastuz " panose="02000803050000020004" pitchFamily="50" charset="0"/>
                <a:cs typeface="Arial" panose="020B0604020202020204" pitchFamily="34" charset="0"/>
              </a:rPr>
              <a:t>.</a:t>
            </a:r>
          </a:p>
          <a:p>
            <a:pPr marL="450850" indent="-342900">
              <a:buSzPct val="45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en-US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45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В случае, если Вы не зарегистрированы, необходимо кликнуть по ссылке «Зарегистрируйтесь», зарегистрироваться и пройти процедуру подтверждения личности в офисе МФЦ.</a:t>
            </a: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После авторизации Вы вернетесь на главную страницу </a:t>
            </a:r>
            <a:r>
              <a:rPr lang="ru-RU" dirty="0">
                <a:latin typeface="ALS Ekibastuz " panose="02000803050000020004" pitchFamily="50" charset="0"/>
              </a:rPr>
              <a:t>портала </a:t>
            </a:r>
            <a:r>
              <a:rPr lang="ru-RU" dirty="0">
                <a:solidFill>
                  <a:srgbClr val="FF0000"/>
                </a:solidFill>
                <a:latin typeface="ALS Ekibastuz " panose="02000803050000020004" pitchFamily="50" charset="0"/>
              </a:rPr>
              <a:t>gosuslugi.ru.</a:t>
            </a: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9831"/>
            <a:ext cx="3258776" cy="550153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203848" y="2564904"/>
            <a:ext cx="792088" cy="15841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57302" y="3789040"/>
            <a:ext cx="2638634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9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1. ВЫБОР УСЛУГИ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167582"/>
            <a:ext cx="8879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dirty="0">
                <a:latin typeface="ALS Ekibastuz " panose="02000803050000020004" pitchFamily="50" charset="0"/>
                <a:cs typeface="Arial" panose="020B0604020202020204" pitchFamily="34" charset="0"/>
              </a:rPr>
              <a:t>1) </a:t>
            </a: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Кликните по ссылке «Каталог услуг».</a:t>
            </a:r>
            <a:endParaRPr lang="ru-RU" dirty="0">
              <a:solidFill>
                <a:srgbClr val="3A69C6"/>
              </a:solidFill>
              <a:latin typeface="ALS Ekibastuz " panose="02000803050000020004" pitchFamily="50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684206"/>
            <a:ext cx="903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LS Ekibastuz " panose="02000803050000020004" pitchFamily="50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В категории «Образование» кликните по ссылке «Запись в детский сад».</a:t>
            </a:r>
            <a:endParaRPr lang="ru-RU" dirty="0">
              <a:solidFill>
                <a:srgbClr val="3A69C6"/>
              </a:solidFill>
              <a:latin typeface="ALS Ekibastuz " panose="02000803050000020004" pitchFamily="50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96047"/>
            <a:ext cx="8879333" cy="15355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0"/>
          <a:stretch/>
        </p:blipFill>
        <p:spPr>
          <a:xfrm>
            <a:off x="107503" y="1889159"/>
            <a:ext cx="8879334" cy="519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" y="4656657"/>
            <a:ext cx="8878685" cy="1573735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2699792" y="1519827"/>
            <a:ext cx="0" cy="6130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27584" y="2996952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37312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2. ПОДАЧА ЗАЯВЛЕНИЯ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167582"/>
            <a:ext cx="8879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dirty="0">
                <a:latin typeface="ALS Ekibastuz " panose="02000803050000020004" pitchFamily="50" charset="0"/>
                <a:cs typeface="Arial" panose="020B0604020202020204" pitchFamily="34" charset="0"/>
              </a:rPr>
              <a:t>1) </a:t>
            </a: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Кликните по ссылке «Подача заявления».</a:t>
            </a:r>
            <a:endParaRPr lang="ru-RU" dirty="0">
              <a:solidFill>
                <a:srgbClr val="3A69C6"/>
              </a:solidFill>
              <a:latin typeface="ALS Ekibastuz " panose="02000803050000020004" pitchFamily="50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/>
          <a:stretch/>
        </p:blipFill>
        <p:spPr>
          <a:xfrm>
            <a:off x="342641" y="1896328"/>
            <a:ext cx="6926948" cy="424305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331640" y="1536914"/>
            <a:ext cx="288032" cy="35482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3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3. ПОДАЧА ЗАЯВЛЕНИЯ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167582"/>
            <a:ext cx="8879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1) Выберите тип получения услуги – «Электронная услуга».</a:t>
            </a:r>
          </a:p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                                                         </a:t>
            </a:r>
          </a:p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                                                        2) Кликните по кнопке «Заполнить заявление».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/>
          <a:stretch/>
        </p:blipFill>
        <p:spPr>
          <a:xfrm>
            <a:off x="107504" y="2594967"/>
            <a:ext cx="8879333" cy="3387698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cxnSpLocks/>
          </p:cNvCxnSpPr>
          <p:nvPr/>
        </p:nvCxnSpPr>
        <p:spPr>
          <a:xfrm flipH="1">
            <a:off x="827584" y="1524825"/>
            <a:ext cx="72008" cy="4146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4932040" y="2063806"/>
            <a:ext cx="2160240" cy="32128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11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4. ВАШИ ПЕРСОНАЛЬНЫЕ ДАННЫЕ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64088" y="1167582"/>
            <a:ext cx="3622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Персональные и паспортные данные заявителя будут заполнены данными из Вашего профиля на портале </a:t>
            </a:r>
            <a:r>
              <a:rPr lang="ru-RU" dirty="0">
                <a:solidFill>
                  <a:srgbClr val="FF0000"/>
                </a:solidFill>
                <a:latin typeface="ALS Ekibastuz " panose="02000803050000020004" pitchFamily="50" charset="0"/>
              </a:rPr>
              <a:t>gosuslugi.ru</a:t>
            </a: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.</a:t>
            </a:r>
          </a:p>
          <a:p>
            <a:pPr marL="450850" indent="-342900">
              <a:buSzPct val="45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При необходимости измените данные.</a:t>
            </a:r>
          </a:p>
          <a:p>
            <a:pPr marL="450850" indent="-342900">
              <a:buSzPct val="45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45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45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Укажите, кем приходится ребенку заявитель.</a:t>
            </a:r>
          </a:p>
          <a:p>
            <a:pPr marL="450850" indent="-342900">
              <a:buSzPct val="45000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30263"/>
            <a:ext cx="5014991" cy="2378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" y="3594329"/>
            <a:ext cx="5395080" cy="226474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4788025" y="2060848"/>
            <a:ext cx="705849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122494" y="3861048"/>
            <a:ext cx="37138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189619" y="5229200"/>
            <a:ext cx="4304255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2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5. СВЕДЕНИЯ О РЕБЕНКЕ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298213"/>
            <a:ext cx="8879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Укажите персональные данные и данные свидетельства о рождении ребенка.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" y="1807063"/>
            <a:ext cx="6907966" cy="42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6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LS Ekibastuz " pitchFamily="50" charset="0"/>
              </a:rPr>
              <a:t>ШАГ 6. АДРЕС РЕГИСТРАЦИИ РЕБЕНКА</a:t>
            </a: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292080" y="1298213"/>
            <a:ext cx="36947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В строке адреса введите название населенного пункта, улицы и выберите из выпадающего списка адрес регистрации ребенка.</a:t>
            </a: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Далее укажите остальные реквизиты адреса.</a:t>
            </a: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LS Ekibastuz " panose="02000803050000020004" pitchFamily="50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dirty="0">
                <a:latin typeface="ALS Ekibastuz " panose="02000803050000020004" pitchFamily="50" charset="0"/>
                <a:cs typeface="Arial" panose="020B0604020202020204" pitchFamily="34" charset="0"/>
              </a:rPr>
              <a:t>В случае, если место проживания не совпадает, то укажите адрес проживания, аналогично пункту 1.</a:t>
            </a: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>
              <a:buSzPct val="100000"/>
              <a:buFont typeface="+mj-lt"/>
              <a:buAutoNum type="arabi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647"/>
            <a:ext cx="5256584" cy="1195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5239666" cy="261116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547664" y="1531738"/>
            <a:ext cx="3960440" cy="2224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123728" y="3113363"/>
            <a:ext cx="3315083" cy="18998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5575" y="2886076"/>
            <a:ext cx="8831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11" y="5196038"/>
            <a:ext cx="3414600" cy="915709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5580112" y="4241592"/>
            <a:ext cx="0" cy="1252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4022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4555</TotalTime>
  <Words>375</Words>
  <Application>Microsoft Office PowerPoint</Application>
  <PresentationFormat>Экран (4:3)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ALS Ekibastuz </vt:lpstr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финансов и экономразвития НАО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финансов и экономического развития Ненецкого автономного округа</dc:title>
  <dc:creator>Galyant</dc:creator>
  <cp:lastModifiedBy>Тазеева Марина Анатольевна</cp:lastModifiedBy>
  <cp:revision>296</cp:revision>
  <cp:lastPrinted>2016-10-14T10:35:02Z</cp:lastPrinted>
  <dcterms:created xsi:type="dcterms:W3CDTF">2010-05-27T13:02:58Z</dcterms:created>
  <dcterms:modified xsi:type="dcterms:W3CDTF">2023-07-31T07:07:17Z</dcterms:modified>
</cp:coreProperties>
</file>